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0"/>
  </p:notesMasterIdLst>
  <p:sldIdLst>
    <p:sldId id="262" r:id="rId2"/>
    <p:sldId id="287" r:id="rId3"/>
    <p:sldId id="288" r:id="rId4"/>
    <p:sldId id="291" r:id="rId5"/>
    <p:sldId id="263" r:id="rId6"/>
    <p:sldId id="265" r:id="rId7"/>
    <p:sldId id="267" r:id="rId8"/>
    <p:sldId id="270" r:id="rId9"/>
    <p:sldId id="272" r:id="rId10"/>
    <p:sldId id="257" r:id="rId11"/>
    <p:sldId id="274" r:id="rId12"/>
    <p:sldId id="275" r:id="rId13"/>
    <p:sldId id="276" r:id="rId14"/>
    <p:sldId id="277" r:id="rId15"/>
    <p:sldId id="273" r:id="rId16"/>
    <p:sldId id="290" r:id="rId17"/>
    <p:sldId id="258" r:id="rId18"/>
    <p:sldId id="259" r:id="rId19"/>
    <p:sldId id="260" r:id="rId20"/>
    <p:sldId id="261" r:id="rId21"/>
    <p:sldId id="278" r:id="rId22"/>
    <p:sldId id="279" r:id="rId23"/>
    <p:sldId id="281" r:id="rId24"/>
    <p:sldId id="280" r:id="rId25"/>
    <p:sldId id="282" r:id="rId26"/>
    <p:sldId id="283" r:id="rId27"/>
    <p:sldId id="289" r:id="rId28"/>
    <p:sldId id="284" r:id="rId2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A32D818D-3610-4CA3-9AE8-E7D7F356D619}">
          <p14:sldIdLst/>
        </p14:section>
        <p14:section name="Section sans titre" id="{54695D33-BBDD-4749-8C77-AE13B33E1602}">
          <p14:sldIdLst>
            <p14:sldId id="262"/>
            <p14:sldId id="287"/>
            <p14:sldId id="288"/>
            <p14:sldId id="291"/>
          </p14:sldIdLst>
        </p14:section>
        <p14:section name="Section sans titre" id="{D9E5CEA8-5C50-45F2-A17E-59BECF783B16}">
          <p14:sldIdLst>
            <p14:sldId id="263"/>
            <p14:sldId id="265"/>
            <p14:sldId id="267"/>
            <p14:sldId id="270"/>
            <p14:sldId id="272"/>
            <p14:sldId id="257"/>
            <p14:sldId id="274"/>
            <p14:sldId id="275"/>
            <p14:sldId id="276"/>
            <p14:sldId id="277"/>
            <p14:sldId id="273"/>
            <p14:sldId id="290"/>
            <p14:sldId id="258"/>
            <p14:sldId id="259"/>
            <p14:sldId id="260"/>
            <p14:sldId id="261"/>
            <p14:sldId id="278"/>
            <p14:sldId id="279"/>
            <p14:sldId id="281"/>
            <p14:sldId id="280"/>
            <p14:sldId id="282"/>
            <p14:sldId id="283"/>
            <p14:sldId id="289"/>
            <p14:sldId id="284"/>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54" autoAdjust="0"/>
    <p:restoredTop sz="94671" autoAdjust="0"/>
  </p:normalViewPr>
  <p:slideViewPr>
    <p:cSldViewPr>
      <p:cViewPr varScale="1">
        <p:scale>
          <a:sx n="87" d="100"/>
          <a:sy n="87" d="100"/>
        </p:scale>
        <p:origin x="-1092"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7E9E3D-DA58-4732-93C4-703B23C7B897}" type="datetimeFigureOut">
              <a:rPr lang="fr-FR" smtClean="0"/>
              <a:pPr/>
              <a:t>18/02/2018</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389B9A-0C24-4CFF-8479-D2EAEE6C932B}" type="slidenum">
              <a:rPr lang="fr-FR" smtClean="0"/>
              <a:pPr/>
              <a:t>‹N°›</a:t>
            </a:fld>
            <a:endParaRPr lang="fr-FR" dirty="0"/>
          </a:p>
        </p:txBody>
      </p:sp>
    </p:spTree>
    <p:extLst>
      <p:ext uri="{BB962C8B-B14F-4D97-AF65-F5344CB8AC3E}">
        <p14:creationId xmlns:p14="http://schemas.microsoft.com/office/powerpoint/2010/main" val="30941753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MA" dirty="0" smtClean="0"/>
              <a:t>ىاتاتاتا</a:t>
            </a:r>
            <a:endParaRPr lang="fr-FR" dirty="0"/>
          </a:p>
        </p:txBody>
      </p:sp>
      <p:sp>
        <p:nvSpPr>
          <p:cNvPr id="4" name="Espace réservé du numéro de diapositive 3"/>
          <p:cNvSpPr>
            <a:spLocks noGrp="1"/>
          </p:cNvSpPr>
          <p:nvPr>
            <p:ph type="sldNum" sz="quarter" idx="10"/>
          </p:nvPr>
        </p:nvSpPr>
        <p:spPr/>
        <p:txBody>
          <a:bodyPr/>
          <a:lstStyle/>
          <a:p>
            <a:fld id="{48389B9A-0C24-4CFF-8479-D2EAEE6C932B}" type="slidenum">
              <a:rPr lang="fr-FR" smtClean="0"/>
              <a:pPr/>
              <a:t>6</a:t>
            </a:fld>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MA" dirty="0" smtClean="0"/>
              <a:t>ىاتاتاتا</a:t>
            </a:r>
            <a:endParaRPr lang="fr-FR" dirty="0"/>
          </a:p>
        </p:txBody>
      </p:sp>
      <p:sp>
        <p:nvSpPr>
          <p:cNvPr id="4" name="Espace réservé du numéro de diapositive 3"/>
          <p:cNvSpPr>
            <a:spLocks noGrp="1"/>
          </p:cNvSpPr>
          <p:nvPr>
            <p:ph type="sldNum" sz="quarter" idx="10"/>
          </p:nvPr>
        </p:nvSpPr>
        <p:spPr/>
        <p:txBody>
          <a:bodyPr/>
          <a:lstStyle/>
          <a:p>
            <a:fld id="{48389B9A-0C24-4CFF-8479-D2EAEE6C932B}" type="slidenum">
              <a:rPr lang="fr-FR" smtClean="0"/>
              <a:pPr/>
              <a:t>7</a:t>
            </a:fld>
            <a:endParaRPr lang="fr-F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MA" dirty="0" smtClean="0"/>
              <a:t>ىاتاتاتا</a:t>
            </a:r>
            <a:endParaRPr lang="fr-FR" dirty="0"/>
          </a:p>
        </p:txBody>
      </p:sp>
      <p:sp>
        <p:nvSpPr>
          <p:cNvPr id="4" name="Espace réservé du numéro de diapositive 3"/>
          <p:cNvSpPr>
            <a:spLocks noGrp="1"/>
          </p:cNvSpPr>
          <p:nvPr>
            <p:ph type="sldNum" sz="quarter" idx="10"/>
          </p:nvPr>
        </p:nvSpPr>
        <p:spPr/>
        <p:txBody>
          <a:bodyPr/>
          <a:lstStyle/>
          <a:p>
            <a:fld id="{48389B9A-0C24-4CFF-8479-D2EAEE6C932B}" type="slidenum">
              <a:rPr lang="fr-FR" smtClean="0"/>
              <a:pPr/>
              <a:t>8</a:t>
            </a:fld>
            <a:endParaRPr lang="fr-F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MA" dirty="0" smtClean="0"/>
              <a:t>ىاتاتاتا</a:t>
            </a:r>
            <a:endParaRPr lang="fr-FR" dirty="0"/>
          </a:p>
        </p:txBody>
      </p:sp>
      <p:sp>
        <p:nvSpPr>
          <p:cNvPr id="4" name="Espace réservé du numéro de diapositive 3"/>
          <p:cNvSpPr>
            <a:spLocks noGrp="1"/>
          </p:cNvSpPr>
          <p:nvPr>
            <p:ph type="sldNum" sz="quarter" idx="10"/>
          </p:nvPr>
        </p:nvSpPr>
        <p:spPr/>
        <p:txBody>
          <a:bodyPr/>
          <a:lstStyle/>
          <a:p>
            <a:fld id="{48389B9A-0C24-4CFF-8479-D2EAEE6C932B}" type="slidenum">
              <a:rPr lang="fr-FR" smtClean="0"/>
              <a:pPr/>
              <a:t>9</a:t>
            </a:fld>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Connecteur droit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dirty="0"/>
          </a:p>
        </p:txBody>
      </p:sp>
      <p:sp>
        <p:nvSpPr>
          <p:cNvPr id="12" name="Titr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fr-FR" smtClean="0"/>
              <a:t>Cliquez pour modifier le style du titre</a:t>
            </a:r>
            <a:endParaRPr kumimoji="0" lang="en-US"/>
          </a:p>
        </p:txBody>
      </p:sp>
      <p:sp>
        <p:nvSpPr>
          <p:cNvPr id="25" name="Sous-titr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31" name="Espace réservé de la date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D7716620-718F-4A52-86E8-2F7D7D5913DC}" type="datetimeFigureOut">
              <a:rPr lang="fr-FR" smtClean="0"/>
              <a:pPr/>
              <a:t>18/02/2018</a:t>
            </a:fld>
            <a:endParaRPr lang="fr-FR" dirty="0"/>
          </a:p>
        </p:txBody>
      </p:sp>
      <p:sp>
        <p:nvSpPr>
          <p:cNvPr id="18" name="Espace réservé du pied de page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fr-FR" dirty="0"/>
          </a:p>
        </p:txBody>
      </p:sp>
      <p:sp>
        <p:nvSpPr>
          <p:cNvPr id="29" name="Espace réservé du numéro de diapositive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1E43FD2D-514B-453A-9F9B-F64C621BA741}" type="slidenum">
              <a:rPr lang="fr-FR" smtClean="0"/>
              <a:pPr/>
              <a:t>‹N°›</a:t>
            </a:fld>
            <a:endParaRPr lang="fr-FR"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7716620-718F-4A52-86E8-2F7D7D5913DC}" type="datetimeFigureOut">
              <a:rPr lang="fr-FR" smtClean="0"/>
              <a:pPr/>
              <a:t>18/02/2018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1E43FD2D-514B-453A-9F9B-F64C621BA741}"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274955"/>
            <a:ext cx="1524000" cy="5851525"/>
          </a:xfrm>
        </p:spPr>
        <p:txBody>
          <a:bodyPr vert="eaVert" ancho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2"/>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242816" y="6557946"/>
            <a:ext cx="2002464" cy="226902"/>
          </a:xfrm>
        </p:spPr>
        <p:txBody>
          <a:bodyPr/>
          <a:lstStyle/>
          <a:p>
            <a:fld id="{D7716620-718F-4A52-86E8-2F7D7D5913DC}" type="datetimeFigureOut">
              <a:rPr lang="fr-FR" smtClean="0"/>
              <a:pPr/>
              <a:t>18/02/2018</a:t>
            </a:fld>
            <a:endParaRPr lang="fr-FR" dirty="0"/>
          </a:p>
        </p:txBody>
      </p:sp>
      <p:sp>
        <p:nvSpPr>
          <p:cNvPr id="5" name="Espace réservé du pied de page 4"/>
          <p:cNvSpPr>
            <a:spLocks noGrp="1"/>
          </p:cNvSpPr>
          <p:nvPr>
            <p:ph type="ftr" sz="quarter" idx="11"/>
          </p:nvPr>
        </p:nvSpPr>
        <p:spPr>
          <a:xfrm>
            <a:off x="457200" y="6556248"/>
            <a:ext cx="3657600" cy="228600"/>
          </a:xfrm>
        </p:spPr>
        <p:txBody>
          <a:bodyPr/>
          <a:lstStyle/>
          <a:p>
            <a:endParaRPr lang="fr-FR" dirty="0"/>
          </a:p>
        </p:txBody>
      </p:sp>
      <p:sp>
        <p:nvSpPr>
          <p:cNvPr id="6" name="Espace réservé du numéro de diapositive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1E43FD2D-514B-453A-9F9B-F64C621BA741}"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7716620-718F-4A52-86E8-2F7D7D5913DC}" type="datetimeFigureOut">
              <a:rPr lang="fr-FR" smtClean="0"/>
              <a:pPr/>
              <a:t>18/02/2018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1E43FD2D-514B-453A-9F9B-F64C621BA741}"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D7716620-718F-4A52-86E8-2F7D7D5913DC}" type="datetimeFigureOut">
              <a:rPr lang="fr-FR" smtClean="0"/>
              <a:pPr/>
              <a:t>18/02/2018</a:t>
            </a:fld>
            <a:endParaRPr lang="fr-FR" dirty="0"/>
          </a:p>
        </p:txBody>
      </p:sp>
      <p:sp>
        <p:nvSpPr>
          <p:cNvPr id="5" name="Espace réservé du pied de page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fr-FR" dirty="0"/>
          </a:p>
        </p:txBody>
      </p:sp>
      <p:sp>
        <p:nvSpPr>
          <p:cNvPr id="6" name="Espace réservé du numéro de diapositive 5"/>
          <p:cNvSpPr>
            <a:spLocks noGrp="1"/>
          </p:cNvSpPr>
          <p:nvPr>
            <p:ph type="sldNum" sz="quarter" idx="12"/>
          </p:nvPr>
        </p:nvSpPr>
        <p:spPr>
          <a:xfrm>
            <a:off x="6733952" y="6555112"/>
            <a:ext cx="588336" cy="228600"/>
          </a:xfrm>
        </p:spPr>
        <p:txBody>
          <a:bodyPr/>
          <a:lstStyle/>
          <a:p>
            <a:fld id="{1E43FD2D-514B-453A-9F9B-F64C621BA741}" type="slidenum">
              <a:rPr lang="fr-FR" smtClean="0"/>
              <a:pPr/>
              <a:t>‹N°›</a:t>
            </a:fld>
            <a:endParaRPr lang="fr-FR"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D7716620-718F-4A52-86E8-2F7D7D5913DC}" type="datetimeFigureOut">
              <a:rPr lang="fr-FR" smtClean="0"/>
              <a:pPr/>
              <a:t>18/02/2018</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1E43FD2D-514B-453A-9F9B-F64C621BA741}"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nchor="b"/>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D7716620-718F-4A52-86E8-2F7D7D5913DC}" type="datetimeFigureOut">
              <a:rPr lang="fr-FR" smtClean="0"/>
              <a:pPr/>
              <a:t>18/02/2018</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1E43FD2D-514B-453A-9F9B-F64C621BA741}"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D7716620-718F-4A52-86E8-2F7D7D5913DC}" type="datetimeFigureOut">
              <a:rPr lang="fr-FR" smtClean="0"/>
              <a:pPr/>
              <a:t>18/02/2018</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1E43FD2D-514B-453A-9F9B-F64C621BA741}"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solidFill>
                  <a:schemeClr val="tx2"/>
                </a:solidFill>
              </a:defRPr>
            </a:lvl1pPr>
            <a:extLst/>
          </a:lstStyle>
          <a:p>
            <a:fld id="{D7716620-718F-4A52-86E8-2F7D7D5913DC}" type="datetimeFigureOut">
              <a:rPr lang="fr-FR" smtClean="0"/>
              <a:pPr/>
              <a:t>18/02/2018</a:t>
            </a:fld>
            <a:endParaRPr lang="fr-FR" dirty="0"/>
          </a:p>
        </p:txBody>
      </p:sp>
      <p:sp>
        <p:nvSpPr>
          <p:cNvPr id="3" name="Espace réservé du pied de page 2"/>
          <p:cNvSpPr>
            <a:spLocks noGrp="1"/>
          </p:cNvSpPr>
          <p:nvPr>
            <p:ph type="ftr" sz="quarter" idx="11"/>
          </p:nvPr>
        </p:nvSpPr>
        <p:spPr/>
        <p:txBody>
          <a:bodyPr/>
          <a:lstStyle>
            <a:lvl1pPr>
              <a:defRPr>
                <a:solidFill>
                  <a:schemeClr val="tx2"/>
                </a:solidFill>
              </a:defRPr>
            </a:lvl1pPr>
            <a:extLst/>
          </a:lstStyle>
          <a:p>
            <a:endParaRPr lang="fr-FR" dirty="0"/>
          </a:p>
        </p:txBody>
      </p:sp>
      <p:sp>
        <p:nvSpPr>
          <p:cNvPr id="4" name="Espace réservé du numéro de diapositive 3"/>
          <p:cNvSpPr>
            <a:spLocks noGrp="1"/>
          </p:cNvSpPr>
          <p:nvPr>
            <p:ph type="sldNum" sz="quarter" idx="12"/>
          </p:nvPr>
        </p:nvSpPr>
        <p:spPr/>
        <p:txBody>
          <a:bodyPr/>
          <a:lstStyle/>
          <a:p>
            <a:fld id="{1E43FD2D-514B-453A-9F9B-F64C621BA741}"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D7716620-718F-4A52-86E8-2F7D7D5913DC}" type="datetimeFigureOut">
              <a:rPr lang="fr-FR" smtClean="0"/>
              <a:pPr/>
              <a:t>18/02/2018</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1E43FD2D-514B-453A-9F9B-F64C621BA741}"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r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fr-FR" smtClean="0"/>
              <a:t>Cliquez pour modifier le style du titre</a:t>
            </a:r>
            <a:endParaRPr kumimoji="0" lang="en-US" dirty="0"/>
          </a:p>
        </p:txBody>
      </p:sp>
      <p:sp>
        <p:nvSpPr>
          <p:cNvPr id="4" name="Espace réservé du texte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D7716620-718F-4A52-86E8-2F7D7D5913DC}" type="datetimeFigureOut">
              <a:rPr lang="fr-FR" smtClean="0"/>
              <a:pPr/>
              <a:t>18/02/2018</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1E43FD2D-514B-453A-9F9B-F64C621BA741}" type="slidenum">
              <a:rPr lang="fr-FR" smtClean="0"/>
              <a:pPr/>
              <a:t>‹N°›</a:t>
            </a:fld>
            <a:endParaRPr lang="fr-FR" dirty="0"/>
          </a:p>
        </p:txBody>
      </p:sp>
      <p:sp>
        <p:nvSpPr>
          <p:cNvPr id="10" name="Espace réservé pour une image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fr-FR" dirty="0" smtClean="0"/>
              <a:t>Cliquez sur l'icône pour ajouter une image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Espace réservé du titre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fr-FR" smtClean="0"/>
              <a:t>Cliquez pour modifier le style du titre</a:t>
            </a:r>
            <a:endParaRPr kumimoji="0" lang="en-US"/>
          </a:p>
        </p:txBody>
      </p:sp>
      <p:sp>
        <p:nvSpPr>
          <p:cNvPr id="31" name="Espace réservé du texte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7" name="Espace réservé de la date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D7716620-718F-4A52-86E8-2F7D7D5913DC}" type="datetimeFigureOut">
              <a:rPr lang="fr-FR" smtClean="0"/>
              <a:pPr/>
              <a:t>18/02/2018</a:t>
            </a:fld>
            <a:endParaRPr lang="fr-FR" dirty="0"/>
          </a:p>
        </p:txBody>
      </p:sp>
      <p:sp>
        <p:nvSpPr>
          <p:cNvPr id="4" name="Espace réservé du pied de page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fr-FR" dirty="0"/>
          </a:p>
        </p:txBody>
      </p:sp>
      <p:sp>
        <p:nvSpPr>
          <p:cNvPr id="16" name="Espace réservé du numéro de diapositive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1E43FD2D-514B-453A-9F9B-F64C621BA741}"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1575;&#1604;&#1601;&#1589;&#1604;%20446%20&#1605;&#1606;%20&#1575;&#1604;&#1602;&#1575;&#1606;&#1608;&#1606;%20&#1575;&#1604;&#1580;&#1606;&#1575;&#1574;&#1610;.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843808" y="548680"/>
            <a:ext cx="6120680" cy="5911956"/>
          </a:xfrm>
        </p:spPr>
        <p:txBody>
          <a:bodyPr/>
          <a:lstStyle/>
          <a:p>
            <a:pPr algn="ctr" rtl="1"/>
            <a:r>
              <a:rPr lang="ar-MA" dirty="0" smtClean="0">
                <a:latin typeface="ae_AlMothnna" pitchFamily="34" charset="-78"/>
                <a:cs typeface="ae_AlMothnna" pitchFamily="34" charset="-78"/>
              </a:rPr>
              <a:t>قراءة في قانون 99.69 المتعلق بالارشفة</a:t>
            </a:r>
            <a:r>
              <a:rPr lang="ar-MA" dirty="0" smtClean="0"/>
              <a:t/>
            </a:r>
            <a:br>
              <a:rPr lang="ar-MA" dirty="0" smtClean="0"/>
            </a:br>
            <a:r>
              <a:rPr lang="fr-FR" dirty="0" smtClean="0"/>
              <a:t/>
            </a:r>
            <a:br>
              <a:rPr lang="fr-FR" dirty="0" smtClean="0"/>
            </a:br>
            <a:r>
              <a:rPr lang="ar-MA" sz="2800" dirty="0" smtClean="0">
                <a:latin typeface="ae_AlMothnna" pitchFamily="34" charset="-78"/>
                <a:cs typeface="ae_AlMothnna" pitchFamily="34" charset="-78"/>
              </a:rPr>
              <a:t>من إعداد :</a:t>
            </a:r>
            <a:br>
              <a:rPr lang="ar-MA" sz="2800" dirty="0" smtClean="0">
                <a:latin typeface="ae_AlMothnna" pitchFamily="34" charset="-78"/>
                <a:cs typeface="ae_AlMothnna" pitchFamily="34" charset="-78"/>
              </a:rPr>
            </a:br>
            <a:r>
              <a:rPr lang="ar-MA" sz="2800" dirty="0" smtClean="0">
                <a:latin typeface="ae_AlMothnna" pitchFamily="34" charset="-78"/>
                <a:cs typeface="ae_AlMothnna" pitchFamily="34" charset="-78"/>
              </a:rPr>
              <a:t>-</a:t>
            </a:r>
            <a:r>
              <a:rPr lang="ar-MA" sz="2800" dirty="0" smtClean="0">
                <a:latin typeface="ae_AlMothnna" pitchFamily="34" charset="-78"/>
                <a:cs typeface="ae_AlMothnna" pitchFamily="34" charset="-78"/>
              </a:rPr>
              <a:t>سهيل الوليدي</a:t>
            </a:r>
            <a:r>
              <a:rPr lang="ar-MA" sz="2800" dirty="0" smtClean="0">
                <a:latin typeface="ae_AlMothnna" pitchFamily="34" charset="-78"/>
                <a:cs typeface="ae_AlMothnna" pitchFamily="34" charset="-78"/>
              </a:rPr>
              <a:t/>
            </a:r>
            <a:br>
              <a:rPr lang="ar-MA" sz="2800" dirty="0" smtClean="0">
                <a:latin typeface="ae_AlMothnna" pitchFamily="34" charset="-78"/>
                <a:cs typeface="ae_AlMothnna" pitchFamily="34" charset="-78"/>
              </a:rPr>
            </a:br>
            <a:r>
              <a:rPr lang="ar-MA" sz="2800" dirty="0" smtClean="0">
                <a:latin typeface="ae_AlMothnna" pitchFamily="34" charset="-78"/>
                <a:cs typeface="ae_AlMothnna" pitchFamily="34" charset="-78"/>
              </a:rPr>
              <a:t>-</a:t>
            </a:r>
            <a:r>
              <a:rPr lang="ar-MA" sz="2800" dirty="0" smtClean="0">
                <a:latin typeface="ae_AlMothnna" pitchFamily="34" charset="-78"/>
                <a:cs typeface="ae_AlMothnna" pitchFamily="34" charset="-78"/>
              </a:rPr>
              <a:t>هشام عابد الله</a:t>
            </a:r>
            <a:r>
              <a:rPr lang="ar-MA" sz="2800" dirty="0" smtClean="0">
                <a:latin typeface="ae_AlMothnna" pitchFamily="34" charset="-78"/>
                <a:cs typeface="ae_AlMothnna" pitchFamily="34" charset="-78"/>
              </a:rPr>
              <a:t/>
            </a:r>
            <a:br>
              <a:rPr lang="ar-MA" sz="2800" dirty="0" smtClean="0">
                <a:latin typeface="ae_AlMothnna" pitchFamily="34" charset="-78"/>
                <a:cs typeface="ae_AlMothnna" pitchFamily="34" charset="-78"/>
              </a:rPr>
            </a:br>
            <a:r>
              <a:rPr lang="ar-MA" sz="2800" dirty="0" smtClean="0">
                <a:latin typeface="ae_AlMothnna" pitchFamily="34" charset="-78"/>
                <a:cs typeface="ae_AlMothnna" pitchFamily="34" charset="-78"/>
              </a:rPr>
              <a:t/>
            </a:r>
            <a:br>
              <a:rPr lang="ar-MA" sz="2800" dirty="0" smtClean="0">
                <a:latin typeface="ae_AlMothnna" pitchFamily="34" charset="-78"/>
                <a:cs typeface="ae_AlMothnna" pitchFamily="34" charset="-78"/>
              </a:rPr>
            </a:br>
            <a:r>
              <a:rPr lang="ar-MA" sz="2800" dirty="0" smtClean="0">
                <a:latin typeface="ae_AlMothnna" pitchFamily="34" charset="-78"/>
                <a:cs typeface="ae_AlMothnna" pitchFamily="34" charset="-78"/>
              </a:rPr>
              <a:t/>
            </a:r>
            <a:br>
              <a:rPr lang="ar-MA" sz="2800" dirty="0" smtClean="0">
                <a:latin typeface="ae_AlMothnna" pitchFamily="34" charset="-78"/>
                <a:cs typeface="ae_AlMothnna" pitchFamily="34" charset="-78"/>
              </a:rPr>
            </a:br>
            <a:r>
              <a:rPr lang="ar-MA" sz="2800" dirty="0" smtClean="0">
                <a:latin typeface="ae_AlMothnna" pitchFamily="34" charset="-78"/>
                <a:cs typeface="ae_AlMothnna" pitchFamily="34" charset="-78"/>
              </a:rPr>
              <a:t>-</a:t>
            </a:r>
            <a:r>
              <a:rPr lang="ar-MA" sz="2800" dirty="0" smtClean="0">
                <a:latin typeface="ae_AlMothnna" pitchFamily="34" charset="-78"/>
                <a:cs typeface="ae_AlMothnna" pitchFamily="34" charset="-78"/>
              </a:rPr>
              <a:t>تحت اشراف  ذ جمال </a:t>
            </a:r>
            <a:r>
              <a:rPr lang="ar-MA" sz="2800" dirty="0" err="1" smtClean="0">
                <a:latin typeface="ae_AlMothnna" pitchFamily="34" charset="-78"/>
                <a:cs typeface="ae_AlMothnna" pitchFamily="34" charset="-78"/>
              </a:rPr>
              <a:t>ابرو</a:t>
            </a:r>
            <a:endParaRPr lang="fr-FR" dirty="0">
              <a:latin typeface="ae_AlMothnna" pitchFamily="34" charset="-78"/>
              <a:cs typeface="ae_AlMothnna" pitchFamily="34" charset="-78"/>
            </a:endParaRPr>
          </a:p>
        </p:txBody>
      </p:sp>
      <p:sp>
        <p:nvSpPr>
          <p:cNvPr id="2049" name="Rectangle 1"/>
          <p:cNvSpPr>
            <a:spLocks noChangeArrowheads="1"/>
          </p:cNvSpPr>
          <p:nvPr/>
        </p:nvSpPr>
        <p:spPr bwMode="auto">
          <a:xfrm>
            <a:off x="7505411" y="0"/>
            <a:ext cx="1638589"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MA" sz="11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القانون 99.69 المتعلق بالأرشفة</a:t>
            </a:r>
            <a:endParaRPr kumimoji="0" lang="ar-MA"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479248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285728"/>
            <a:ext cx="8001056" cy="6357982"/>
          </a:xfrm>
        </p:spPr>
        <p:txBody>
          <a:bodyPr>
            <a:normAutofit fontScale="85000" lnSpcReduction="20000"/>
          </a:bodyPr>
          <a:lstStyle/>
          <a:p>
            <a:pPr algn="r" rtl="1">
              <a:buNone/>
            </a:pPr>
            <a:r>
              <a:rPr lang="ar-MA" sz="2800" dirty="0" smtClean="0"/>
              <a:t>ا</a:t>
            </a:r>
            <a:r>
              <a:rPr lang="ar-MA" sz="2800" b="1" u="sng" dirty="0" smtClean="0"/>
              <a:t>لمادة11</a:t>
            </a:r>
          </a:p>
          <a:p>
            <a:pPr algn="r" rtl="1">
              <a:buNone/>
            </a:pPr>
            <a:r>
              <a:rPr lang="ar-MA" sz="2800" dirty="0" smtClean="0"/>
              <a:t> وجوب تسليم الارشيف  النهائية إلى ”أرشيف المغرب”</a:t>
            </a:r>
          </a:p>
          <a:p>
            <a:pPr algn="r" rtl="1">
              <a:buNone/>
            </a:pPr>
            <a:endParaRPr lang="ar-MA" sz="2800" dirty="0" smtClean="0"/>
          </a:p>
          <a:p>
            <a:pPr algn="r" rtl="1">
              <a:buNone/>
            </a:pPr>
            <a:r>
              <a:rPr lang="ar-MA" sz="2800" b="1" u="sng" dirty="0" smtClean="0"/>
              <a:t>المادة 12</a:t>
            </a:r>
          </a:p>
          <a:p>
            <a:pPr algn="r" rtl="1">
              <a:buNone/>
            </a:pPr>
            <a:r>
              <a:rPr lang="ar-MA" sz="2800" dirty="0" smtClean="0"/>
              <a:t> تلزم مصالح أرشيف المغرب ومصالح الارشيف العامة بجمع الأرشيف النهائية وجردها و تصنيفها ووضعها رهن الجمهور المغربي.</a:t>
            </a:r>
            <a:endParaRPr lang="fr-FR" sz="2800" dirty="0" smtClean="0"/>
          </a:p>
          <a:p>
            <a:pPr algn="r" rtl="1">
              <a:buNone/>
            </a:pPr>
            <a:r>
              <a:rPr lang="ar-MA" sz="2800" u="sng" dirty="0" smtClean="0">
                <a:solidFill>
                  <a:srgbClr val="FF0000"/>
                </a:solidFill>
              </a:rPr>
              <a:t>الفرع الثاني الاطظلاع على الأرشيف العامة</a:t>
            </a:r>
            <a:endParaRPr lang="fr-FR" sz="2800" u="sng" dirty="0" smtClean="0">
              <a:solidFill>
                <a:srgbClr val="FF0000"/>
              </a:solidFill>
            </a:endParaRPr>
          </a:p>
          <a:p>
            <a:pPr algn="r" rtl="1">
              <a:buNone/>
            </a:pPr>
            <a:r>
              <a:rPr lang="ar-MA" sz="2800" dirty="0" smtClean="0"/>
              <a:t>ا</a:t>
            </a:r>
            <a:r>
              <a:rPr lang="ar-MA" sz="2900" b="1" u="sng" dirty="0" smtClean="0"/>
              <a:t>لمادة1</a:t>
            </a:r>
            <a:r>
              <a:rPr lang="ar-MA" sz="2800" b="1" dirty="0" smtClean="0"/>
              <a:t>3</a:t>
            </a:r>
          </a:p>
          <a:p>
            <a:pPr algn="r" rtl="1">
              <a:buNone/>
            </a:pPr>
            <a:r>
              <a:rPr lang="ar-MA" sz="2800" dirty="0" smtClean="0"/>
              <a:t> إلزامية  كتمان السر المهني لايمكن قانونيا عرضها للعموم</a:t>
            </a:r>
          </a:p>
          <a:p>
            <a:pPr algn="r" rtl="1">
              <a:buNone/>
            </a:pPr>
            <a:endParaRPr lang="fr-FR" sz="2800" dirty="0" smtClean="0"/>
          </a:p>
          <a:p>
            <a:pPr algn="r" rtl="1">
              <a:buNone/>
            </a:pPr>
            <a:r>
              <a:rPr lang="ar-MA" sz="2900" b="1" u="sng" dirty="0" smtClean="0"/>
              <a:t>المادة 14</a:t>
            </a:r>
          </a:p>
          <a:p>
            <a:pPr algn="r" rtl="1">
              <a:buNone/>
            </a:pPr>
            <a:r>
              <a:rPr lang="ar-MA" sz="2800" dirty="0" smtClean="0"/>
              <a:t> الوثائق المسلمة ل أرشيف المغرب  رهن طلب من سلمها	</a:t>
            </a:r>
          </a:p>
          <a:p>
            <a:pPr algn="r" rtl="1">
              <a:buNone/>
            </a:pPr>
            <a:endParaRPr lang="fr-FR" sz="2800" dirty="0" smtClean="0"/>
          </a:p>
          <a:p>
            <a:pPr algn="r" rtl="1">
              <a:buNone/>
            </a:pPr>
            <a:r>
              <a:rPr lang="ar-MA" sz="2800" dirty="0" smtClean="0"/>
              <a:t>ا</a:t>
            </a:r>
            <a:r>
              <a:rPr lang="ar-MA" sz="2800" b="1" u="sng" dirty="0" smtClean="0"/>
              <a:t>لمادة15</a:t>
            </a:r>
          </a:p>
          <a:p>
            <a:pPr algn="r" rtl="1">
              <a:buNone/>
            </a:pPr>
            <a:r>
              <a:rPr lang="ar-MA" sz="2800" dirty="0" smtClean="0"/>
              <a:t> عدم مراعاة الاجل في حالة الرغبة في الاضطلاع على ما هو مسموح به من الوثائق</a:t>
            </a:r>
            <a:endParaRPr lang="fr-FR" sz="2800" dirty="0" smtClean="0"/>
          </a:p>
          <a:p>
            <a:pPr algn="r" rtl="1">
              <a:buNone/>
            </a:pPr>
            <a:endParaRPr lang="fr-FR" sz="2800" dirty="0" smtClean="0"/>
          </a:p>
          <a:p>
            <a:pPr algn="r" rtl="1">
              <a:buNone/>
            </a:pPr>
            <a:endParaRPr lang="fr-FR" sz="2800" dirty="0"/>
          </a:p>
        </p:txBody>
      </p:sp>
    </p:spTree>
    <p:extLst>
      <p:ext uri="{BB962C8B-B14F-4D97-AF65-F5344CB8AC3E}">
        <p14:creationId xmlns:p14="http://schemas.microsoft.com/office/powerpoint/2010/main" val="26534573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706022"/>
            <a:ext cx="8001056" cy="4846320"/>
          </a:xfrm>
        </p:spPr>
        <p:txBody>
          <a:bodyPr>
            <a:normAutofit lnSpcReduction="10000"/>
          </a:bodyPr>
          <a:lstStyle/>
          <a:p>
            <a:pPr algn="r" rtl="1">
              <a:buNone/>
            </a:pPr>
            <a:endParaRPr lang="fr-FR" sz="2800" dirty="0" smtClean="0"/>
          </a:p>
          <a:p>
            <a:pPr algn="r" rtl="1">
              <a:buNone/>
            </a:pPr>
            <a:r>
              <a:rPr lang="ar-SA" sz="2800" dirty="0" smtClean="0"/>
              <a:t>ا</a:t>
            </a:r>
            <a:r>
              <a:rPr lang="ar-SA" sz="2800" b="1" u="sng" dirty="0" smtClean="0"/>
              <a:t>لمادة</a:t>
            </a:r>
            <a:r>
              <a:rPr lang="fr-FR" sz="2800" b="1" u="sng" dirty="0" smtClean="0"/>
              <a:t> </a:t>
            </a:r>
            <a:r>
              <a:rPr lang="ar-MA" sz="2800" b="1" u="sng" dirty="0" smtClean="0"/>
              <a:t>16</a:t>
            </a:r>
          </a:p>
          <a:p>
            <a:pPr algn="r" rtl="1">
              <a:buNone/>
            </a:pPr>
            <a:r>
              <a:rPr lang="ar-SA" sz="2800" dirty="0" smtClean="0"/>
              <a:t>مع مراعاة أحكام المادة</a:t>
            </a:r>
            <a:r>
              <a:rPr lang="fr-FR" sz="2800" dirty="0" smtClean="0"/>
              <a:t> 15 </a:t>
            </a:r>
            <a:r>
              <a:rPr lang="ar-SA" sz="2800" dirty="0" smtClean="0"/>
              <a:t>أعلاه ، يمكن للجمهور أن يطلع بكل حرية على الأرشيف العامة عند انصرام أجل ثلاثين سنة من</a:t>
            </a:r>
            <a:r>
              <a:rPr lang="ar-MA" sz="2800" dirty="0" smtClean="0"/>
              <a:t> </a:t>
            </a:r>
            <a:r>
              <a:rPr lang="ar-SA" sz="2800" dirty="0" smtClean="0"/>
              <a:t>تاريخ إنتاجها  باستثناء ال</a:t>
            </a:r>
            <a:r>
              <a:rPr lang="ar-MA" sz="2800" dirty="0" smtClean="0"/>
              <a:t>ح</a:t>
            </a:r>
            <a:r>
              <a:rPr lang="ar-SA" sz="2800" dirty="0" smtClean="0"/>
              <a:t>الات المنصوص عليها في المادة</a:t>
            </a:r>
            <a:r>
              <a:rPr lang="fr-FR" sz="2800" dirty="0" smtClean="0"/>
              <a:t> 17 </a:t>
            </a:r>
            <a:r>
              <a:rPr lang="ar-SA" sz="2800" dirty="0" smtClean="0"/>
              <a:t>بعده.</a:t>
            </a:r>
          </a:p>
          <a:p>
            <a:pPr algn="r" rtl="1">
              <a:buNone/>
            </a:pPr>
            <a:r>
              <a:rPr lang="fr-FR" sz="2800" dirty="0" smtClean="0"/>
              <a:t> </a:t>
            </a:r>
          </a:p>
          <a:p>
            <a:pPr algn="r" rtl="1">
              <a:buNone/>
            </a:pPr>
            <a:r>
              <a:rPr lang="ar-SA" sz="2800" b="1" u="sng" dirty="0" smtClean="0"/>
              <a:t>المادة</a:t>
            </a:r>
            <a:r>
              <a:rPr lang="fr-FR" sz="2800" b="1" u="sng" dirty="0" smtClean="0"/>
              <a:t> 17</a:t>
            </a:r>
            <a:endParaRPr lang="ar-MA" sz="2800" b="1" u="sng" dirty="0" smtClean="0"/>
          </a:p>
          <a:p>
            <a:pPr algn="r" rtl="1">
              <a:buNone/>
            </a:pPr>
            <a:r>
              <a:rPr lang="ar-SA" sz="2800" dirty="0" smtClean="0"/>
              <a:t>يرفع أجل الثلاثين سنة الذي يمكن عند انتهائه الاطلاع بكل حرية على الأرشيف العامة إلى</a:t>
            </a:r>
            <a:r>
              <a:rPr lang="fr-FR" sz="2800" dirty="0" smtClean="0"/>
              <a:t> :</a:t>
            </a:r>
            <a:r>
              <a:rPr lang="ar-SA" sz="2800" dirty="0" smtClean="0"/>
              <a:t> مائة سنة</a:t>
            </a:r>
            <a:r>
              <a:rPr lang="ar-MA" sz="2800" dirty="0" smtClean="0"/>
              <a:t> أو الى 60 سنة </a:t>
            </a:r>
          </a:p>
          <a:p>
            <a:pPr algn="r" rtl="1">
              <a:buNone/>
            </a:pPr>
            <a:endParaRPr lang="fr-FR" sz="2800" dirty="0" smtClean="0"/>
          </a:p>
          <a:p>
            <a:pPr algn="r" rtl="1">
              <a:buNone/>
            </a:pPr>
            <a:endParaRPr lang="ar-MA" sz="2800" b="1" dirty="0" smtClean="0"/>
          </a:p>
          <a:p>
            <a:pPr algn="r" rtl="1">
              <a:buNone/>
            </a:pPr>
            <a:endParaRPr lang="fr-FR" sz="2800" dirty="0"/>
          </a:p>
        </p:txBody>
      </p:sp>
    </p:spTree>
    <p:extLst>
      <p:ext uri="{BB962C8B-B14F-4D97-AF65-F5344CB8AC3E}">
        <p14:creationId xmlns:p14="http://schemas.microsoft.com/office/powerpoint/2010/main" val="26534573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142852"/>
            <a:ext cx="8001056" cy="6500858"/>
          </a:xfrm>
        </p:spPr>
        <p:txBody>
          <a:bodyPr>
            <a:normAutofit fontScale="62500" lnSpcReduction="20000"/>
          </a:bodyPr>
          <a:lstStyle/>
          <a:p>
            <a:pPr algn="r" rtl="1">
              <a:buNone/>
            </a:pPr>
            <a:r>
              <a:rPr lang="ar-SA" sz="3400" b="1" u="sng" dirty="0" smtClean="0"/>
              <a:t>ا</a:t>
            </a:r>
            <a:r>
              <a:rPr lang="ar-SA" sz="4000" b="1" u="sng" dirty="0" smtClean="0"/>
              <a:t>لمادة</a:t>
            </a:r>
            <a:r>
              <a:rPr lang="fr-FR" sz="3400" b="1" u="sng" dirty="0" smtClean="0"/>
              <a:t> </a:t>
            </a:r>
            <a:r>
              <a:rPr lang="ar-MA" sz="3400" b="1" u="sng" dirty="0" smtClean="0"/>
              <a:t>18:</a:t>
            </a:r>
          </a:p>
          <a:p>
            <a:pPr algn="r" rtl="1">
              <a:buNone/>
            </a:pPr>
            <a:r>
              <a:rPr lang="ar-SA" sz="3400" dirty="0" smtClean="0"/>
              <a:t>استثناء من أحكام المادتين</a:t>
            </a:r>
            <a:r>
              <a:rPr lang="fr-FR" sz="3400" dirty="0" smtClean="0"/>
              <a:t> 16 </a:t>
            </a:r>
            <a:r>
              <a:rPr lang="ar-SA" sz="3400" dirty="0" smtClean="0"/>
              <a:t>و</a:t>
            </a:r>
            <a:r>
              <a:rPr lang="fr-FR" sz="3400" dirty="0" smtClean="0"/>
              <a:t> 17 </a:t>
            </a:r>
            <a:r>
              <a:rPr lang="ar-SA" sz="3400" dirty="0" smtClean="0"/>
              <a:t>أعلاه يمكن أن تسمح</a:t>
            </a:r>
            <a:r>
              <a:rPr lang="fr-FR" sz="3400" dirty="0" smtClean="0"/>
              <a:t> "</a:t>
            </a:r>
            <a:r>
              <a:rPr lang="ar-SA" sz="3400" dirty="0" smtClean="0"/>
              <a:t>أرشيف المغرب</a:t>
            </a:r>
            <a:r>
              <a:rPr lang="fr-FR" sz="3400" dirty="0" smtClean="0"/>
              <a:t>" </a:t>
            </a:r>
            <a:r>
              <a:rPr lang="ar-SA" sz="3400" dirty="0" smtClean="0"/>
              <a:t>لأغراض الب</a:t>
            </a:r>
            <a:r>
              <a:rPr lang="ar-MA" sz="3400" dirty="0" smtClean="0"/>
              <a:t>حث</a:t>
            </a:r>
            <a:r>
              <a:rPr lang="ar-SA" sz="3400" dirty="0" smtClean="0"/>
              <a:t> العلمي ، وبعد موافقة الإدارة الأصلية </a:t>
            </a:r>
            <a:endParaRPr lang="fr-FR" sz="3400" dirty="0" smtClean="0"/>
          </a:p>
          <a:p>
            <a:pPr algn="r" rtl="1">
              <a:buNone/>
            </a:pPr>
            <a:endParaRPr lang="fr-FR" sz="3400" dirty="0" smtClean="0"/>
          </a:p>
          <a:p>
            <a:pPr algn="r" rtl="1">
              <a:buNone/>
            </a:pPr>
            <a:r>
              <a:rPr lang="ar-SA" sz="3400" b="1" u="sng" dirty="0" smtClean="0"/>
              <a:t>الماد</a:t>
            </a:r>
            <a:r>
              <a:rPr lang="ar-MA" sz="3400" b="1" u="sng" dirty="0" smtClean="0"/>
              <a:t>ة19</a:t>
            </a:r>
          </a:p>
          <a:p>
            <a:pPr algn="r" rtl="1">
              <a:buNone/>
            </a:pPr>
            <a:r>
              <a:rPr lang="ar-SA" sz="3400" dirty="0" smtClean="0"/>
              <a:t>يجوز لكل شخص مرخص له بالاطلاع على الأرشيف العامة أن يطلب إعداد نسخ أو مستخرجات منها على نفقته</a:t>
            </a:r>
            <a:r>
              <a:rPr lang="ar-MA" sz="3400" dirty="0" smtClean="0"/>
              <a:t>.</a:t>
            </a:r>
            <a:endParaRPr lang="ar-SA" sz="3400" dirty="0" smtClean="0"/>
          </a:p>
          <a:p>
            <a:pPr algn="r" rtl="1">
              <a:buNone/>
            </a:pPr>
            <a:endParaRPr lang="fr-FR" sz="3400" dirty="0" smtClean="0"/>
          </a:p>
          <a:p>
            <a:pPr algn="r" rtl="1">
              <a:buNone/>
            </a:pPr>
            <a:r>
              <a:rPr lang="ar-SA" sz="3400" b="1" u="sng" dirty="0" smtClean="0"/>
              <a:t>الماد</a:t>
            </a:r>
            <a:r>
              <a:rPr lang="ar-MA" sz="3400" b="1" u="sng" dirty="0" smtClean="0"/>
              <a:t>ة20</a:t>
            </a:r>
            <a:r>
              <a:rPr lang="fr-FR" sz="3400" b="1" u="sng" dirty="0" smtClean="0"/>
              <a:t> </a:t>
            </a:r>
            <a:r>
              <a:rPr lang="fr-FR" sz="3400" dirty="0" smtClean="0"/>
              <a:t>:</a:t>
            </a:r>
            <a:endParaRPr lang="ar-MA" sz="3400" dirty="0" smtClean="0"/>
          </a:p>
          <a:p>
            <a:pPr algn="r" rtl="1">
              <a:buNone/>
            </a:pPr>
            <a:r>
              <a:rPr lang="ar-SA" sz="3400" dirty="0" smtClean="0"/>
              <a:t>تؤهل</a:t>
            </a:r>
            <a:r>
              <a:rPr lang="fr-FR" sz="3400" dirty="0" smtClean="0"/>
              <a:t> "</a:t>
            </a:r>
            <a:r>
              <a:rPr lang="ar-SA" sz="3400" dirty="0" smtClean="0"/>
              <a:t>أرشيف المغرب</a:t>
            </a:r>
            <a:r>
              <a:rPr lang="fr-FR" sz="3400" dirty="0" smtClean="0"/>
              <a:t>" </a:t>
            </a:r>
            <a:r>
              <a:rPr lang="ar-SA" sz="3400" dirty="0" smtClean="0"/>
              <a:t>لتسليم نسخ ومستخرجات مشهود بص</a:t>
            </a:r>
            <a:r>
              <a:rPr lang="ar-MA" sz="3400" dirty="0" smtClean="0"/>
              <a:t>ح</a:t>
            </a:r>
            <a:r>
              <a:rPr lang="ar-SA" sz="3400" dirty="0" smtClean="0"/>
              <a:t>تها من وثائق الأرشيف </a:t>
            </a:r>
          </a:p>
          <a:p>
            <a:pPr algn="r" rtl="1">
              <a:buNone/>
            </a:pPr>
            <a:endParaRPr lang="fr-FR" sz="3400" dirty="0" smtClean="0"/>
          </a:p>
          <a:p>
            <a:pPr algn="r" rtl="1">
              <a:buNone/>
            </a:pPr>
            <a:r>
              <a:rPr lang="ar-SA" sz="3400" b="1" u="sng" dirty="0" smtClean="0"/>
              <a:t>المادة</a:t>
            </a:r>
            <a:r>
              <a:rPr lang="fr-FR" sz="3400" b="1" u="sng" dirty="0" smtClean="0"/>
              <a:t> 21</a:t>
            </a:r>
            <a:endParaRPr lang="ar-MA" sz="3400" b="1" u="sng" dirty="0" smtClean="0"/>
          </a:p>
          <a:p>
            <a:pPr algn="r" rtl="1">
              <a:buNone/>
            </a:pPr>
            <a:r>
              <a:rPr lang="ar-MA" sz="3400" dirty="0" smtClean="0"/>
              <a:t>توضح هذه المادة</a:t>
            </a:r>
            <a:r>
              <a:rPr lang="ar-SA" sz="3400" dirty="0" smtClean="0"/>
              <a:t>كيفيات السماح للمستعملين بالاطلاع على الأرشيف</a:t>
            </a:r>
            <a:r>
              <a:rPr lang="ar-MA" sz="3400" dirty="0"/>
              <a:t>.</a:t>
            </a:r>
            <a:endParaRPr lang="fr-FR" sz="3400" dirty="0" smtClean="0"/>
          </a:p>
          <a:p>
            <a:pPr algn="r" rtl="1">
              <a:buNone/>
            </a:pPr>
            <a:r>
              <a:rPr lang="fr-FR" sz="3400" dirty="0" smtClean="0"/>
              <a:t> </a:t>
            </a:r>
          </a:p>
          <a:p>
            <a:pPr algn="r" rtl="1">
              <a:buNone/>
            </a:pPr>
            <a:r>
              <a:rPr lang="ar-SA" sz="3400" b="1" u="sng" dirty="0" smtClean="0"/>
              <a:t>الماد</a:t>
            </a:r>
            <a:r>
              <a:rPr lang="ar-MA" sz="3400" b="1" u="sng" dirty="0" smtClean="0"/>
              <a:t>ة22</a:t>
            </a:r>
          </a:p>
          <a:p>
            <a:pPr algn="r" rtl="1">
              <a:buNone/>
            </a:pPr>
            <a:r>
              <a:rPr lang="ar-SA" sz="3400" dirty="0" smtClean="0"/>
              <a:t>لا تطبق مقتضيات هذا الباب على الأرشيف العامة المتعلقة بالتاريخ العسكري</a:t>
            </a:r>
            <a:r>
              <a:rPr lang="ar-MA" sz="3400" dirty="0" smtClean="0"/>
              <a:t>.</a:t>
            </a:r>
          </a:p>
        </p:txBody>
      </p:sp>
    </p:spTree>
    <p:extLst>
      <p:ext uri="{BB962C8B-B14F-4D97-AF65-F5344CB8AC3E}">
        <p14:creationId xmlns:p14="http://schemas.microsoft.com/office/powerpoint/2010/main" val="26534573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1071546"/>
            <a:ext cx="8001056" cy="5214974"/>
          </a:xfrm>
        </p:spPr>
        <p:txBody>
          <a:bodyPr>
            <a:normAutofit/>
          </a:bodyPr>
          <a:lstStyle/>
          <a:p>
            <a:pPr algn="ctr" rtl="1">
              <a:buNone/>
            </a:pPr>
            <a:endParaRPr lang="ar-MA" sz="2800" dirty="0" smtClean="0"/>
          </a:p>
          <a:p>
            <a:pPr algn="r" rtl="1">
              <a:buNone/>
            </a:pPr>
            <a:r>
              <a:rPr lang="ar-SA" sz="2800" b="1" u="sng" dirty="0" smtClean="0"/>
              <a:t>المادة</a:t>
            </a:r>
            <a:r>
              <a:rPr lang="ar-MA" sz="2800" b="1" u="sng" dirty="0" smtClean="0"/>
              <a:t>23</a:t>
            </a:r>
          </a:p>
          <a:p>
            <a:pPr algn="r" rtl="1">
              <a:buNone/>
            </a:pPr>
            <a:r>
              <a:rPr lang="ar-MA" sz="2800" dirty="0" smtClean="0"/>
              <a:t>      </a:t>
            </a:r>
            <a:r>
              <a:rPr lang="ar-SA" sz="2800" dirty="0" smtClean="0"/>
              <a:t>تعتبر أرشيفا خاصة مجموع الوثائق الم</a:t>
            </a:r>
            <a:r>
              <a:rPr lang="ar-MA" sz="2800" dirty="0" smtClean="0"/>
              <a:t>ح</a:t>
            </a:r>
            <a:r>
              <a:rPr lang="ar-SA" sz="2800" dirty="0" err="1" smtClean="0"/>
              <a:t>ددة</a:t>
            </a:r>
            <a:r>
              <a:rPr lang="ar-SA" sz="2800" dirty="0" smtClean="0"/>
              <a:t> في المادة الأولى أعلاه والتي لا تدخل في نطاق تطبيق المادة</a:t>
            </a:r>
            <a:r>
              <a:rPr lang="fr-FR" sz="2800" dirty="0" smtClean="0"/>
              <a:t> 3 </a:t>
            </a:r>
            <a:r>
              <a:rPr lang="ar-MA" sz="2800" dirty="0" smtClean="0"/>
              <a:t> </a:t>
            </a:r>
            <a:r>
              <a:rPr lang="ar-SA" sz="2800" dirty="0" smtClean="0"/>
              <a:t>من هذا القانون</a:t>
            </a:r>
            <a:r>
              <a:rPr lang="fr-FR" sz="2800" dirty="0" smtClean="0"/>
              <a:t>. </a:t>
            </a:r>
          </a:p>
          <a:p>
            <a:pPr algn="r" rtl="1">
              <a:buNone/>
            </a:pPr>
            <a:r>
              <a:rPr lang="ar-SA" sz="2800" b="1" dirty="0" smtClean="0"/>
              <a:t>ال</a:t>
            </a:r>
            <a:r>
              <a:rPr lang="ar-SA" sz="2800" b="1" u="sng" dirty="0" smtClean="0"/>
              <a:t>مادة</a:t>
            </a:r>
            <a:r>
              <a:rPr lang="fr-FR" sz="2800" b="1" dirty="0" smtClean="0"/>
              <a:t> </a:t>
            </a:r>
            <a:r>
              <a:rPr lang="fr-FR" sz="2800" b="1" u="sng" dirty="0" smtClean="0"/>
              <a:t>24 :</a:t>
            </a:r>
            <a:endParaRPr lang="ar-MA" sz="2800" b="1" u="sng" dirty="0" smtClean="0"/>
          </a:p>
          <a:p>
            <a:pPr algn="r" rtl="1">
              <a:buNone/>
            </a:pPr>
            <a:r>
              <a:rPr lang="ar-MA" sz="2800" dirty="0" smtClean="0"/>
              <a:t>     </a:t>
            </a:r>
            <a:r>
              <a:rPr lang="ar-SA" sz="2800" dirty="0" smtClean="0"/>
              <a:t>تؤهل</a:t>
            </a:r>
            <a:r>
              <a:rPr lang="fr-FR" sz="2800" dirty="0" smtClean="0"/>
              <a:t> "</a:t>
            </a:r>
            <a:r>
              <a:rPr lang="ar-SA" sz="2800" dirty="0" smtClean="0"/>
              <a:t>أرشيف المغرب</a:t>
            </a:r>
            <a:r>
              <a:rPr lang="fr-FR" sz="2800" dirty="0" smtClean="0"/>
              <a:t>" </a:t>
            </a:r>
            <a:r>
              <a:rPr lang="ar-SA" sz="2800" dirty="0" smtClean="0"/>
              <a:t>لأجل صيانة تراث الأرشيف الوطني أن تتملك عن طريق الشراء وأن تتلقى على سبيل الهبة أو الوصية أو الوديعة القابلة للاسترجاع أرشيفا خاصة تتولى حفظها ومعالجتها والتمك</a:t>
            </a:r>
            <a:r>
              <a:rPr lang="ar-MA" sz="2800" dirty="0" smtClean="0"/>
              <a:t>ي</a:t>
            </a:r>
            <a:r>
              <a:rPr lang="ar-SA" sz="2800" dirty="0" smtClean="0"/>
              <a:t>ن من الاطلاع عليها</a:t>
            </a:r>
            <a:r>
              <a:rPr lang="fr-FR" sz="2800" b="1" dirty="0" smtClean="0"/>
              <a:t>.</a:t>
            </a:r>
            <a:endParaRPr lang="fr-FR" sz="2800" dirty="0" smtClean="0"/>
          </a:p>
          <a:p>
            <a:pPr algn="r" rtl="1">
              <a:buNone/>
            </a:pPr>
            <a:endParaRPr lang="fr-FR" sz="2800" dirty="0"/>
          </a:p>
        </p:txBody>
      </p:sp>
      <p:sp>
        <p:nvSpPr>
          <p:cNvPr id="4" name="Titre 1"/>
          <p:cNvSpPr>
            <a:spLocks noGrp="1"/>
          </p:cNvSpPr>
          <p:nvPr>
            <p:ph type="title"/>
          </p:nvPr>
        </p:nvSpPr>
        <p:spPr>
          <a:xfrm>
            <a:off x="457200" y="71414"/>
            <a:ext cx="7239000" cy="1071546"/>
          </a:xfrm>
        </p:spPr>
        <p:txBody>
          <a:bodyPr>
            <a:normAutofit fontScale="90000"/>
          </a:bodyPr>
          <a:lstStyle/>
          <a:p>
            <a:pPr algn="ctr"/>
            <a:r>
              <a:rPr lang="ar-MA" sz="3200" dirty="0" smtClean="0"/>
              <a:t/>
            </a:r>
            <a:br>
              <a:rPr lang="ar-MA" sz="3200" dirty="0" smtClean="0"/>
            </a:br>
            <a:r>
              <a:rPr lang="ar-MA" sz="2800" dirty="0" smtClean="0"/>
              <a:t> </a:t>
            </a:r>
            <a:r>
              <a:rPr lang="fr-FR" sz="2800" dirty="0" smtClean="0"/>
              <a:t/>
            </a:r>
            <a:br>
              <a:rPr lang="fr-FR" sz="2800" dirty="0" smtClean="0"/>
            </a:br>
            <a:r>
              <a:rPr lang="ar-SA" sz="3200" dirty="0" smtClean="0">
                <a:solidFill>
                  <a:srgbClr val="FFC000"/>
                </a:solidFill>
              </a:rPr>
              <a:t>الباب الثالث</a:t>
            </a:r>
            <a:r>
              <a:rPr lang="ar-MA" sz="3200" dirty="0" smtClean="0">
                <a:solidFill>
                  <a:srgbClr val="FFC000"/>
                </a:solidFill>
              </a:rPr>
              <a:t>:         </a:t>
            </a:r>
            <a:r>
              <a:rPr lang="ar-SA" sz="3200" dirty="0" smtClean="0">
                <a:solidFill>
                  <a:srgbClr val="FFC000"/>
                </a:solidFill>
              </a:rPr>
              <a:t>الأرشيف الخاصة</a:t>
            </a:r>
            <a:r>
              <a:rPr lang="ar-MA" sz="3200" dirty="0" smtClean="0"/>
              <a:t/>
            </a:r>
            <a:br>
              <a:rPr lang="ar-MA" sz="3200" dirty="0" smtClean="0"/>
            </a:br>
            <a:endParaRPr lang="fr-FR" sz="3200" dirty="0"/>
          </a:p>
        </p:txBody>
      </p:sp>
    </p:spTree>
    <p:extLst>
      <p:ext uri="{BB962C8B-B14F-4D97-AF65-F5344CB8AC3E}">
        <p14:creationId xmlns:p14="http://schemas.microsoft.com/office/powerpoint/2010/main" val="26534573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706022"/>
            <a:ext cx="8001056" cy="4846320"/>
          </a:xfrm>
        </p:spPr>
        <p:txBody>
          <a:bodyPr>
            <a:normAutofit/>
          </a:bodyPr>
          <a:lstStyle/>
          <a:p>
            <a:pPr algn="r" rtl="1">
              <a:buNone/>
            </a:pPr>
            <a:endParaRPr lang="ar-MA" sz="2800" dirty="0" smtClean="0"/>
          </a:p>
          <a:p>
            <a:pPr algn="r" rtl="1">
              <a:buNone/>
            </a:pPr>
            <a:r>
              <a:rPr lang="ar-SA" sz="2200" b="1" u="sng" dirty="0" smtClean="0"/>
              <a:t>المادة</a:t>
            </a:r>
            <a:r>
              <a:rPr lang="fr-FR" sz="2200" b="1" u="sng" dirty="0" smtClean="0"/>
              <a:t> </a:t>
            </a:r>
            <a:r>
              <a:rPr lang="ar-MA" sz="2200" b="1" u="sng" dirty="0" smtClean="0"/>
              <a:t>25</a:t>
            </a:r>
            <a:r>
              <a:rPr lang="fr-FR" sz="2800" b="1" dirty="0" smtClean="0"/>
              <a:t>:</a:t>
            </a:r>
            <a:endParaRPr lang="ar-MA" sz="2800" b="1" dirty="0" smtClean="0"/>
          </a:p>
          <a:p>
            <a:pPr algn="r" rtl="1">
              <a:buNone/>
            </a:pPr>
            <a:r>
              <a:rPr lang="ar-MA" sz="2800" dirty="0" smtClean="0"/>
              <a:t>         </a:t>
            </a:r>
            <a:r>
              <a:rPr lang="ar-SA" sz="2800" dirty="0" smtClean="0"/>
              <a:t>يمكن أن تصنف في عداد الأرشيف التاريخية الأرشيف الخاصة التي تعتبر لأسباب تاريخية ذات منفعة عامة وفق الشروط</a:t>
            </a:r>
            <a:r>
              <a:rPr lang="ar-MA" sz="2800" dirty="0" smtClean="0"/>
              <a:t> </a:t>
            </a:r>
            <a:r>
              <a:rPr lang="ar-SA" sz="2800" dirty="0" smtClean="0"/>
              <a:t>المطبقة على مخالفة هذه المقتضيات</a:t>
            </a:r>
            <a:endParaRPr lang="fr-FR" sz="2800" dirty="0" smtClean="0"/>
          </a:p>
          <a:p>
            <a:pPr algn="r" rtl="1">
              <a:buNone/>
            </a:pPr>
            <a:endParaRPr lang="fr-FR" sz="2800" dirty="0" smtClean="0"/>
          </a:p>
        </p:txBody>
      </p:sp>
    </p:spTree>
    <p:extLst>
      <p:ext uri="{BB962C8B-B14F-4D97-AF65-F5344CB8AC3E}">
        <p14:creationId xmlns:p14="http://schemas.microsoft.com/office/powerpoint/2010/main" val="26534573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chor="ctr"/>
          <a:lstStyle/>
          <a:p>
            <a:pPr algn="ctr"/>
            <a:r>
              <a:rPr lang="ar-MA" dirty="0" smtClean="0"/>
              <a:t>القسم الثاني «أرشيف المغرب»</a:t>
            </a:r>
            <a:endParaRPr lang="fr-FR" dirty="0"/>
          </a:p>
        </p:txBody>
      </p:sp>
      <p:sp>
        <p:nvSpPr>
          <p:cNvPr id="3" name="Sous-titre 2"/>
          <p:cNvSpPr>
            <a:spLocks noGrp="1"/>
          </p:cNvSpPr>
          <p:nvPr>
            <p:ph type="subTitle" idx="1"/>
          </p:nvPr>
        </p:nvSpPr>
        <p:spPr/>
        <p:txBody>
          <a:bodyPr anchor="ctr">
            <a:normAutofit/>
          </a:bodyPr>
          <a:lstStyle/>
          <a:p>
            <a:pPr algn="ctr"/>
            <a:r>
              <a:rPr lang="ar-MA" sz="2800" dirty="0" smtClean="0"/>
              <a:t>الباب الاول «التعريف والمهام»</a:t>
            </a:r>
          </a:p>
        </p:txBody>
      </p:sp>
    </p:spTree>
    <p:extLst>
      <p:ext uri="{BB962C8B-B14F-4D97-AF65-F5344CB8AC3E}">
        <p14:creationId xmlns:p14="http://schemas.microsoft.com/office/powerpoint/2010/main" val="4479248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a:r>
              <a:rPr lang="ar-MA" dirty="0"/>
              <a:t>تم إحداث مؤسسة أرشيف المغرب بمقتضى قانون 69.99 بتاريخ 30 نونبر 2007. وتم تعيين مديرها بظهير 30 مارس 2011 والذي شرع في ممارسة  مهامه رسميا في 27 ماي 2011.</a:t>
            </a:r>
            <a:endParaRPr lang="fr-FR" dirty="0"/>
          </a:p>
        </p:txBody>
      </p:sp>
    </p:spTree>
    <p:extLst>
      <p:ext uri="{BB962C8B-B14F-4D97-AF65-F5344CB8AC3E}">
        <p14:creationId xmlns:p14="http://schemas.microsoft.com/office/powerpoint/2010/main" val="1945328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43408"/>
            <a:ext cx="8143900" cy="1894514"/>
          </a:xfrm>
        </p:spPr>
        <p:txBody>
          <a:bodyPr anchor="ctr">
            <a:normAutofit/>
          </a:bodyPr>
          <a:lstStyle/>
          <a:p>
            <a:pPr marL="274320" lvl="0" indent="-274320" algn="r" rtl="1">
              <a:spcBef>
                <a:spcPts val="600"/>
              </a:spcBef>
            </a:pPr>
            <a:r>
              <a:rPr lang="ar-SA" sz="2400" u="sng" cap="none" dirty="0" smtClean="0">
                <a:ln>
                  <a:noFill/>
                </a:ln>
                <a:solidFill>
                  <a:prstClr val="black"/>
                </a:solidFill>
                <a:ea typeface="+mn-ea"/>
              </a:rPr>
              <a:t>المادة</a:t>
            </a:r>
            <a:r>
              <a:rPr lang="fr-FR" sz="2400" u="sng" cap="none" dirty="0" smtClean="0">
                <a:ln>
                  <a:noFill/>
                </a:ln>
                <a:solidFill>
                  <a:prstClr val="black"/>
                </a:solidFill>
                <a:ea typeface="+mn-ea"/>
                <a:cs typeface="+mn-cs"/>
              </a:rPr>
              <a:t> </a:t>
            </a:r>
            <a:r>
              <a:rPr lang="ar-MA" sz="2400" u="sng" cap="none" dirty="0" smtClean="0">
                <a:ln>
                  <a:noFill/>
                </a:ln>
                <a:solidFill>
                  <a:prstClr val="black"/>
                </a:solidFill>
                <a:ea typeface="+mn-ea"/>
              </a:rPr>
              <a:t>2</a:t>
            </a:r>
            <a:r>
              <a:rPr lang="ar-SA" sz="2400" u="sng" cap="none" dirty="0" smtClean="0">
                <a:ln>
                  <a:noFill/>
                </a:ln>
                <a:solidFill>
                  <a:prstClr val="black"/>
                </a:solidFill>
                <a:ea typeface="+mn-ea"/>
              </a:rPr>
              <a:t>6</a:t>
            </a:r>
            <a:r>
              <a:rPr lang="fr-FR" sz="3200" cap="none" dirty="0" smtClean="0">
                <a:ln>
                  <a:noFill/>
                </a:ln>
                <a:solidFill>
                  <a:prstClr val="black"/>
                </a:solidFill>
                <a:ea typeface="+mn-ea"/>
                <a:cs typeface="+mn-cs"/>
              </a:rPr>
              <a:t>:</a:t>
            </a:r>
            <a:r>
              <a:rPr lang="ar-MA" sz="2800" cap="none" dirty="0" smtClean="0">
                <a:ln>
                  <a:noFill/>
                </a:ln>
                <a:solidFill>
                  <a:prstClr val="black"/>
                </a:solidFill>
                <a:ea typeface="+mn-ea"/>
              </a:rPr>
              <a:t/>
            </a:r>
            <a:br>
              <a:rPr lang="ar-MA" sz="2800" cap="none" dirty="0" smtClean="0">
                <a:ln>
                  <a:noFill/>
                </a:ln>
                <a:solidFill>
                  <a:prstClr val="black"/>
                </a:solidFill>
                <a:ea typeface="+mn-ea"/>
              </a:rPr>
            </a:br>
            <a:r>
              <a:rPr lang="ar-SA" sz="2400" b="0" cap="none" dirty="0" smtClean="0">
                <a:ln>
                  <a:noFill/>
                </a:ln>
                <a:solidFill>
                  <a:prstClr val="black"/>
                </a:solidFill>
                <a:ea typeface="+mn-ea"/>
              </a:rPr>
              <a:t>تحدث مؤسسة عمومية تسمى "أرشيف المغرب" </a:t>
            </a:r>
            <a:r>
              <a:rPr lang="ar-SA" sz="2400" b="0" cap="none" dirty="0" err="1" smtClean="0">
                <a:ln>
                  <a:noFill/>
                </a:ln>
                <a:solidFill>
                  <a:prstClr val="black"/>
                </a:solidFill>
                <a:ea typeface="+mn-ea"/>
              </a:rPr>
              <a:t>و</a:t>
            </a:r>
            <a:r>
              <a:rPr lang="ar-SA" sz="2400" b="0" cap="none" dirty="0" smtClean="0">
                <a:ln>
                  <a:noFill/>
                </a:ln>
                <a:solidFill>
                  <a:prstClr val="black"/>
                </a:solidFill>
                <a:ea typeface="+mn-ea"/>
              </a:rPr>
              <a:t> تتمتع بالشخصية المعنوية </a:t>
            </a:r>
            <a:r>
              <a:rPr lang="ar-SA" sz="2400" b="0" cap="none" dirty="0" err="1" smtClean="0">
                <a:ln>
                  <a:noFill/>
                </a:ln>
                <a:solidFill>
                  <a:prstClr val="black"/>
                </a:solidFill>
                <a:ea typeface="+mn-ea"/>
              </a:rPr>
              <a:t>و</a:t>
            </a:r>
            <a:r>
              <a:rPr lang="ar-SA" sz="2400" b="0" cap="none" dirty="0" smtClean="0">
                <a:ln>
                  <a:noFill/>
                </a:ln>
                <a:solidFill>
                  <a:prstClr val="black"/>
                </a:solidFill>
                <a:ea typeface="+mn-ea"/>
              </a:rPr>
              <a:t> الاستقلال المالي. </a:t>
            </a:r>
            <a:endParaRPr lang="fr-FR" dirty="0"/>
          </a:p>
        </p:txBody>
      </p:sp>
      <p:sp>
        <p:nvSpPr>
          <p:cNvPr id="3" name="Espace réservé du contenu 2"/>
          <p:cNvSpPr>
            <a:spLocks noGrp="1"/>
          </p:cNvSpPr>
          <p:nvPr>
            <p:ph idx="1"/>
          </p:nvPr>
        </p:nvSpPr>
        <p:spPr>
          <a:xfrm>
            <a:off x="-468560" y="1412776"/>
            <a:ext cx="8509188" cy="5688632"/>
          </a:xfrm>
        </p:spPr>
        <p:txBody>
          <a:bodyPr>
            <a:normAutofit/>
          </a:bodyPr>
          <a:lstStyle/>
          <a:p>
            <a:pPr algn="r" rtl="1">
              <a:buNone/>
            </a:pPr>
            <a:r>
              <a:rPr lang="ar-SA" sz="2400" b="1" u="sng" dirty="0" smtClean="0">
                <a:solidFill>
                  <a:prstClr val="black"/>
                </a:solidFill>
                <a:ea typeface="+mj-ea"/>
              </a:rPr>
              <a:t>المادة</a:t>
            </a:r>
            <a:r>
              <a:rPr lang="fr-FR" sz="2400" b="1" u="sng" dirty="0" smtClean="0">
                <a:solidFill>
                  <a:prstClr val="black"/>
                </a:solidFill>
                <a:ea typeface="+mj-ea"/>
                <a:cs typeface="+mj-cs"/>
              </a:rPr>
              <a:t> </a:t>
            </a:r>
            <a:r>
              <a:rPr lang="ar-MA" sz="2400" b="1" u="sng" dirty="0" smtClean="0">
                <a:solidFill>
                  <a:prstClr val="black"/>
                </a:solidFill>
                <a:ea typeface="+mj-ea"/>
              </a:rPr>
              <a:t>2</a:t>
            </a:r>
            <a:r>
              <a:rPr lang="ar-SA" sz="2400" b="1" u="sng" dirty="0" smtClean="0">
                <a:solidFill>
                  <a:prstClr val="black"/>
                </a:solidFill>
                <a:ea typeface="+mj-ea"/>
              </a:rPr>
              <a:t>7</a:t>
            </a:r>
            <a:r>
              <a:rPr lang="fr-FR" sz="3200" b="1" dirty="0" smtClean="0">
                <a:solidFill>
                  <a:prstClr val="black"/>
                </a:solidFill>
                <a:ea typeface="+mj-ea"/>
                <a:cs typeface="+mj-cs"/>
              </a:rPr>
              <a:t>:</a:t>
            </a:r>
            <a:endParaRPr lang="ar-SA" sz="3200" b="1" dirty="0" smtClean="0">
              <a:solidFill>
                <a:prstClr val="black"/>
              </a:solidFill>
              <a:ea typeface="+mj-ea"/>
              <a:cs typeface="+mj-cs"/>
            </a:endParaRPr>
          </a:p>
          <a:p>
            <a:pPr algn="r" rtl="1">
              <a:buNone/>
            </a:pPr>
            <a:r>
              <a:rPr lang="ar-SA" sz="2000" dirty="0" smtClean="0"/>
              <a:t>تناط ب </a:t>
            </a:r>
            <a:r>
              <a:rPr lang="ar-SA" sz="2000" dirty="0" smtClean="0">
                <a:solidFill>
                  <a:prstClr val="black"/>
                </a:solidFill>
              </a:rPr>
              <a:t>"أرشيف المغرب" أساسا مهمة</a:t>
            </a:r>
            <a:r>
              <a:rPr lang="ar-MA" sz="2000" dirty="0" smtClean="0">
                <a:solidFill>
                  <a:prstClr val="black"/>
                </a:solidFill>
              </a:rPr>
              <a:t>:</a:t>
            </a:r>
          </a:p>
          <a:p>
            <a:pPr algn="r" rtl="1">
              <a:lnSpc>
                <a:spcPct val="150000"/>
              </a:lnSpc>
              <a:buNone/>
            </a:pPr>
            <a:r>
              <a:rPr lang="ar-SA" sz="2000" dirty="0" smtClean="0">
                <a:solidFill>
                  <a:prstClr val="black"/>
                </a:solidFill>
              </a:rPr>
              <a:t> صيانة </a:t>
            </a:r>
            <a:r>
              <a:rPr lang="ar-MA" sz="2000" dirty="0" smtClean="0">
                <a:solidFill>
                  <a:prstClr val="black"/>
                </a:solidFill>
              </a:rPr>
              <a:t>ال</a:t>
            </a:r>
            <a:r>
              <a:rPr lang="ar-SA" sz="2000" dirty="0" smtClean="0">
                <a:solidFill>
                  <a:prstClr val="black"/>
                </a:solidFill>
              </a:rPr>
              <a:t>تراث الوطني و القيام بتكوين أرشيف عامة و حفظها  و تيسير الاطلاع عليها لأغراض إدارية أو علمية أو اجتماعية أو ثقافية. و لهذه الغاية تمارس "أرشيف المغرب" </a:t>
            </a:r>
            <a:r>
              <a:rPr lang="ar-MA" sz="2000" dirty="0" smtClean="0"/>
              <a:t>اختصاصاتها متعددة منها:</a:t>
            </a:r>
          </a:p>
          <a:p>
            <a:pPr algn="r" rtl="1">
              <a:lnSpc>
                <a:spcPct val="150000"/>
              </a:lnSpc>
            </a:pPr>
            <a:r>
              <a:rPr lang="ar-MA" sz="2000" dirty="0" smtClean="0"/>
              <a:t>-النهوض ببرنامج تدبير الارشيف العادية والارشيف الوسيطة الذي بحوزة الأشخاص الطبيعيين والمعنويين.</a:t>
            </a:r>
          </a:p>
          <a:p>
            <a:pPr algn="r" rtl="1">
              <a:lnSpc>
                <a:spcPct val="150000"/>
              </a:lnSpc>
            </a:pPr>
            <a:r>
              <a:rPr lang="ar-MA" sz="2000" dirty="0" smtClean="0"/>
              <a:t>-تقديم المساعدة التقنية اللازمة للحفاظ على الارشيف</a:t>
            </a:r>
          </a:p>
          <a:p>
            <a:pPr algn="r" rtl="1">
              <a:lnSpc>
                <a:spcPct val="150000"/>
              </a:lnSpc>
            </a:pPr>
            <a:r>
              <a:rPr lang="ar-MA" sz="2000" dirty="0" smtClean="0"/>
              <a:t>-مراقبة شروط حفظ الارشيف</a:t>
            </a:r>
          </a:p>
          <a:p>
            <a:pPr algn="r" rtl="1">
              <a:lnSpc>
                <a:spcPct val="150000"/>
              </a:lnSpc>
            </a:pPr>
            <a:r>
              <a:rPr lang="ar-MA" sz="2000" dirty="0" smtClean="0"/>
              <a:t>-صيانة تراث الارشيف الوطني  والعمل على النهوض به.</a:t>
            </a:r>
            <a:endParaRPr lang="fr-FR" sz="2000" dirty="0"/>
          </a:p>
        </p:txBody>
      </p:sp>
    </p:spTree>
    <p:extLst>
      <p:ext uri="{BB962C8B-B14F-4D97-AF65-F5344CB8AC3E}">
        <p14:creationId xmlns:p14="http://schemas.microsoft.com/office/powerpoint/2010/main" val="21806895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rtl="1"/>
            <a:r>
              <a:rPr lang="ar-MA" dirty="0" smtClean="0"/>
              <a:t>وضع معايير وطنية  موحدة لعمليات  جمع الارشيف  وفرزها  واتلافها  وتصنيفها  وحفظها الوقائي .</a:t>
            </a:r>
          </a:p>
          <a:p>
            <a:pPr algn="r" rtl="1"/>
            <a:endParaRPr lang="ar-MA" dirty="0"/>
          </a:p>
          <a:p>
            <a:pPr algn="r" rtl="1"/>
            <a:endParaRPr lang="ar-MA" dirty="0" smtClean="0"/>
          </a:p>
          <a:p>
            <a:pPr algn="r" rtl="1"/>
            <a:r>
              <a:rPr lang="ar-MA" dirty="0" smtClean="0"/>
              <a:t> النهوض بالبحث العلمي في مجال الارشفة ,عن طريق التكوينات المهنية والتعاون الدولي في هذا المجال .</a:t>
            </a:r>
          </a:p>
          <a:p>
            <a:pPr algn="r" rtl="1"/>
            <a:endParaRPr lang="fr-FR" dirty="0"/>
          </a:p>
        </p:txBody>
      </p:sp>
    </p:spTree>
    <p:extLst>
      <p:ext uri="{BB962C8B-B14F-4D97-AF65-F5344CB8AC3E}">
        <p14:creationId xmlns:p14="http://schemas.microsoft.com/office/powerpoint/2010/main" val="10604572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MA" sz="3600" dirty="0" smtClean="0"/>
              <a:t>الباب الثاني</a:t>
            </a:r>
            <a:br>
              <a:rPr lang="ar-MA" sz="3600" dirty="0" smtClean="0"/>
            </a:br>
            <a:r>
              <a:rPr lang="ar-MA" sz="3600" dirty="0" smtClean="0"/>
              <a:t> «أجهزة الإدارة والتسيير»</a:t>
            </a:r>
            <a:endParaRPr lang="fr-FR" sz="3600" dirty="0"/>
          </a:p>
        </p:txBody>
      </p:sp>
      <p:sp>
        <p:nvSpPr>
          <p:cNvPr id="3" name="Espace réservé du contenu 2"/>
          <p:cNvSpPr>
            <a:spLocks noGrp="1"/>
          </p:cNvSpPr>
          <p:nvPr>
            <p:ph idx="1"/>
          </p:nvPr>
        </p:nvSpPr>
        <p:spPr/>
        <p:txBody>
          <a:bodyPr>
            <a:normAutofit/>
          </a:bodyPr>
          <a:lstStyle/>
          <a:p>
            <a:pPr algn="r" rtl="1"/>
            <a:r>
              <a:rPr lang="ar-MA" dirty="0" smtClean="0"/>
              <a:t>يضم هذا الباب ,خمسة مواد :28-29-30-31-32تتعلق بالتسيير الإداري لهذه المؤسسة العمومية،والأجهزة المكونة لها ،ومن اهم النقاط التي يمكن استخلاصها هي:</a:t>
            </a:r>
          </a:p>
          <a:p>
            <a:pPr algn="r" rtl="1"/>
            <a:r>
              <a:rPr lang="ar-MA" dirty="0" smtClean="0"/>
              <a:t>-يتألف المجلس الإداري  من رئيس وممثلين عن الدولة وشخصيات يعينها  رئيس الحكومة لمدة 5  سنوات قابلة للتجديد.</a:t>
            </a:r>
          </a:p>
          <a:p>
            <a:pPr algn="r" rtl="1"/>
            <a:r>
              <a:rPr lang="ar-MA" dirty="0" smtClean="0"/>
              <a:t>-مجلس الإدارة يتمتع كباقي المجالس الادارية للمؤسسات العمومية بمجموعة من العمليات التقنية والادارية والمالية.</a:t>
            </a:r>
            <a:endParaRPr lang="fr-FR" dirty="0"/>
          </a:p>
        </p:txBody>
      </p:sp>
    </p:spTree>
    <p:extLst>
      <p:ext uri="{BB962C8B-B14F-4D97-AF65-F5344CB8AC3E}">
        <p14:creationId xmlns:p14="http://schemas.microsoft.com/office/powerpoint/2010/main" val="2103217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366868" y="1679168"/>
            <a:ext cx="5105400" cy="2868168"/>
          </a:xfrm>
        </p:spPr>
        <p:txBody>
          <a:bodyPr/>
          <a:lstStyle/>
          <a:p>
            <a:pPr algn="ctr" rtl="1"/>
            <a:r>
              <a:rPr lang="ar-MA" dirty="0" smtClean="0"/>
              <a:t/>
            </a:r>
            <a:br>
              <a:rPr lang="ar-MA" dirty="0" smtClean="0"/>
            </a:br>
            <a:r>
              <a:rPr lang="ar-MA" dirty="0" smtClean="0"/>
              <a:t/>
            </a:r>
            <a:br>
              <a:rPr lang="ar-MA" dirty="0" smtClean="0"/>
            </a:br>
            <a:r>
              <a:rPr lang="ar-MA" dirty="0" smtClean="0"/>
              <a:t/>
            </a:r>
            <a:br>
              <a:rPr lang="ar-MA" dirty="0" smtClean="0"/>
            </a:br>
            <a:r>
              <a:rPr lang="ar-MA" dirty="0" smtClean="0"/>
              <a:t/>
            </a:r>
            <a:br>
              <a:rPr lang="ar-MA" dirty="0" smtClean="0"/>
            </a:br>
            <a:r>
              <a:rPr lang="ar-MA" dirty="0" smtClean="0"/>
              <a:t/>
            </a:r>
            <a:br>
              <a:rPr lang="ar-MA" dirty="0" smtClean="0"/>
            </a:br>
            <a:r>
              <a:rPr lang="ar-MA" sz="2800" dirty="0" smtClean="0"/>
              <a:t>من حيث الشكل:</a:t>
            </a:r>
            <a:br>
              <a:rPr lang="ar-MA" sz="2800" dirty="0" smtClean="0"/>
            </a:br>
            <a:r>
              <a:rPr lang="ar-MA" sz="2800" dirty="0" smtClean="0"/>
              <a:t/>
            </a:r>
            <a:br>
              <a:rPr lang="ar-MA" sz="2800" dirty="0" smtClean="0"/>
            </a:br>
            <a:r>
              <a:rPr lang="ar-MA" sz="2800" dirty="0" smtClean="0"/>
              <a:t/>
            </a:r>
            <a:br>
              <a:rPr lang="ar-MA" sz="2800" dirty="0" smtClean="0"/>
            </a:br>
            <a:r>
              <a:rPr lang="ar-MA" sz="2800" dirty="0" smtClean="0"/>
              <a:t>           *ثلاثة أقسام موزعة على أبواب</a:t>
            </a:r>
            <a:br>
              <a:rPr lang="ar-MA" sz="2800" dirty="0" smtClean="0"/>
            </a:br>
            <a:r>
              <a:rPr lang="ar-MA" sz="2800" dirty="0" smtClean="0"/>
              <a:t/>
            </a:r>
            <a:br>
              <a:rPr lang="ar-MA" sz="2800" dirty="0" smtClean="0"/>
            </a:br>
            <a:r>
              <a:rPr lang="ar-MA" sz="2800" dirty="0" smtClean="0"/>
              <a:t>          *واحد و أربعون مادة</a:t>
            </a:r>
            <a:br>
              <a:rPr lang="ar-MA" sz="2800" dirty="0" smtClean="0"/>
            </a:br>
            <a:endParaRPr lang="fr-FR" sz="3200" dirty="0"/>
          </a:p>
        </p:txBody>
      </p:sp>
    </p:spTree>
    <p:extLst>
      <p:ext uri="{BB962C8B-B14F-4D97-AF65-F5344CB8AC3E}">
        <p14:creationId xmlns:p14="http://schemas.microsoft.com/office/powerpoint/2010/main" val="4479248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rtl="1"/>
            <a:r>
              <a:rPr lang="ar-MA" dirty="0" smtClean="0"/>
              <a:t>يجتمع مجلس الإدارة بدعوة من رئيسه كلما دعت الحاجة لذلك ،على الاقل مرتين في السنة قبل 30 يونيو وقبل 15 أكتوبر.</a:t>
            </a:r>
          </a:p>
          <a:p>
            <a:pPr algn="r" rtl="1"/>
            <a:endParaRPr lang="ar-MA" dirty="0" smtClean="0"/>
          </a:p>
          <a:p>
            <a:pPr algn="r" rtl="1"/>
            <a:r>
              <a:rPr lang="ar-MA" dirty="0" smtClean="0"/>
              <a:t>-يسير  مؤسسة أرشيف المغرب مدير  يعين ،ويتمتع بجميع السلط والاختصاصات اللازمة لتسيير المؤسسة</a:t>
            </a:r>
            <a:r>
              <a:rPr lang="fr-FR" dirty="0" smtClean="0"/>
              <a:t>.</a:t>
            </a:r>
            <a:endParaRPr lang="fr-FR" dirty="0"/>
          </a:p>
        </p:txBody>
      </p:sp>
    </p:spTree>
    <p:extLst>
      <p:ext uri="{BB962C8B-B14F-4D97-AF65-F5344CB8AC3E}">
        <p14:creationId xmlns:p14="http://schemas.microsoft.com/office/powerpoint/2010/main" val="29697512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MA" dirty="0" smtClean="0"/>
              <a:t>القسم الثالث «</a:t>
            </a:r>
            <a:r>
              <a:rPr lang="ar-SA" dirty="0" smtClean="0"/>
              <a:t>أحكام زجرية</a:t>
            </a:r>
            <a:r>
              <a:rPr lang="ar-MA" dirty="0" smtClean="0"/>
              <a:t>»</a:t>
            </a:r>
            <a:endParaRPr lang="fr-FR" dirty="0"/>
          </a:p>
        </p:txBody>
      </p:sp>
      <p:sp>
        <p:nvSpPr>
          <p:cNvPr id="3" name="Sous-titre 2"/>
          <p:cNvSpPr>
            <a:spLocks noGrp="1"/>
          </p:cNvSpPr>
          <p:nvPr>
            <p:ph type="subTitle" idx="1"/>
          </p:nvPr>
        </p:nvSpPr>
        <p:spPr/>
        <p:txBody>
          <a:bodyPr/>
          <a:lstStyle/>
          <a:p>
            <a:r>
              <a:rPr lang="ar-MA" dirty="0" smtClean="0"/>
              <a:t>الباب الاول «</a:t>
            </a:r>
            <a:r>
              <a:rPr lang="ar-SA" b="1" dirty="0" smtClean="0"/>
              <a:t>معاينة المخالفات والعقوبات المطبقة عليها</a:t>
            </a:r>
            <a:r>
              <a:rPr lang="ar-MA" dirty="0" smtClean="0"/>
              <a:t>»</a:t>
            </a:r>
          </a:p>
          <a:p>
            <a:endParaRPr lang="fr-FR" dirty="0"/>
          </a:p>
        </p:txBody>
      </p:sp>
    </p:spTree>
    <p:extLst>
      <p:ext uri="{BB962C8B-B14F-4D97-AF65-F5344CB8AC3E}">
        <p14:creationId xmlns:p14="http://schemas.microsoft.com/office/powerpoint/2010/main" val="4479248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7186634" cy="5527066"/>
          </a:xfrm>
        </p:spPr>
        <p:txBody>
          <a:bodyPr>
            <a:normAutofit fontScale="92500" lnSpcReduction="10000"/>
          </a:bodyPr>
          <a:lstStyle/>
          <a:p>
            <a:pPr algn="r" rtl="1"/>
            <a:r>
              <a:rPr lang="ar-SA" b="1" u="sng" dirty="0" smtClean="0"/>
              <a:t>المادة 35</a:t>
            </a:r>
            <a:r>
              <a:rPr lang="ar-SA" dirty="0" smtClean="0"/>
              <a:t> : كل شخص قام بإتلاف أو اختلاس أو سرقة </a:t>
            </a:r>
            <a:r>
              <a:rPr lang="ar-MA" dirty="0" smtClean="0"/>
              <a:t>أرشيف </a:t>
            </a:r>
            <a:r>
              <a:rPr lang="ar-SA" dirty="0" smtClean="0"/>
              <a:t>عمومي في عهدته بحكم مهامه ، ولو دون أن يقصد إلى الغش ، يتعرض لعقوبة حبس تتراوح مدتها بين ثلاث وست سنوات</a:t>
            </a:r>
            <a:r>
              <a:rPr lang="fr-FR" dirty="0" smtClean="0"/>
              <a:t>. </a:t>
            </a:r>
            <a:endParaRPr lang="ar-MA" dirty="0" smtClean="0"/>
          </a:p>
          <a:p>
            <a:pPr algn="r" rtl="1"/>
            <a:r>
              <a:rPr lang="ar-SA" b="1" u="sng" dirty="0" smtClean="0"/>
              <a:t>المادة 36</a:t>
            </a:r>
            <a:r>
              <a:rPr lang="ar-SA" dirty="0" smtClean="0"/>
              <a:t> : تعاقب كل مخالفة لأحكام المادة 13 أعلاه ، بالعقوبة المنصوص عليها في </a:t>
            </a:r>
            <a:r>
              <a:rPr lang="ar-SA" dirty="0" smtClean="0">
                <a:solidFill>
                  <a:schemeClr val="tx2">
                    <a:lumMod val="75000"/>
                  </a:schemeClr>
                </a:solidFill>
                <a:hlinkClick r:id="rId2" action="ppaction://hlinkfile"/>
              </a:rPr>
              <a:t>المادة 446 من القانون </a:t>
            </a:r>
            <a:r>
              <a:rPr lang="ar-SA" u="sng" dirty="0" smtClean="0">
                <a:solidFill>
                  <a:schemeClr val="tx2">
                    <a:lumMod val="75000"/>
                  </a:schemeClr>
                </a:solidFill>
                <a:hlinkClick r:id="rId2" action="ppaction://hlinkfile"/>
              </a:rPr>
              <a:t>الجنائي</a:t>
            </a:r>
            <a:r>
              <a:rPr lang="ar-SA" b="1" u="sng" dirty="0" smtClean="0">
                <a:solidFill>
                  <a:schemeClr val="tx2">
                    <a:lumMod val="75000"/>
                  </a:schemeClr>
                </a:solidFill>
                <a:hlinkClick r:id="rId2" action="ppaction://hlinkfile"/>
              </a:rPr>
              <a:t>.</a:t>
            </a:r>
            <a:endParaRPr lang="fr-FR" u="sng" dirty="0" smtClean="0">
              <a:solidFill>
                <a:schemeClr val="tx2">
                  <a:lumMod val="75000"/>
                </a:schemeClr>
              </a:solidFill>
            </a:endParaRPr>
          </a:p>
          <a:p>
            <a:pPr algn="r" rtl="1"/>
            <a:r>
              <a:rPr lang="ar-SA" b="1" u="sng" dirty="0" smtClean="0"/>
              <a:t>المادة 37</a:t>
            </a:r>
            <a:r>
              <a:rPr lang="ar-SA" dirty="0" smtClean="0"/>
              <a:t> : كل من سرق وثيقة من الأرشيف العام أو الخاص محفوظة في مصلحة عامة للأرشيف أو أتلفها أو تسبب في الإضرار بها يتعرض لعقوبة حبس تتراوح مدتها بين سنتين وعشر سنوات</a:t>
            </a:r>
            <a:r>
              <a:rPr lang="fr-FR" dirty="0" smtClean="0"/>
              <a:t>. </a:t>
            </a:r>
          </a:p>
          <a:p>
            <a:pPr algn="r" rtl="1"/>
            <a:r>
              <a:rPr lang="ar-SA" b="1" u="sng" dirty="0" smtClean="0"/>
              <a:t>المادة 38</a:t>
            </a:r>
            <a:r>
              <a:rPr lang="ar-SA" dirty="0" smtClean="0"/>
              <a:t> : يخول للأعوان المؤهلين بصفة قانونية لهذا الغرض من قبل "أرشيف المغرب" علاوة على ضباط الشرطة القضائية صلاحية معاينة مخالفات أحكام هذا القانون والنصوص الصادرة لتطبيقه</a:t>
            </a:r>
            <a:r>
              <a:rPr lang="fr-FR" dirty="0" smtClean="0"/>
              <a:t>.</a:t>
            </a:r>
            <a:endParaRPr lang="fr-F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p:txBody>
          <a:bodyPr/>
          <a:lstStyle/>
          <a:p>
            <a:r>
              <a:rPr lang="ar-MA" dirty="0" smtClean="0"/>
              <a:t>الباب الثاني «</a:t>
            </a:r>
            <a:r>
              <a:rPr lang="ar-SA" b="1" dirty="0" smtClean="0"/>
              <a:t>إبرام المصالحات</a:t>
            </a:r>
            <a:r>
              <a:rPr lang="ar-MA" dirty="0" smtClean="0"/>
              <a:t>»</a:t>
            </a:r>
          </a:p>
          <a:p>
            <a:endParaRPr lang="fr-FR" dirty="0"/>
          </a:p>
        </p:txBody>
      </p:sp>
    </p:spTree>
    <p:extLst>
      <p:ext uri="{BB962C8B-B14F-4D97-AF65-F5344CB8AC3E}">
        <p14:creationId xmlns:p14="http://schemas.microsoft.com/office/powerpoint/2010/main" val="4479248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rtl="1"/>
            <a:r>
              <a:rPr lang="ar-SA" b="1" u="sng" dirty="0" smtClean="0"/>
              <a:t>المادة 39</a:t>
            </a:r>
            <a:r>
              <a:rPr lang="ar-SA" dirty="0" smtClean="0"/>
              <a:t> : يحق ل "أرشيف المغرب" إبرام مصالحات فيما يتعلق بمخالفات أحكام هذا القانون والنصوص الصادرة لتطبيقه سواء قبل صدور أحكام قضائية أو بعدها إذا تبين أن في ذلك فائدة للمحافظة على أرشيف عامة أو إذا كانت هذه الأخيرة ذات فائدة تاريخية أو علمية أو حضارية. يلغي الصلح المبرم كتابة وبدون تحفظ الدعاوى المقامة من قبل النيابة العامة وكذلك تلك المرفوعة من لدن الإدارة</a:t>
            </a:r>
            <a:r>
              <a:rPr lang="fr-FR" dirty="0" smtClean="0"/>
              <a:t>. </a:t>
            </a:r>
            <a:endParaRPr lang="fr-F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p:txBody>
          <a:bodyPr/>
          <a:lstStyle/>
          <a:p>
            <a:r>
              <a:rPr lang="ar-MA" dirty="0" smtClean="0"/>
              <a:t>الباب الثالث«</a:t>
            </a:r>
            <a:r>
              <a:rPr lang="ar-SA" b="1" dirty="0" smtClean="0"/>
              <a:t>مقتضيات مختلفة</a:t>
            </a:r>
            <a:r>
              <a:rPr lang="ar-MA" dirty="0" smtClean="0"/>
              <a:t>»</a:t>
            </a:r>
          </a:p>
          <a:p>
            <a:endParaRPr lang="fr-FR" dirty="0"/>
          </a:p>
        </p:txBody>
      </p:sp>
    </p:spTree>
    <p:extLst>
      <p:ext uri="{BB962C8B-B14F-4D97-AF65-F5344CB8AC3E}">
        <p14:creationId xmlns:p14="http://schemas.microsoft.com/office/powerpoint/2010/main" val="4479248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778868"/>
            <a:ext cx="8280920" cy="6048672"/>
          </a:xfrm>
        </p:spPr>
        <p:txBody>
          <a:bodyPr>
            <a:normAutofit/>
          </a:bodyPr>
          <a:lstStyle/>
          <a:p>
            <a:pPr algn="r" rtl="1"/>
            <a:r>
              <a:rPr lang="ar-SA" b="1" u="sng" dirty="0" smtClean="0"/>
              <a:t>المادة 40</a:t>
            </a:r>
            <a:r>
              <a:rPr lang="ar-SA" dirty="0" smtClean="0"/>
              <a:t> : ينقل رصيد الأرشيف المحفوظ لدى المكتبة الوطنية للمملكة المغربية بعد جرده إلى مؤسسة "أرشيف المغرب" ابتداء من تاريخ نشر هذا القانون ، وذلك طبقا لإجراءات وشروط تحدد بمقتضى نص تكميلي.</a:t>
            </a:r>
            <a:endParaRPr lang="ar-MA" dirty="0" smtClean="0"/>
          </a:p>
          <a:p>
            <a:pPr algn="r" rtl="1"/>
            <a:endParaRPr lang="fr-FR" dirty="0" smtClean="0"/>
          </a:p>
          <a:p>
            <a:pPr algn="r" rtl="1"/>
            <a:r>
              <a:rPr lang="ar-SA" b="1" u="sng" dirty="0" smtClean="0"/>
              <a:t>المادة 41</a:t>
            </a:r>
            <a:r>
              <a:rPr lang="ar-SA" dirty="0" smtClean="0"/>
              <a:t> : تحل "أرشيف المغرب" محل المكتبة الوطنية للمملكة المغربية في حقوقها </a:t>
            </a:r>
            <a:r>
              <a:rPr lang="ar-MA" dirty="0"/>
              <a:t>و</a:t>
            </a:r>
            <a:r>
              <a:rPr lang="ar-SA" dirty="0" smtClean="0"/>
              <a:t>التزاماتها المتعلقة بجميع صفقات الدراسات والأشغال والتوريدات والنقل وبجميع العقود والاتفاقات خاصة المالية المبرمة قبل دخول هذا القانون حيز التنفيذ والمرتبطة بأنشطة المكتبة الوطنية للمملكة المغربية في مجال الأرشيف</a:t>
            </a:r>
            <a:r>
              <a:rPr lang="fr-FR" dirty="0" smtClean="0"/>
              <a:t>.</a:t>
            </a:r>
            <a:endParaRPr lang="fr-F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0208" y="21382"/>
            <a:ext cx="6985992" cy="743322"/>
          </a:xfrm>
        </p:spPr>
        <p:txBody>
          <a:bodyPr/>
          <a:lstStyle/>
          <a:p>
            <a:r>
              <a:rPr lang="ar-SA" sz="3600" cap="none" dirty="0">
                <a:ln>
                  <a:noFill/>
                </a:ln>
                <a:solidFill>
                  <a:srgbClr val="000099"/>
                </a:solidFill>
                <a:effectLst>
                  <a:outerShdw blurRad="38100" dist="38100" dir="2700000" algn="tl">
                    <a:srgbClr val="000000">
                      <a:alpha val="43137"/>
                    </a:srgbClr>
                  </a:outerShdw>
                </a:effectLst>
                <a:latin typeface="Candara"/>
                <a:cs typeface="Arial" panose="020B0604020202020204" pitchFamily="34" charset="0"/>
              </a:rPr>
              <a:t>النصوص القانونية المنظمة للتوثيق و الأرشفة</a:t>
            </a:r>
            <a:endParaRPr lang="fr-FR" dirty="0"/>
          </a:p>
        </p:txBody>
      </p:sp>
      <p:sp>
        <p:nvSpPr>
          <p:cNvPr id="3" name="Espace réservé du contenu 2"/>
          <p:cNvSpPr>
            <a:spLocks noGrp="1"/>
          </p:cNvSpPr>
          <p:nvPr>
            <p:ph idx="1"/>
          </p:nvPr>
        </p:nvSpPr>
        <p:spPr>
          <a:xfrm>
            <a:off x="-108520" y="836712"/>
            <a:ext cx="8291264" cy="5907056"/>
          </a:xfrm>
        </p:spPr>
        <p:txBody>
          <a:bodyPr>
            <a:normAutofit/>
          </a:bodyPr>
          <a:lstStyle/>
          <a:p>
            <a:pPr marL="285750" lvl="0" indent="-285750" algn="r" rtl="1">
              <a:lnSpc>
                <a:spcPct val="150000"/>
              </a:lnSpc>
              <a:spcBef>
                <a:spcPts val="0"/>
              </a:spcBef>
              <a:buClrTx/>
              <a:buSzTx/>
              <a:buFont typeface="Wingdings" pitchFamily="2" charset="2"/>
              <a:buChar char="ü"/>
            </a:pPr>
            <a:r>
              <a:rPr lang="ar-MA" sz="1800" b="1" dirty="0">
                <a:solidFill>
                  <a:prstClr val="black"/>
                </a:solidFill>
                <a:latin typeface="Arabic Typesetting" pitchFamily="66" charset="-78"/>
                <a:cs typeface="Arial" panose="020B0604020202020204" pitchFamily="34" charset="0"/>
              </a:rPr>
              <a:t>الظهير الشريف رقم 1.0</a:t>
            </a:r>
            <a:r>
              <a:rPr lang="ar-SA" sz="1800" b="1" dirty="0">
                <a:solidFill>
                  <a:prstClr val="black"/>
                </a:solidFill>
                <a:latin typeface="Arabic Typesetting" pitchFamily="66" charset="-78"/>
                <a:cs typeface="Arial" panose="020B0604020202020204" pitchFamily="34" charset="0"/>
              </a:rPr>
              <a:t>3</a:t>
            </a:r>
            <a:r>
              <a:rPr lang="ar-MA" sz="1800" b="1" dirty="0">
                <a:solidFill>
                  <a:prstClr val="black"/>
                </a:solidFill>
                <a:latin typeface="Arabic Typesetting" pitchFamily="66" charset="-78"/>
                <a:cs typeface="Arial" panose="020B0604020202020204" pitchFamily="34" charset="0"/>
              </a:rPr>
              <a:t>.</a:t>
            </a:r>
            <a:r>
              <a:rPr lang="ar-SA" sz="1800" b="1" dirty="0">
                <a:solidFill>
                  <a:prstClr val="black"/>
                </a:solidFill>
                <a:latin typeface="Arabic Typesetting" pitchFamily="66" charset="-78"/>
                <a:cs typeface="Arial" panose="020B0604020202020204" pitchFamily="34" charset="0"/>
              </a:rPr>
              <a:t>200 الصادر في 16 رمضان 1424(11 نوفمبر 2003)</a:t>
            </a:r>
            <a:r>
              <a:rPr lang="ar-MA" sz="1800" b="1" dirty="0">
                <a:solidFill>
                  <a:prstClr val="black"/>
                </a:solidFill>
                <a:latin typeface="Arabic Typesetting" pitchFamily="66" charset="-78"/>
                <a:cs typeface="Arial" panose="020B0604020202020204" pitchFamily="34" charset="0"/>
              </a:rPr>
              <a:t> بتنفيذ القانون رقم </a:t>
            </a:r>
            <a:r>
              <a:rPr lang="ar-SA" sz="1800" b="1" dirty="0">
                <a:solidFill>
                  <a:prstClr val="black"/>
                </a:solidFill>
                <a:latin typeface="Arabic Typesetting" pitchFamily="66" charset="-78"/>
                <a:cs typeface="Arial" panose="020B0604020202020204" pitchFamily="34" charset="0"/>
              </a:rPr>
              <a:t>67</a:t>
            </a:r>
            <a:r>
              <a:rPr lang="ar-MA" sz="1800" b="1" dirty="0">
                <a:solidFill>
                  <a:prstClr val="black"/>
                </a:solidFill>
                <a:latin typeface="Arabic Typesetting" pitchFamily="66" charset="-78"/>
                <a:cs typeface="Arial" panose="020B0604020202020204" pitchFamily="34" charset="0"/>
              </a:rPr>
              <a:t>.</a:t>
            </a:r>
            <a:r>
              <a:rPr lang="ar-SA" sz="1800" b="1" dirty="0">
                <a:solidFill>
                  <a:prstClr val="black"/>
                </a:solidFill>
                <a:latin typeface="Arabic Typesetting" pitchFamily="66" charset="-78"/>
                <a:cs typeface="Arial" panose="020B0604020202020204" pitchFamily="34" charset="0"/>
              </a:rPr>
              <a:t>9</a:t>
            </a:r>
            <a:r>
              <a:rPr lang="ar-MA" sz="1800" b="1" dirty="0">
                <a:solidFill>
                  <a:prstClr val="black"/>
                </a:solidFill>
                <a:latin typeface="Arabic Typesetting" pitchFamily="66" charset="-78"/>
                <a:cs typeface="Arial" panose="020B0604020202020204" pitchFamily="34" charset="0"/>
              </a:rPr>
              <a:t>9 المتعلق</a:t>
            </a:r>
            <a:r>
              <a:rPr lang="ar-SA" sz="1800" b="1" dirty="0">
                <a:solidFill>
                  <a:prstClr val="black"/>
                </a:solidFill>
                <a:latin typeface="Arabic Typesetting" pitchFamily="66" charset="-78"/>
                <a:cs typeface="Arial" panose="020B0604020202020204" pitchFamily="34" charset="0"/>
              </a:rPr>
              <a:t> المكتبة الوطنية للمملكة المغربية</a:t>
            </a:r>
            <a:r>
              <a:rPr lang="ar-MA" sz="1800" b="1" dirty="0">
                <a:solidFill>
                  <a:prstClr val="black"/>
                </a:solidFill>
                <a:latin typeface="Arabic Typesetting" pitchFamily="66" charset="-78"/>
                <a:cs typeface="Arial" panose="020B0604020202020204" pitchFamily="34" charset="0"/>
              </a:rPr>
              <a:t>.</a:t>
            </a:r>
            <a:endParaRPr lang="ar-SA" sz="1800" b="1" dirty="0">
              <a:solidFill>
                <a:prstClr val="black"/>
              </a:solidFill>
              <a:latin typeface="Arabic Typesetting" pitchFamily="66" charset="-78"/>
              <a:cs typeface="Arial" panose="020B0604020202020204" pitchFamily="34" charset="0"/>
            </a:endParaRPr>
          </a:p>
          <a:p>
            <a:pPr marL="285750" lvl="0" indent="-285750" algn="r" rtl="1">
              <a:lnSpc>
                <a:spcPct val="150000"/>
              </a:lnSpc>
              <a:spcBef>
                <a:spcPts val="0"/>
              </a:spcBef>
              <a:buClrTx/>
              <a:buSzTx/>
              <a:buFont typeface="Wingdings" pitchFamily="2" charset="2"/>
              <a:buChar char="ü"/>
            </a:pPr>
            <a:r>
              <a:rPr lang="ar-MA" sz="1800" b="1" dirty="0">
                <a:solidFill>
                  <a:prstClr val="black"/>
                </a:solidFill>
                <a:latin typeface="Arabic Typesetting" pitchFamily="66" charset="-78"/>
                <a:cs typeface="Arial" panose="020B0604020202020204" pitchFamily="34" charset="0"/>
              </a:rPr>
              <a:t>الظهير الشريف رقم 1.07.167 </a:t>
            </a:r>
            <a:r>
              <a:rPr lang="ar-SA" sz="1800" b="1" dirty="0">
                <a:solidFill>
                  <a:prstClr val="black"/>
                </a:solidFill>
                <a:latin typeface="Arabic Typesetting" pitchFamily="66" charset="-78"/>
                <a:cs typeface="Arial" panose="020B0604020202020204" pitchFamily="34" charset="0"/>
              </a:rPr>
              <a:t>الصادر في 19 من ذي القعدة 1428(30 نوفمبر 2007)</a:t>
            </a:r>
            <a:r>
              <a:rPr lang="ar-MA" sz="1800" b="1" dirty="0">
                <a:solidFill>
                  <a:prstClr val="black"/>
                </a:solidFill>
                <a:latin typeface="Arabic Typesetting" pitchFamily="66" charset="-78"/>
                <a:cs typeface="Arial" panose="020B0604020202020204" pitchFamily="34" charset="0"/>
              </a:rPr>
              <a:t> بتنفيذ القانون </a:t>
            </a:r>
            <a:r>
              <a:rPr lang="ar-MA" sz="1800" b="1" dirty="0" smtClean="0">
                <a:solidFill>
                  <a:prstClr val="black"/>
                </a:solidFill>
                <a:latin typeface="Arabic Typesetting" pitchFamily="66" charset="-78"/>
                <a:cs typeface="Arial" panose="020B0604020202020204" pitchFamily="34" charset="0"/>
              </a:rPr>
              <a:t>رقم:69.99 </a:t>
            </a:r>
            <a:r>
              <a:rPr lang="ar-MA" sz="1800" b="1" dirty="0">
                <a:solidFill>
                  <a:prstClr val="black"/>
                </a:solidFill>
                <a:latin typeface="Arabic Typesetting" pitchFamily="66" charset="-78"/>
                <a:cs typeface="Arial" panose="020B0604020202020204" pitchFamily="34" charset="0"/>
              </a:rPr>
              <a:t>المتعلق بالأرشيف.</a:t>
            </a:r>
            <a:endParaRPr lang="ar-SA" sz="1800" b="1" dirty="0">
              <a:solidFill>
                <a:prstClr val="black"/>
              </a:solidFill>
              <a:latin typeface="Arabic Typesetting" pitchFamily="66" charset="-78"/>
              <a:cs typeface="Arial" panose="020B0604020202020204" pitchFamily="34" charset="0"/>
            </a:endParaRPr>
          </a:p>
          <a:p>
            <a:pPr marL="285750" lvl="0" indent="-285750" algn="r" rtl="1">
              <a:lnSpc>
                <a:spcPct val="150000"/>
              </a:lnSpc>
              <a:spcBef>
                <a:spcPts val="0"/>
              </a:spcBef>
              <a:buClrTx/>
              <a:buSzTx/>
              <a:buFont typeface="Wingdings" pitchFamily="2" charset="2"/>
              <a:buChar char="ü"/>
            </a:pPr>
            <a:r>
              <a:rPr lang="fr-FR" sz="1800" b="1" dirty="0">
                <a:solidFill>
                  <a:prstClr val="black"/>
                </a:solidFill>
                <a:latin typeface="Arabic Typesetting" pitchFamily="66" charset="-78"/>
              </a:rPr>
              <a:t> </a:t>
            </a:r>
            <a:r>
              <a:rPr lang="ar-MA" sz="1800" b="1" dirty="0">
                <a:solidFill>
                  <a:prstClr val="black"/>
                </a:solidFill>
                <a:latin typeface="Arabic Typesetting" pitchFamily="66" charset="-78"/>
                <a:cs typeface="Arial" panose="020B0604020202020204" pitchFamily="34" charset="0"/>
              </a:rPr>
              <a:t>قانون رقم 09.08 المتعلق بحماية الأشخاص الذاتيين تجاه</a:t>
            </a:r>
            <a:r>
              <a:rPr lang="ar-SA" sz="1800" b="1" dirty="0">
                <a:solidFill>
                  <a:prstClr val="black"/>
                </a:solidFill>
                <a:latin typeface="Arabic Typesetting" pitchFamily="66" charset="-78"/>
                <a:cs typeface="Arial" panose="020B0604020202020204" pitchFamily="34" charset="0"/>
              </a:rPr>
              <a:t> معالجة</a:t>
            </a:r>
            <a:r>
              <a:rPr lang="ar-MA" sz="1800" b="1" dirty="0">
                <a:solidFill>
                  <a:prstClr val="black"/>
                </a:solidFill>
                <a:latin typeface="Arabic Typesetting" pitchFamily="66" charset="-78"/>
                <a:cs typeface="Arial" panose="020B0604020202020204" pitchFamily="34" charset="0"/>
              </a:rPr>
              <a:t> المع</a:t>
            </a:r>
            <a:r>
              <a:rPr lang="ar-SA" sz="1800" b="1" dirty="0">
                <a:solidFill>
                  <a:prstClr val="black"/>
                </a:solidFill>
                <a:latin typeface="Arabic Typesetting" pitchFamily="66" charset="-78"/>
                <a:cs typeface="Arial" panose="020B0604020202020204" pitchFamily="34" charset="0"/>
              </a:rPr>
              <a:t>طيات</a:t>
            </a:r>
            <a:r>
              <a:rPr lang="ar-MA" sz="1800" b="1" dirty="0">
                <a:solidFill>
                  <a:prstClr val="black"/>
                </a:solidFill>
                <a:latin typeface="Arabic Typesetting" pitchFamily="66" charset="-78"/>
                <a:cs typeface="Arial" panose="020B0604020202020204" pitchFamily="34" charset="0"/>
              </a:rPr>
              <a:t> ذات الطابع الشخصي</a:t>
            </a:r>
            <a:r>
              <a:rPr lang="ar-SA" sz="1800" b="1" dirty="0">
                <a:solidFill>
                  <a:prstClr val="black"/>
                </a:solidFill>
                <a:latin typeface="Arabic Typesetting" pitchFamily="66" charset="-78"/>
                <a:cs typeface="Arial" panose="020B0604020202020204" pitchFamily="34" charset="0"/>
              </a:rPr>
              <a:t> الصادر بتاريخ   23 نوفمبر 2009</a:t>
            </a:r>
            <a:r>
              <a:rPr lang="ar-MA" sz="1800" b="1" dirty="0">
                <a:solidFill>
                  <a:prstClr val="black"/>
                </a:solidFill>
                <a:latin typeface="Arabic Typesetting" pitchFamily="66" charset="-78"/>
                <a:cs typeface="Arial" panose="020B0604020202020204" pitchFamily="34" charset="0"/>
              </a:rPr>
              <a:t>.</a:t>
            </a:r>
            <a:endParaRPr lang="ar-SA" sz="1800" b="1" dirty="0">
              <a:solidFill>
                <a:prstClr val="black"/>
              </a:solidFill>
              <a:latin typeface="Arabic Typesetting" pitchFamily="66" charset="-78"/>
              <a:cs typeface="Arial" panose="020B0604020202020204" pitchFamily="34" charset="0"/>
            </a:endParaRPr>
          </a:p>
          <a:p>
            <a:pPr marL="285750" lvl="0" indent="-285750" algn="r" rtl="1">
              <a:lnSpc>
                <a:spcPct val="150000"/>
              </a:lnSpc>
              <a:spcBef>
                <a:spcPts val="0"/>
              </a:spcBef>
              <a:buClrTx/>
              <a:buSzTx/>
              <a:buFont typeface="Wingdings" pitchFamily="2" charset="2"/>
              <a:buChar char="ü"/>
            </a:pPr>
            <a:r>
              <a:rPr lang="ar-MA" sz="1800" b="1" dirty="0">
                <a:solidFill>
                  <a:prstClr val="black"/>
                </a:solidFill>
                <a:latin typeface="Arabic Typesetting" pitchFamily="66" charset="-78"/>
                <a:cs typeface="Arial" panose="020B0604020202020204" pitchFamily="34" charset="0"/>
              </a:rPr>
              <a:t>منشور رقم</a:t>
            </a:r>
            <a:r>
              <a:rPr lang="ar-SA" sz="1800" b="1" dirty="0">
                <a:solidFill>
                  <a:prstClr val="black"/>
                </a:solidFill>
                <a:latin typeface="Arabic Typesetting" pitchFamily="66" charset="-78"/>
                <a:cs typeface="Arial" panose="020B0604020202020204" pitchFamily="34" charset="0"/>
              </a:rPr>
              <a:t>:</a:t>
            </a:r>
            <a:r>
              <a:rPr lang="ar-MA" sz="1800" b="1" dirty="0">
                <a:solidFill>
                  <a:prstClr val="black"/>
                </a:solidFill>
                <a:latin typeface="Arabic Typesetting" pitchFamily="66" charset="-78"/>
                <a:cs typeface="Arial" panose="020B0604020202020204" pitchFamily="34" charset="0"/>
              </a:rPr>
              <a:t> </a:t>
            </a:r>
            <a:r>
              <a:rPr lang="ar-SA" sz="1800" b="1" dirty="0">
                <a:solidFill>
                  <a:prstClr val="black"/>
                </a:solidFill>
                <a:latin typeface="Arabic Typesetting" pitchFamily="66" charset="-78"/>
                <a:cs typeface="Arial" panose="020B0604020202020204" pitchFamily="34" charset="0"/>
              </a:rPr>
              <a:t>11/</a:t>
            </a:r>
            <a:r>
              <a:rPr lang="ar-MA" sz="1800" b="1" dirty="0">
                <a:solidFill>
                  <a:prstClr val="black"/>
                </a:solidFill>
                <a:latin typeface="Arabic Typesetting" pitchFamily="66" charset="-78"/>
                <a:cs typeface="Arial" panose="020B0604020202020204" pitchFamily="34" charset="0"/>
              </a:rPr>
              <a:t> 201</a:t>
            </a:r>
            <a:r>
              <a:rPr lang="ar-SA" sz="1800" b="1" dirty="0">
                <a:solidFill>
                  <a:prstClr val="black"/>
                </a:solidFill>
                <a:latin typeface="Arabic Typesetting" pitchFamily="66" charset="-78"/>
                <a:cs typeface="Arial" panose="020B0604020202020204" pitchFamily="34" charset="0"/>
              </a:rPr>
              <a:t>1</a:t>
            </a:r>
            <a:r>
              <a:rPr lang="ar-MA" sz="1800" b="1" dirty="0">
                <a:solidFill>
                  <a:prstClr val="black"/>
                </a:solidFill>
                <a:latin typeface="Arabic Typesetting" pitchFamily="66" charset="-78"/>
                <a:cs typeface="Arial" panose="020B0604020202020204" pitchFamily="34" charset="0"/>
              </a:rPr>
              <a:t> </a:t>
            </a:r>
            <a:r>
              <a:rPr lang="ar-SA" sz="1800" b="1" dirty="0">
                <a:solidFill>
                  <a:prstClr val="black"/>
                </a:solidFill>
                <a:latin typeface="Arabic Typesetting" pitchFamily="66" charset="-78"/>
                <a:cs typeface="Arial" panose="020B0604020202020204" pitchFamily="34" charset="0"/>
              </a:rPr>
              <a:t>الصادر بتاريخ 06/ 10/ 2011 المتعلق بالوثائق الإدارية و الأرشيف.</a:t>
            </a:r>
            <a:endParaRPr lang="ar-MA" sz="1800" b="1" dirty="0">
              <a:solidFill>
                <a:prstClr val="black"/>
              </a:solidFill>
              <a:latin typeface="Arabic Typesetting" pitchFamily="66" charset="-78"/>
              <a:cs typeface="Arial" panose="020B0604020202020204" pitchFamily="34" charset="0"/>
            </a:endParaRPr>
          </a:p>
          <a:p>
            <a:pPr marL="285750" lvl="0" indent="-285750" algn="r" rtl="1">
              <a:lnSpc>
                <a:spcPct val="150000"/>
              </a:lnSpc>
              <a:spcBef>
                <a:spcPts val="0"/>
              </a:spcBef>
              <a:buClrTx/>
              <a:buSzTx/>
              <a:buFont typeface="Wingdings" pitchFamily="2" charset="2"/>
              <a:buChar char="ü"/>
            </a:pPr>
            <a:r>
              <a:rPr lang="ar-SA" sz="1800" b="1" dirty="0">
                <a:solidFill>
                  <a:prstClr val="black"/>
                </a:solidFill>
                <a:latin typeface="Arabic Typesetting" pitchFamily="66" charset="-78"/>
                <a:cs typeface="Arial" panose="020B0604020202020204" pitchFamily="34" charset="0"/>
              </a:rPr>
              <a:t>مرسوم </a:t>
            </a:r>
            <a:r>
              <a:rPr lang="ar-MA" sz="1800" b="1" dirty="0">
                <a:solidFill>
                  <a:prstClr val="black"/>
                </a:solidFill>
                <a:latin typeface="Arabic Typesetting" pitchFamily="66" charset="-78"/>
                <a:cs typeface="Arial" panose="020B0604020202020204" pitchFamily="34" charset="0"/>
              </a:rPr>
              <a:t>رقم </a:t>
            </a:r>
            <a:r>
              <a:rPr lang="ar-SA" sz="1800" b="1" dirty="0">
                <a:solidFill>
                  <a:prstClr val="black"/>
                </a:solidFill>
                <a:latin typeface="Arabic Typesetting" pitchFamily="66" charset="-78"/>
                <a:cs typeface="Arial" panose="020B0604020202020204" pitchFamily="34" charset="0"/>
              </a:rPr>
              <a:t>2</a:t>
            </a:r>
            <a:r>
              <a:rPr lang="ar-MA" sz="1800" b="1" dirty="0">
                <a:solidFill>
                  <a:prstClr val="black"/>
                </a:solidFill>
                <a:latin typeface="Arabic Typesetting" pitchFamily="66" charset="-78"/>
                <a:cs typeface="Arial" panose="020B0604020202020204" pitchFamily="34" charset="0"/>
              </a:rPr>
              <a:t>.</a:t>
            </a:r>
            <a:r>
              <a:rPr lang="ar-SA" sz="1800" b="1" dirty="0">
                <a:solidFill>
                  <a:prstClr val="black"/>
                </a:solidFill>
                <a:latin typeface="Arabic Typesetting" pitchFamily="66" charset="-78"/>
                <a:cs typeface="Arial" panose="020B0604020202020204" pitchFamily="34" charset="0"/>
              </a:rPr>
              <a:t>14</a:t>
            </a:r>
            <a:r>
              <a:rPr lang="ar-MA" sz="1800" b="1" dirty="0">
                <a:solidFill>
                  <a:prstClr val="black"/>
                </a:solidFill>
                <a:latin typeface="Arabic Typesetting" pitchFamily="66" charset="-78"/>
                <a:cs typeface="Arial" panose="020B0604020202020204" pitchFamily="34" charset="0"/>
              </a:rPr>
              <a:t>.</a:t>
            </a:r>
            <a:r>
              <a:rPr lang="ar-SA" sz="1800" b="1" dirty="0">
                <a:solidFill>
                  <a:prstClr val="black"/>
                </a:solidFill>
                <a:latin typeface="Arabic Typesetting" pitchFamily="66" charset="-78"/>
                <a:cs typeface="Arial" panose="020B0604020202020204" pitchFamily="34" charset="0"/>
              </a:rPr>
              <a:t>2</a:t>
            </a:r>
            <a:r>
              <a:rPr lang="ar-MA" sz="1800" b="1" dirty="0">
                <a:solidFill>
                  <a:prstClr val="black"/>
                </a:solidFill>
                <a:latin typeface="Arabic Typesetting" pitchFamily="66" charset="-78"/>
                <a:cs typeface="Arial" panose="020B0604020202020204" pitchFamily="34" charset="0"/>
              </a:rPr>
              <a:t>67</a:t>
            </a:r>
            <a:r>
              <a:rPr lang="ar-SA" sz="1800" b="1" dirty="0">
                <a:solidFill>
                  <a:prstClr val="black"/>
                </a:solidFill>
                <a:latin typeface="Arabic Typesetting" pitchFamily="66" charset="-78"/>
                <a:cs typeface="Arial" panose="020B0604020202020204" pitchFamily="34" charset="0"/>
              </a:rPr>
              <a:t> الصادر في 21 من محرم 1437 (4 نوفمبر 2015)</a:t>
            </a:r>
            <a:r>
              <a:rPr lang="ar-MA" sz="1800" b="1" dirty="0">
                <a:solidFill>
                  <a:prstClr val="black"/>
                </a:solidFill>
                <a:latin typeface="Arabic Typesetting" pitchFamily="66" charset="-78"/>
                <a:cs typeface="Arial" panose="020B0604020202020204" pitchFamily="34" charset="0"/>
              </a:rPr>
              <a:t> </a:t>
            </a:r>
            <a:r>
              <a:rPr lang="ar-SA" sz="1800" b="1" dirty="0">
                <a:solidFill>
                  <a:prstClr val="black"/>
                </a:solidFill>
                <a:latin typeface="Arabic Typesetting" pitchFamily="66" charset="-78"/>
                <a:cs typeface="Arial" panose="020B0604020202020204" pitchFamily="34" charset="0"/>
              </a:rPr>
              <a:t>بتحديد شروط و إجراءات تدبير و فرز و إتلاف الأرشيف العادي و الوسيط و شروط  و إجراءات تسليم الأرشيف النهائي.</a:t>
            </a:r>
          </a:p>
          <a:p>
            <a:pPr marL="285750" lvl="0" indent="-285750" algn="r" rtl="1">
              <a:lnSpc>
                <a:spcPct val="150000"/>
              </a:lnSpc>
              <a:spcBef>
                <a:spcPts val="0"/>
              </a:spcBef>
              <a:buClrTx/>
              <a:buSzTx/>
              <a:buFont typeface="Wingdings" pitchFamily="2" charset="2"/>
              <a:buChar char="ü"/>
            </a:pPr>
            <a:r>
              <a:rPr lang="ar-MA" sz="1800" b="1" dirty="0">
                <a:solidFill>
                  <a:prstClr val="black"/>
                </a:solidFill>
                <a:latin typeface="Arabic Typesetting" pitchFamily="66" charset="-78"/>
                <a:cs typeface="Arial" panose="020B0604020202020204" pitchFamily="34" charset="0"/>
              </a:rPr>
              <a:t>المذكرة رقم 199 الصادرة بتاريخ 1991/10/07 المتعلقة بالخزانة المدرسية.</a:t>
            </a:r>
          </a:p>
          <a:p>
            <a:pPr marL="285750" lvl="0" indent="-285750" algn="r" rtl="1">
              <a:lnSpc>
                <a:spcPct val="150000"/>
              </a:lnSpc>
              <a:spcBef>
                <a:spcPts val="0"/>
              </a:spcBef>
              <a:buClrTx/>
              <a:buSzTx/>
              <a:buFont typeface="Wingdings" pitchFamily="2" charset="2"/>
              <a:buChar char="ü"/>
            </a:pPr>
            <a:r>
              <a:rPr lang="fr-FR" sz="1800" b="1" dirty="0">
                <a:solidFill>
                  <a:prstClr val="black"/>
                </a:solidFill>
                <a:latin typeface="Arabic Typesetting" pitchFamily="66" charset="-78"/>
              </a:rPr>
              <a:t> </a:t>
            </a:r>
            <a:r>
              <a:rPr lang="ar-MA" sz="1800" b="1" dirty="0">
                <a:solidFill>
                  <a:prstClr val="black"/>
                </a:solidFill>
                <a:latin typeface="Arabic Typesetting" pitchFamily="66" charset="-78"/>
                <a:cs typeface="Arial" panose="020B0604020202020204" pitchFamily="34" charset="0"/>
              </a:rPr>
              <a:t>المذكرة رقم 156 الصادرة بتاريخ 201</a:t>
            </a:r>
            <a:r>
              <a:rPr lang="ar-SA" sz="1800" b="1" dirty="0">
                <a:solidFill>
                  <a:prstClr val="black"/>
                </a:solidFill>
                <a:latin typeface="Arabic Typesetting" pitchFamily="66" charset="-78"/>
                <a:cs typeface="Arial" panose="020B0604020202020204" pitchFamily="34" charset="0"/>
              </a:rPr>
              <a:t>1</a:t>
            </a:r>
            <a:r>
              <a:rPr lang="ar-MA" sz="1800" b="1" dirty="0">
                <a:solidFill>
                  <a:prstClr val="black"/>
                </a:solidFill>
                <a:latin typeface="Arabic Typesetting" pitchFamily="66" charset="-78"/>
                <a:cs typeface="Arial" panose="020B0604020202020204" pitchFamily="34" charset="0"/>
              </a:rPr>
              <a:t>/11/07 حول تفعيل أدوار المكتبات المدرسية و نظام </a:t>
            </a:r>
            <a:r>
              <a:rPr lang="ar-SA" sz="1800" b="1" dirty="0">
                <a:solidFill>
                  <a:prstClr val="black"/>
                </a:solidFill>
                <a:latin typeface="Arabic Typesetting" pitchFamily="66" charset="-78"/>
                <a:cs typeface="Arial" panose="020B0604020202020204" pitchFamily="34" charset="0"/>
              </a:rPr>
              <a:t>الإعارة</a:t>
            </a:r>
            <a:r>
              <a:rPr lang="ar-MA" sz="1800" b="1" dirty="0">
                <a:solidFill>
                  <a:prstClr val="black"/>
                </a:solidFill>
                <a:latin typeface="Arabic Typesetting" pitchFamily="66" charset="-78"/>
                <a:cs typeface="Arial" panose="020B0604020202020204" pitchFamily="34" charset="0"/>
              </a:rPr>
              <a:t>. </a:t>
            </a:r>
          </a:p>
          <a:p>
            <a:pPr marL="285750" lvl="0" indent="-285750" algn="r" rtl="1">
              <a:lnSpc>
                <a:spcPct val="150000"/>
              </a:lnSpc>
              <a:spcBef>
                <a:spcPts val="0"/>
              </a:spcBef>
              <a:buClrTx/>
              <a:buSzTx/>
              <a:buFont typeface="Wingdings" pitchFamily="2" charset="2"/>
              <a:buChar char="ü"/>
            </a:pPr>
            <a:r>
              <a:rPr lang="ar-MA" sz="1800" b="1" dirty="0">
                <a:solidFill>
                  <a:prstClr val="black"/>
                </a:solidFill>
                <a:latin typeface="Arabic Typesetting" pitchFamily="66" charset="-78"/>
                <a:cs typeface="Arial" panose="020B0604020202020204" pitchFamily="34" charset="0"/>
              </a:rPr>
              <a:t>المذكرة رقم 26 الصادرة بتاريخ 1992/02/11 المتعلقة بكراء الكتب بالخزانة المدرسية. </a:t>
            </a:r>
          </a:p>
          <a:p>
            <a:pPr marL="285750" lvl="0" indent="-285750" algn="r" rtl="1">
              <a:lnSpc>
                <a:spcPct val="150000"/>
              </a:lnSpc>
              <a:spcBef>
                <a:spcPts val="0"/>
              </a:spcBef>
              <a:buClrTx/>
              <a:buSzTx/>
              <a:buFont typeface="Wingdings" pitchFamily="2" charset="2"/>
              <a:buChar char="ü"/>
            </a:pPr>
            <a:r>
              <a:rPr lang="ar-MA" sz="1800" b="1" dirty="0">
                <a:solidFill>
                  <a:prstClr val="black"/>
                </a:solidFill>
                <a:latin typeface="Arabic Typesetting" pitchFamily="66" charset="-78"/>
                <a:cs typeface="Arial" panose="020B0604020202020204" pitchFamily="34" charset="0"/>
              </a:rPr>
              <a:t>المذكرة رقم 187 الصادرة  بتاريخ 1992/12/16المتعلقة بتنظيم و تسيير المكتبات المدرسية. </a:t>
            </a:r>
          </a:p>
          <a:p>
            <a:pPr marL="285750" lvl="0" indent="-285750" algn="r" rtl="1">
              <a:lnSpc>
                <a:spcPct val="150000"/>
              </a:lnSpc>
              <a:spcBef>
                <a:spcPts val="0"/>
              </a:spcBef>
              <a:buClrTx/>
              <a:buSzTx/>
              <a:buFont typeface="Wingdings" pitchFamily="2" charset="2"/>
              <a:buChar char="ü"/>
            </a:pPr>
            <a:r>
              <a:rPr lang="fr-FR" sz="1800" b="1" dirty="0">
                <a:solidFill>
                  <a:prstClr val="black"/>
                </a:solidFill>
                <a:latin typeface="Arabic Typesetting" pitchFamily="66" charset="-78"/>
              </a:rPr>
              <a:t> </a:t>
            </a:r>
            <a:r>
              <a:rPr lang="ar-MA" sz="1800" b="1" dirty="0">
                <a:solidFill>
                  <a:prstClr val="black"/>
                </a:solidFill>
                <a:latin typeface="Arabic Typesetting" pitchFamily="66" charset="-78"/>
                <a:cs typeface="Arial" panose="020B0604020202020204" pitchFamily="34" charset="0"/>
              </a:rPr>
              <a:t>المذكرة رقم 83 الصادرة بتاريخ 2006/05/31 حول دعم المكتبات المدرسية. </a:t>
            </a:r>
          </a:p>
          <a:p>
            <a:endParaRPr lang="fr-FR" dirty="0"/>
          </a:p>
        </p:txBody>
      </p:sp>
    </p:spTree>
    <p:extLst>
      <p:ext uri="{BB962C8B-B14F-4D97-AF65-F5344CB8AC3E}">
        <p14:creationId xmlns:p14="http://schemas.microsoft.com/office/powerpoint/2010/main" val="10330235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28860" y="3000372"/>
            <a:ext cx="3286477"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ar-MA"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شكرا لكم</a:t>
            </a:r>
            <a:endParaRPr lang="fr-FR"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6328" y="-571500"/>
            <a:ext cx="7239000" cy="1143000"/>
          </a:xfrm>
        </p:spPr>
        <p:txBody>
          <a:bodyPr/>
          <a:lstStyle/>
          <a:p>
            <a:pPr algn="r"/>
            <a:r>
              <a:rPr lang="ar-MA" dirty="0" smtClean="0"/>
              <a:t>من حيث المضمون</a:t>
            </a:r>
            <a:endParaRPr lang="fr-FR" dirty="0"/>
          </a:p>
        </p:txBody>
      </p:sp>
      <p:sp>
        <p:nvSpPr>
          <p:cNvPr id="3" name="Espace réservé du contenu 2"/>
          <p:cNvSpPr>
            <a:spLocks noGrp="1"/>
          </p:cNvSpPr>
          <p:nvPr>
            <p:ph idx="1"/>
          </p:nvPr>
        </p:nvSpPr>
        <p:spPr>
          <a:xfrm>
            <a:off x="-1727720" y="1124744"/>
            <a:ext cx="9433048" cy="7131192"/>
          </a:xfrm>
        </p:spPr>
        <p:txBody>
          <a:bodyPr/>
          <a:lstStyle/>
          <a:p>
            <a:pPr marL="0" indent="0" algn="r">
              <a:buNone/>
            </a:pPr>
            <a:r>
              <a:rPr lang="ar-MA" dirty="0" smtClean="0"/>
              <a:t>            تقديم</a:t>
            </a:r>
          </a:p>
          <a:p>
            <a:pPr marL="0" indent="0" algn="r">
              <a:buNone/>
            </a:pPr>
            <a:r>
              <a:rPr lang="ar-MA" dirty="0" smtClean="0"/>
              <a:t>          القسم الأول: تنظيم الأرشيف</a:t>
            </a:r>
          </a:p>
          <a:p>
            <a:pPr marL="0" indent="0" algn="r">
              <a:buNone/>
            </a:pPr>
            <a:r>
              <a:rPr lang="ar-MA" dirty="0" smtClean="0"/>
              <a:t>الباب الأول : أحكام عامة</a:t>
            </a:r>
          </a:p>
          <a:p>
            <a:pPr marL="0" indent="0" algn="r">
              <a:buNone/>
            </a:pPr>
            <a:r>
              <a:rPr lang="ar-MA" dirty="0" smtClean="0"/>
              <a:t>الباب الثاني: الأرشيف العامة</a:t>
            </a:r>
          </a:p>
          <a:p>
            <a:pPr marL="0" indent="0" algn="r">
              <a:buNone/>
            </a:pPr>
            <a:r>
              <a:rPr lang="ar-MA" dirty="0" smtClean="0"/>
              <a:t>الباب الثالث : الأرشيف الخاصة</a:t>
            </a:r>
          </a:p>
          <a:p>
            <a:pPr marL="0" indent="0" algn="r">
              <a:buNone/>
            </a:pPr>
            <a:r>
              <a:rPr lang="ar-MA" dirty="0" smtClean="0"/>
              <a:t>           القسم الثاني: أرشيف المغرب</a:t>
            </a:r>
          </a:p>
          <a:p>
            <a:pPr marL="0" indent="0" algn="r">
              <a:buNone/>
            </a:pPr>
            <a:r>
              <a:rPr lang="ar-MA" dirty="0" smtClean="0"/>
              <a:t>الباب الأول: التعريف والمهام.</a:t>
            </a:r>
          </a:p>
          <a:p>
            <a:pPr marL="0" indent="0" algn="r">
              <a:buNone/>
            </a:pPr>
            <a:r>
              <a:rPr lang="ar-MA" dirty="0" smtClean="0"/>
              <a:t>الباب الثاني: أجهزة الإدارة و التسيير</a:t>
            </a:r>
          </a:p>
          <a:p>
            <a:pPr marL="0" indent="0" algn="r">
              <a:buNone/>
            </a:pPr>
            <a:r>
              <a:rPr lang="ar-MA" dirty="0" smtClean="0"/>
              <a:t>          القسم الثالث: أحكام زجرية   </a:t>
            </a:r>
          </a:p>
          <a:p>
            <a:pPr marL="0" indent="0" algn="r">
              <a:buNone/>
            </a:pPr>
            <a:r>
              <a:rPr lang="ar-MA" dirty="0" smtClean="0"/>
              <a:t>الباب الأول: معاينة المخالفات والعقوبات المطبقة عليها.</a:t>
            </a:r>
          </a:p>
          <a:p>
            <a:pPr marL="0" indent="0" algn="r">
              <a:buNone/>
            </a:pPr>
            <a:r>
              <a:rPr lang="ar-MA" dirty="0" smtClean="0"/>
              <a:t>الباب الثاني: ابرام المصالحات.</a:t>
            </a:r>
            <a:endParaRPr lang="fr-FR" dirty="0"/>
          </a:p>
        </p:txBody>
      </p:sp>
    </p:spTree>
    <p:extLst>
      <p:ext uri="{BB962C8B-B14F-4D97-AF65-F5344CB8AC3E}">
        <p14:creationId xmlns:p14="http://schemas.microsoft.com/office/powerpoint/2010/main" val="12920106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79712" y="116632"/>
            <a:ext cx="5832648" cy="576064"/>
          </a:xfrm>
        </p:spPr>
        <p:txBody>
          <a:bodyPr>
            <a:normAutofit fontScale="90000"/>
          </a:bodyPr>
          <a:lstStyle/>
          <a:p>
            <a:pPr algn="r"/>
            <a:r>
              <a:rPr lang="ar-MA" dirty="0" smtClean="0"/>
              <a:t>تقديم:</a:t>
            </a:r>
            <a:endParaRPr lang="fr-FR" dirty="0"/>
          </a:p>
        </p:txBody>
      </p:sp>
      <p:sp>
        <p:nvSpPr>
          <p:cNvPr id="3" name="Espace réservé du contenu 2"/>
          <p:cNvSpPr>
            <a:spLocks noGrp="1"/>
          </p:cNvSpPr>
          <p:nvPr>
            <p:ph idx="1"/>
          </p:nvPr>
        </p:nvSpPr>
        <p:spPr>
          <a:xfrm>
            <a:off x="-108520" y="836712"/>
            <a:ext cx="8291264" cy="5619024"/>
          </a:xfrm>
        </p:spPr>
        <p:txBody>
          <a:bodyPr>
            <a:normAutofit lnSpcReduction="10000"/>
          </a:bodyPr>
          <a:lstStyle/>
          <a:p>
            <a:pPr marL="0" indent="0" algn="r">
              <a:buNone/>
            </a:pPr>
            <a:r>
              <a:rPr lang="ar-MA" dirty="0" smtClean="0"/>
              <a:t>      في </a:t>
            </a:r>
            <a:r>
              <a:rPr lang="ar-MA" dirty="0"/>
              <a:t>إطار تقنين ومأسسة ورش الأرشيف ببلادنا، اعتبارا للانعكاسات الإيجابية الهامة لتدبير الأرشيف وطنيا على الإدارة والمرتفقين على حد سواء، ودعما لمسار تحديث الإدارة العمومية وتعزيز الشفافية في تدبير المرافق العمومية، ورغبة في صيانة الذاكرة الوطنية في شموليتها، وما </a:t>
            </a:r>
            <a:r>
              <a:rPr lang="ar-MA" dirty="0" err="1"/>
              <a:t>يتطلبه</a:t>
            </a:r>
            <a:r>
              <a:rPr lang="ar-MA" dirty="0"/>
              <a:t> ذلك من إعداد الترسانة القانونية التي تؤطر بشكل عام هذا المجال، عمل المشرع على صياغة مقتضيات تفصيلية في هذا الباب، شكلت مواد القانون رقم 69.99 المتعلق بالأرشيف، والذي رأى النور في 30 نونبر 2007. وتنزيلا لمقتضيات هذا القانون، لاسيما المواد 5 و9 و10 و11 و27 و40 منه، أعدت مؤسسة أرشيف المغرب، في إطار لجنة مشتركة بين الوزارات، مرسوما يتعلق بتحديد شروط وإجراءات تدبير وفرز وإتلاف الأرشيف العادي والوسيط، وشروط وإجراءات تحويل الأرشيف النهائي</a:t>
            </a:r>
            <a:r>
              <a:rPr lang="ar-MA" dirty="0" smtClean="0"/>
              <a:t>،   </a:t>
            </a:r>
            <a:r>
              <a:rPr lang="ar-MA" dirty="0"/>
              <a:t>تم نشره تحت رقم 2.14.267 في 4 نونبر 2015.</a:t>
            </a:r>
            <a:endParaRPr lang="fr-FR" dirty="0"/>
          </a:p>
        </p:txBody>
      </p:sp>
    </p:spTree>
    <p:extLst>
      <p:ext uri="{BB962C8B-B14F-4D97-AF65-F5344CB8AC3E}">
        <p14:creationId xmlns:p14="http://schemas.microsoft.com/office/powerpoint/2010/main" val="1224040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366868" y="1679168"/>
            <a:ext cx="5105400" cy="2868168"/>
          </a:xfrm>
        </p:spPr>
        <p:txBody>
          <a:bodyPr/>
          <a:lstStyle/>
          <a:p>
            <a:pPr algn="ctr"/>
            <a:r>
              <a:rPr lang="ar-MA" dirty="0" smtClean="0"/>
              <a:t/>
            </a:r>
            <a:br>
              <a:rPr lang="ar-MA" dirty="0" smtClean="0"/>
            </a:br>
            <a:r>
              <a:rPr lang="ar-MA" dirty="0" smtClean="0"/>
              <a:t/>
            </a:r>
            <a:br>
              <a:rPr lang="ar-MA" dirty="0" smtClean="0"/>
            </a:br>
            <a:r>
              <a:rPr lang="ar-MA" dirty="0" smtClean="0"/>
              <a:t/>
            </a:r>
            <a:br>
              <a:rPr lang="ar-MA" dirty="0" smtClean="0"/>
            </a:br>
            <a:r>
              <a:rPr lang="ar-MA" dirty="0" smtClean="0"/>
              <a:t/>
            </a:r>
            <a:br>
              <a:rPr lang="ar-MA" dirty="0" smtClean="0"/>
            </a:br>
            <a:r>
              <a:rPr lang="ar-MA" dirty="0" smtClean="0"/>
              <a:t>القسم الأول</a:t>
            </a:r>
            <a:br>
              <a:rPr lang="ar-MA" dirty="0" smtClean="0"/>
            </a:br>
            <a:r>
              <a:rPr lang="ar-MA" dirty="0" smtClean="0"/>
              <a:t> «تنظيم الارشيف»</a:t>
            </a:r>
            <a:br>
              <a:rPr lang="ar-MA" dirty="0" smtClean="0"/>
            </a:br>
            <a:r>
              <a:rPr lang="ar-MA" dirty="0" smtClean="0"/>
              <a:t/>
            </a:r>
            <a:br>
              <a:rPr lang="ar-MA" dirty="0" smtClean="0"/>
            </a:br>
            <a:r>
              <a:rPr lang="ar-MA" sz="3200" dirty="0" smtClean="0"/>
              <a:t>-الباب الأول:أحكام عامة-</a:t>
            </a:r>
            <a:endParaRPr lang="fr-FR" sz="3200" dirty="0"/>
          </a:p>
        </p:txBody>
      </p:sp>
    </p:spTree>
    <p:extLst>
      <p:ext uri="{BB962C8B-B14F-4D97-AF65-F5344CB8AC3E}">
        <p14:creationId xmlns:p14="http://schemas.microsoft.com/office/powerpoint/2010/main" val="4479248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428604"/>
            <a:ext cx="7786742" cy="5643602"/>
          </a:xfrm>
        </p:spPr>
        <p:txBody>
          <a:bodyPr>
            <a:normAutofit/>
          </a:bodyPr>
          <a:lstStyle/>
          <a:p>
            <a:pPr algn="r" rtl="1">
              <a:buNone/>
            </a:pPr>
            <a:r>
              <a:rPr lang="ar-MA" sz="2800" dirty="0" smtClean="0"/>
              <a:t> ا</a:t>
            </a:r>
            <a:r>
              <a:rPr lang="ar-MA" sz="2800" b="1" u="sng" dirty="0" smtClean="0"/>
              <a:t>لمادة-1-</a:t>
            </a:r>
            <a:r>
              <a:rPr lang="ar-MA" sz="2800" dirty="0" smtClean="0"/>
              <a:t> </a:t>
            </a:r>
          </a:p>
          <a:p>
            <a:pPr algn="r" rtl="1">
              <a:buNone/>
            </a:pPr>
            <a:r>
              <a:rPr lang="ar-MA" sz="2800" dirty="0" smtClean="0"/>
              <a:t>المدلول القانوني للأرشفة-</a:t>
            </a:r>
            <a:r>
              <a:rPr lang="ar-SA" sz="2800" dirty="0" smtClean="0"/>
              <a:t> </a:t>
            </a:r>
            <a:r>
              <a:rPr lang="ar-MA" sz="2800" dirty="0" smtClean="0"/>
              <a:t>مجموع الوثائق كيف ما كان تاريخها وشكلها و حاملها المادي التي ينتجها أو يتسلمها كل شخص طبيعي أو معنوي و كل  مصلحة أو هيئة عامة أو خاصة خلال مزاولة نشاطهم</a:t>
            </a:r>
          </a:p>
          <a:p>
            <a:pPr algn="r" rtl="1">
              <a:buNone/>
            </a:pPr>
            <a:endParaRPr lang="fr-FR" sz="2800" dirty="0" smtClean="0"/>
          </a:p>
          <a:p>
            <a:pPr algn="r" rtl="1">
              <a:buNone/>
            </a:pPr>
            <a:r>
              <a:rPr lang="ar-MA" sz="2800" dirty="0" smtClean="0"/>
              <a:t>   </a:t>
            </a:r>
          </a:p>
        </p:txBody>
      </p:sp>
      <p:sp>
        <p:nvSpPr>
          <p:cNvPr id="6" name="Espace réservé du contenu 2"/>
          <p:cNvSpPr txBox="1">
            <a:spLocks/>
          </p:cNvSpPr>
          <p:nvPr/>
        </p:nvSpPr>
        <p:spPr>
          <a:xfrm>
            <a:off x="214282" y="3714752"/>
            <a:ext cx="7929618" cy="2571768"/>
          </a:xfrm>
          <a:prstGeom prst="rect">
            <a:avLst/>
          </a:prstGeom>
        </p:spPr>
        <p:txBody>
          <a:bodyPr vert="horz">
            <a:normAutofit/>
          </a:bodyPr>
          <a:lstStyle/>
          <a:p>
            <a:pPr marL="274320" marR="0" lvl="0" indent="-274320" algn="r" defTabSz="914400" rtl="1" eaLnBrk="1" fontAlgn="auto" latinLnBrk="0" hangingPunct="1">
              <a:lnSpc>
                <a:spcPct val="100000"/>
              </a:lnSpc>
              <a:spcBef>
                <a:spcPts val="600"/>
              </a:spcBef>
              <a:spcAft>
                <a:spcPts val="0"/>
              </a:spcAft>
              <a:buClr>
                <a:schemeClr val="tx2"/>
              </a:buClr>
              <a:buSzPct val="73000"/>
              <a:buFont typeface="Wingdings 2"/>
              <a:buNone/>
              <a:tabLst/>
              <a:defRPr/>
            </a:pPr>
            <a:r>
              <a:rPr kumimoji="0" lang="ar-MA" sz="2800" b="0" i="0" u="none" strike="noStrike" kern="1200" cap="none" spc="0" normalizeH="0" baseline="0" noProof="0" dirty="0" smtClean="0">
                <a:ln>
                  <a:noFill/>
                </a:ln>
                <a:solidFill>
                  <a:schemeClr val="tx1"/>
                </a:solidFill>
                <a:effectLst/>
                <a:uLnTx/>
                <a:uFillTx/>
                <a:latin typeface="+mn-lt"/>
                <a:ea typeface="+mn-ea"/>
                <a:cs typeface="+mn-cs"/>
              </a:rPr>
              <a:t>  ا</a:t>
            </a:r>
            <a:r>
              <a:rPr kumimoji="0" lang="ar-MA" sz="2800" b="1" i="0" u="sng" strike="noStrike" kern="1200" cap="none" spc="0" normalizeH="0" baseline="0" noProof="0" dirty="0" smtClean="0">
                <a:ln>
                  <a:noFill/>
                </a:ln>
                <a:solidFill>
                  <a:schemeClr val="tx1"/>
                </a:solidFill>
                <a:effectLst/>
                <a:uLnTx/>
                <a:uFillTx/>
                <a:latin typeface="+mn-lt"/>
                <a:ea typeface="+mn-ea"/>
                <a:cs typeface="+mn-cs"/>
              </a:rPr>
              <a:t>لمادة-2-</a:t>
            </a:r>
          </a:p>
          <a:p>
            <a:pPr marL="274320" marR="0" lvl="0" indent="-274320" algn="r" defTabSz="914400" rtl="1" eaLnBrk="1" fontAlgn="auto" latinLnBrk="0" hangingPunct="1">
              <a:lnSpc>
                <a:spcPct val="100000"/>
              </a:lnSpc>
              <a:spcBef>
                <a:spcPts val="600"/>
              </a:spcBef>
              <a:spcAft>
                <a:spcPts val="0"/>
              </a:spcAft>
              <a:buClr>
                <a:schemeClr val="tx2"/>
              </a:buClr>
              <a:buSzPct val="73000"/>
              <a:buFont typeface="Wingdings 2"/>
              <a:buNone/>
              <a:tabLst/>
              <a:defRPr/>
            </a:pPr>
            <a:r>
              <a:rPr kumimoji="0" lang="ar-MA" sz="2800" b="0" i="0" u="none" strike="noStrike" kern="1200" cap="none" spc="0" normalizeH="0" baseline="0" noProof="0" dirty="0" smtClean="0">
                <a:ln>
                  <a:noFill/>
                </a:ln>
                <a:solidFill>
                  <a:schemeClr val="tx1"/>
                </a:solidFill>
                <a:effectLst/>
                <a:uLnTx/>
                <a:uFillTx/>
                <a:latin typeface="+mn-lt"/>
                <a:ea typeface="+mn-ea"/>
                <a:cs typeface="+mn-cs"/>
              </a:rPr>
              <a:t>  يعتبر كل موظف أو مستخدم تابع للأشخاص</a:t>
            </a:r>
            <a:r>
              <a:rPr kumimoji="0" lang="ar-SA" sz="2800" b="0" i="0" u="none" strike="noStrike" kern="1200" cap="none" spc="0" normalizeH="0" noProof="0" dirty="0" smtClean="0">
                <a:ln>
                  <a:noFill/>
                </a:ln>
                <a:solidFill>
                  <a:schemeClr val="tx1"/>
                </a:solidFill>
                <a:effectLst/>
                <a:uLnTx/>
                <a:uFillTx/>
                <a:latin typeface="+mn-lt"/>
                <a:ea typeface="+mn-ea"/>
                <a:cs typeface="+mn-cs"/>
              </a:rPr>
              <a:t> </a:t>
            </a:r>
            <a:r>
              <a:rPr kumimoji="0" lang="ar-MA" sz="2800" b="0" i="0" u="none" strike="noStrike" kern="1200" cap="none" spc="0" normalizeH="0" baseline="0" noProof="0" dirty="0" smtClean="0">
                <a:ln>
                  <a:noFill/>
                </a:ln>
                <a:solidFill>
                  <a:schemeClr val="tx1"/>
                </a:solidFill>
                <a:effectLst/>
                <a:uLnTx/>
                <a:uFillTx/>
                <a:latin typeface="+mn-lt"/>
                <a:ea typeface="+mn-ea"/>
                <a:cs typeface="+mn-cs"/>
              </a:rPr>
              <a:t>الطبيعيين أو المعنويين مسؤولا عن الوثائق التي أنتجتها أو</a:t>
            </a:r>
            <a:r>
              <a:rPr kumimoji="0" lang="ar-SA" sz="2800" b="0" i="0" u="none" strike="noStrike" kern="1200" cap="none" spc="0" normalizeH="0" noProof="0" dirty="0" smtClean="0">
                <a:ln>
                  <a:noFill/>
                </a:ln>
                <a:solidFill>
                  <a:schemeClr val="tx1"/>
                </a:solidFill>
                <a:effectLst/>
                <a:uLnTx/>
                <a:uFillTx/>
                <a:latin typeface="+mn-lt"/>
                <a:ea typeface="+mn-ea"/>
                <a:cs typeface="+mn-cs"/>
              </a:rPr>
              <a:t> </a:t>
            </a:r>
            <a:r>
              <a:rPr kumimoji="0" lang="ar-MA" sz="2800" b="0" i="0" u="none" strike="noStrike" kern="1200" cap="none" spc="0" normalizeH="0" baseline="0" noProof="0" dirty="0" smtClean="0">
                <a:ln>
                  <a:noFill/>
                </a:ln>
                <a:solidFill>
                  <a:schemeClr val="tx1"/>
                </a:solidFill>
                <a:effectLst/>
                <a:uLnTx/>
                <a:uFillTx/>
                <a:latin typeface="+mn-lt"/>
                <a:ea typeface="+mn-ea"/>
                <a:cs typeface="+mn-cs"/>
              </a:rPr>
              <a:t>تلقاها أثناء ممارسة مهامه</a:t>
            </a:r>
            <a:endParaRPr kumimoji="0" lang="fr-FR" sz="28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r" defTabSz="914400" rtl="1" eaLnBrk="1" fontAlgn="auto" latinLnBrk="0" hangingPunct="1">
              <a:lnSpc>
                <a:spcPct val="100000"/>
              </a:lnSpc>
              <a:spcBef>
                <a:spcPts val="600"/>
              </a:spcBef>
              <a:spcAft>
                <a:spcPts val="0"/>
              </a:spcAft>
              <a:buClr>
                <a:schemeClr val="tx2"/>
              </a:buClr>
              <a:buSzPct val="73000"/>
              <a:buFont typeface="Wingdings 2"/>
              <a:buNone/>
              <a:tabLst/>
              <a:defRPr/>
            </a:pPr>
            <a:endParaRPr kumimoji="0" lang="ar-MA" sz="28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26534573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1414"/>
            <a:ext cx="7239000" cy="1071546"/>
          </a:xfrm>
        </p:spPr>
        <p:txBody>
          <a:bodyPr>
            <a:normAutofit fontScale="90000"/>
          </a:bodyPr>
          <a:lstStyle/>
          <a:p>
            <a:pPr algn="ctr"/>
            <a:r>
              <a:rPr lang="ar-MA" sz="3200" dirty="0" smtClean="0"/>
              <a:t/>
            </a:r>
            <a:br>
              <a:rPr lang="ar-MA" sz="3200" dirty="0" smtClean="0"/>
            </a:br>
            <a:r>
              <a:rPr lang="ar-MA" sz="2800" dirty="0" smtClean="0"/>
              <a:t> </a:t>
            </a:r>
            <a:r>
              <a:rPr lang="fr-FR" sz="2800" dirty="0" smtClean="0"/>
              <a:t/>
            </a:r>
            <a:br>
              <a:rPr lang="fr-FR" sz="2800" dirty="0" smtClean="0"/>
            </a:br>
            <a:r>
              <a:rPr lang="ar-MA" sz="3200" dirty="0" smtClean="0"/>
              <a:t> </a:t>
            </a:r>
            <a:r>
              <a:rPr lang="ar-MA" sz="3200" dirty="0" smtClean="0">
                <a:effectLst>
                  <a:outerShdw blurRad="38100" dist="38100" dir="2700000" algn="tl">
                    <a:srgbClr val="000000">
                      <a:alpha val="43137"/>
                    </a:srgbClr>
                  </a:outerShdw>
                </a:effectLst>
              </a:rPr>
              <a:t>الباب الثاني :الارشيف العامة </a:t>
            </a:r>
            <a:r>
              <a:rPr lang="ar-MA" sz="3200" dirty="0" smtClean="0"/>
              <a:t/>
            </a:r>
            <a:br>
              <a:rPr lang="ar-MA" sz="3200" dirty="0" smtClean="0"/>
            </a:br>
            <a:endParaRPr lang="fr-FR" sz="3200" dirty="0"/>
          </a:p>
        </p:txBody>
      </p:sp>
      <p:sp>
        <p:nvSpPr>
          <p:cNvPr id="3" name="Espace réservé du contenu 2"/>
          <p:cNvSpPr>
            <a:spLocks noGrp="1"/>
          </p:cNvSpPr>
          <p:nvPr>
            <p:ph idx="1"/>
          </p:nvPr>
        </p:nvSpPr>
        <p:spPr>
          <a:xfrm>
            <a:off x="214282" y="1285860"/>
            <a:ext cx="7929618" cy="5286412"/>
          </a:xfrm>
        </p:spPr>
        <p:txBody>
          <a:bodyPr>
            <a:noAutofit/>
          </a:bodyPr>
          <a:lstStyle/>
          <a:p>
            <a:pPr algn="r" rtl="1">
              <a:buNone/>
            </a:pPr>
            <a:r>
              <a:rPr lang="ar-MA" sz="2800" b="1" dirty="0" smtClean="0"/>
              <a:t> </a:t>
            </a:r>
            <a:r>
              <a:rPr lang="ar-MA" sz="2800" b="1" u="sng" dirty="0" smtClean="0"/>
              <a:t>المادة 3 </a:t>
            </a:r>
          </a:p>
          <a:p>
            <a:pPr algn="r" rtl="1">
              <a:buNone/>
            </a:pPr>
            <a:r>
              <a:rPr lang="ar-MA" sz="2800" b="1" dirty="0" smtClean="0"/>
              <a:t>    </a:t>
            </a:r>
            <a:r>
              <a:rPr lang="ar-MA" sz="2800" dirty="0" smtClean="0"/>
              <a:t>تتمثل الأرشيف العامة في جميع الوثائق التي تكونها في   إطار مزاولة نشاطها:</a:t>
            </a:r>
            <a:endParaRPr lang="fr-FR" sz="2800" dirty="0" smtClean="0"/>
          </a:p>
          <a:p>
            <a:pPr algn="r" rtl="1">
              <a:buNone/>
            </a:pPr>
            <a:r>
              <a:rPr lang="ar-SA" sz="2800" dirty="0" smtClean="0"/>
              <a:t>- </a:t>
            </a:r>
            <a:r>
              <a:rPr lang="ar-MA" sz="2800" dirty="0" smtClean="0"/>
              <a:t>الدولة و الجماعات المحلية و المؤسسات و</a:t>
            </a:r>
            <a:r>
              <a:rPr lang="ar-SA" sz="2800" dirty="0" smtClean="0"/>
              <a:t> </a:t>
            </a:r>
            <a:r>
              <a:rPr lang="ar-MA" sz="2800" dirty="0" smtClean="0"/>
              <a:t>المنش</a:t>
            </a:r>
            <a:r>
              <a:rPr lang="ar-SA" sz="2800" dirty="0" smtClean="0"/>
              <a:t>آ</a:t>
            </a:r>
            <a:r>
              <a:rPr lang="ar-MA" sz="2800" dirty="0" smtClean="0"/>
              <a:t>ت العامة</a:t>
            </a:r>
            <a:endParaRPr lang="fr-FR" sz="2800" dirty="0" smtClean="0"/>
          </a:p>
          <a:p>
            <a:pPr algn="r" rtl="1">
              <a:buNone/>
            </a:pPr>
            <a:r>
              <a:rPr lang="ar-SA" sz="2800" dirty="0" smtClean="0"/>
              <a:t>- </a:t>
            </a:r>
            <a:r>
              <a:rPr lang="ar-MA" sz="2800" dirty="0" smtClean="0"/>
              <a:t>الهيئات الخاصة المكلفة بادارة مرفق من مرافق العامة في ما يتعلق بالارشيف المرتبط بنشاطها</a:t>
            </a:r>
            <a:endParaRPr lang="fr-FR" sz="2800" dirty="0" smtClean="0"/>
          </a:p>
          <a:p>
            <a:pPr algn="r" rtl="1">
              <a:buNone/>
            </a:pPr>
            <a:r>
              <a:rPr lang="ar-MA" sz="2800" dirty="0" smtClean="0"/>
              <a:t>و تشمل ال</a:t>
            </a:r>
            <a:r>
              <a:rPr lang="ar-SA" sz="2800" dirty="0" smtClean="0"/>
              <a:t>أ</a:t>
            </a:r>
            <a:r>
              <a:rPr lang="ar-MA" sz="2800" dirty="0" smtClean="0"/>
              <a:t>رشيف العامة كذلك الاصول و فهارس الموثقين و العدول و سجلات مصلحة التسجيل..</a:t>
            </a:r>
          </a:p>
          <a:p>
            <a:pPr algn="ctr" rtl="1">
              <a:buNone/>
            </a:pPr>
            <a:r>
              <a:rPr lang="ar-MA" sz="2800" b="1" dirty="0" smtClean="0">
                <a:solidFill>
                  <a:srgbClr val="FF0000"/>
                </a:solidFill>
              </a:rPr>
              <a:t>ملاحظة</a:t>
            </a:r>
            <a:endParaRPr lang="fr-FR" sz="2800" b="1" dirty="0" smtClean="0">
              <a:solidFill>
                <a:srgbClr val="FF0000"/>
              </a:solidFill>
            </a:endParaRPr>
          </a:p>
          <a:p>
            <a:pPr algn="r" rtl="1">
              <a:buNone/>
            </a:pPr>
            <a:r>
              <a:rPr lang="ar-MA" sz="2800" b="1" dirty="0" smtClean="0"/>
              <a:t>  </a:t>
            </a:r>
            <a:r>
              <a:rPr lang="ar-MA" sz="2800" dirty="0" smtClean="0"/>
              <a:t>تعتبر الارشيف العامة غير قابلة للتقادم أو التفويت</a:t>
            </a:r>
            <a:endParaRPr lang="fr-FR" sz="2800" dirty="0" smtClean="0"/>
          </a:p>
          <a:p>
            <a:pPr algn="r" rtl="1">
              <a:buNone/>
            </a:pPr>
            <a:r>
              <a:rPr lang="ar-MA" sz="2400" b="1" dirty="0" smtClean="0"/>
              <a:t>   </a:t>
            </a:r>
          </a:p>
        </p:txBody>
      </p:sp>
    </p:spTree>
    <p:extLst>
      <p:ext uri="{BB962C8B-B14F-4D97-AF65-F5344CB8AC3E}">
        <p14:creationId xmlns:p14="http://schemas.microsoft.com/office/powerpoint/2010/main" val="26534573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5085"/>
            <a:ext cx="7239000" cy="945023"/>
          </a:xfrm>
        </p:spPr>
        <p:txBody>
          <a:bodyPr>
            <a:normAutofit fontScale="90000"/>
          </a:bodyPr>
          <a:lstStyle/>
          <a:p>
            <a:pPr algn="ctr"/>
            <a:r>
              <a:rPr lang="ar-MA" sz="3200" dirty="0" smtClean="0"/>
              <a:t/>
            </a:r>
            <a:br>
              <a:rPr lang="ar-MA" sz="3200" dirty="0" smtClean="0"/>
            </a:br>
            <a:r>
              <a:rPr lang="ar-MA" sz="2800" dirty="0" smtClean="0"/>
              <a:t> </a:t>
            </a:r>
            <a:r>
              <a:rPr lang="fr-FR" sz="2800" dirty="0" smtClean="0"/>
              <a:t/>
            </a:r>
            <a:br>
              <a:rPr lang="fr-FR" sz="2800" dirty="0" smtClean="0"/>
            </a:br>
            <a:r>
              <a:rPr lang="ar-MA" sz="3200" dirty="0" smtClean="0"/>
              <a:t> الباب الثاني :الارشيف العامة </a:t>
            </a:r>
            <a:br>
              <a:rPr lang="ar-MA" sz="3200" dirty="0" smtClean="0"/>
            </a:br>
            <a:endParaRPr lang="fr-FR" sz="3200" dirty="0"/>
          </a:p>
        </p:txBody>
      </p:sp>
      <p:sp>
        <p:nvSpPr>
          <p:cNvPr id="3" name="Espace réservé du contenu 2"/>
          <p:cNvSpPr>
            <a:spLocks noGrp="1"/>
          </p:cNvSpPr>
          <p:nvPr>
            <p:ph idx="1"/>
          </p:nvPr>
        </p:nvSpPr>
        <p:spPr>
          <a:xfrm>
            <a:off x="0" y="2857496"/>
            <a:ext cx="8143900" cy="3929066"/>
          </a:xfrm>
        </p:spPr>
        <p:txBody>
          <a:bodyPr>
            <a:noAutofit/>
          </a:bodyPr>
          <a:lstStyle/>
          <a:p>
            <a:pPr algn="r" rtl="1">
              <a:buNone/>
            </a:pPr>
            <a:r>
              <a:rPr lang="ar-MA" sz="2400" dirty="0" smtClean="0"/>
              <a:t>ا</a:t>
            </a:r>
            <a:r>
              <a:rPr lang="ar-MA" sz="2400" b="1" u="sng" dirty="0" smtClean="0"/>
              <a:t>لمادة5</a:t>
            </a:r>
            <a:r>
              <a:rPr lang="fr-FR" sz="2400" dirty="0" smtClean="0"/>
              <a:t> </a:t>
            </a:r>
            <a:r>
              <a:rPr lang="ar-MA" sz="2400" dirty="0" smtClean="0"/>
              <a:t> </a:t>
            </a:r>
            <a:endParaRPr lang="fr-FR" sz="2400" dirty="0" smtClean="0"/>
          </a:p>
          <a:p>
            <a:pPr algn="r" rtl="1">
              <a:buNone/>
            </a:pPr>
            <a:r>
              <a:rPr lang="ar-MA" sz="2400" dirty="0" smtClean="0"/>
              <a:t>وجوب التعاون الهيئات المذكورة في المادة3 مع أرشيف المغرب وفق مهامها لتدبير أرشيفها</a:t>
            </a:r>
            <a:endParaRPr lang="fr-FR" sz="2400" dirty="0" smtClean="0"/>
          </a:p>
          <a:p>
            <a:pPr algn="r" rtl="1">
              <a:buNone/>
            </a:pPr>
            <a:r>
              <a:rPr lang="ar-MA" sz="2400" dirty="0" smtClean="0"/>
              <a:t>ا</a:t>
            </a:r>
            <a:r>
              <a:rPr lang="ar-MA" sz="2400" b="1" u="sng" dirty="0" smtClean="0"/>
              <a:t>لمادة</a:t>
            </a:r>
            <a:r>
              <a:rPr lang="fr-FR" sz="2400" b="1" u="sng" dirty="0" smtClean="0"/>
              <a:t> </a:t>
            </a:r>
            <a:r>
              <a:rPr lang="ar-MA" sz="2400" b="1" u="sng" dirty="0" smtClean="0"/>
              <a:t>6</a:t>
            </a:r>
            <a:endParaRPr lang="fr-FR" sz="2400" b="1" u="sng" dirty="0" smtClean="0"/>
          </a:p>
          <a:p>
            <a:pPr algn="r" rtl="1">
              <a:buNone/>
            </a:pPr>
            <a:r>
              <a:rPr lang="ar-MA" sz="2400" dirty="0" smtClean="0"/>
              <a:t>تتكون الأرشيف العامة</a:t>
            </a:r>
            <a:r>
              <a:rPr lang="ar-SA" sz="2400" dirty="0" smtClean="0"/>
              <a:t> </a:t>
            </a:r>
            <a:r>
              <a:rPr lang="ar-MA" sz="2400" dirty="0" smtClean="0"/>
              <a:t>من أرشيف عادية ووسيطة ونهائية </a:t>
            </a:r>
            <a:endParaRPr lang="fr-FR" sz="2400" dirty="0" smtClean="0"/>
          </a:p>
          <a:p>
            <a:pPr algn="r" rtl="1">
              <a:buNone/>
            </a:pPr>
            <a:r>
              <a:rPr lang="ar-MA" sz="2400" b="1" u="sng" dirty="0" smtClean="0"/>
              <a:t>المادة7</a:t>
            </a:r>
            <a:endParaRPr lang="fr-FR" sz="2400" b="1" u="sng" dirty="0" smtClean="0"/>
          </a:p>
          <a:p>
            <a:pPr algn="r" rtl="1">
              <a:buNone/>
            </a:pPr>
            <a:r>
              <a:rPr lang="ar-MA" sz="2400" dirty="0" smtClean="0"/>
              <a:t>أرشيفا عادية :الوثائق التي تستعمل  بصفة اعتيادية و لمدة محددة من طرف الاشخاص و الهيئات و المؤسسات المشار إاليها في المادة </a:t>
            </a:r>
            <a:r>
              <a:rPr lang="fr-FR" sz="2400" dirty="0" smtClean="0"/>
              <a:t>3</a:t>
            </a:r>
            <a:r>
              <a:rPr lang="ar-MA" sz="2400" dirty="0" smtClean="0"/>
              <a:t> في إطار مزاولة مهمتها</a:t>
            </a:r>
            <a:endParaRPr lang="fr-FR" sz="2400" dirty="0" smtClean="0"/>
          </a:p>
          <a:p>
            <a:pPr algn="r" rtl="1">
              <a:buNone/>
            </a:pPr>
            <a:endParaRPr lang="fr-FR" sz="2000" dirty="0" smtClean="0"/>
          </a:p>
          <a:p>
            <a:pPr algn="r" rtl="1">
              <a:buNone/>
            </a:pPr>
            <a:endParaRPr lang="fr-FR" sz="2000" dirty="0" smtClean="0"/>
          </a:p>
          <a:p>
            <a:pPr algn="r" rtl="1">
              <a:buNone/>
            </a:pPr>
            <a:endParaRPr lang="fr-FR" sz="2000" dirty="0" smtClean="0"/>
          </a:p>
          <a:p>
            <a:pPr algn="r" rtl="1">
              <a:buNone/>
            </a:pPr>
            <a:endParaRPr lang="fr-FR" sz="2000" dirty="0" smtClean="0"/>
          </a:p>
          <a:p>
            <a:pPr algn="r" rtl="1">
              <a:buNone/>
            </a:pPr>
            <a:endParaRPr lang="fr-FR" sz="2000" dirty="0" smtClean="0"/>
          </a:p>
          <a:p>
            <a:pPr algn="r" rtl="1">
              <a:buNone/>
            </a:pPr>
            <a:endParaRPr lang="fr-FR" sz="2000" dirty="0" smtClean="0"/>
          </a:p>
          <a:p>
            <a:pPr algn="r" rtl="1">
              <a:buNone/>
            </a:pPr>
            <a:endParaRPr lang="ar-MA" sz="2000" b="1" dirty="0" smtClean="0"/>
          </a:p>
        </p:txBody>
      </p:sp>
      <p:sp>
        <p:nvSpPr>
          <p:cNvPr id="4" name="Rectangle 3"/>
          <p:cNvSpPr/>
          <p:nvPr/>
        </p:nvSpPr>
        <p:spPr>
          <a:xfrm>
            <a:off x="214282" y="1071546"/>
            <a:ext cx="7929618" cy="1569660"/>
          </a:xfrm>
          <a:prstGeom prst="rect">
            <a:avLst/>
          </a:prstGeom>
        </p:spPr>
        <p:txBody>
          <a:bodyPr wrap="square">
            <a:spAutoFit/>
          </a:bodyPr>
          <a:lstStyle/>
          <a:p>
            <a:pPr algn="r" rtl="1">
              <a:buNone/>
            </a:pPr>
            <a:r>
              <a:rPr lang="ar-MA" sz="2400" dirty="0" smtClean="0"/>
              <a:t>ا</a:t>
            </a:r>
            <a:r>
              <a:rPr lang="ar-MA" sz="2400" b="1" u="sng" dirty="0" smtClean="0"/>
              <a:t>لمادة4 </a:t>
            </a:r>
            <a:endParaRPr lang="fr-FR" sz="2400" b="1" u="sng" dirty="0" smtClean="0"/>
          </a:p>
          <a:p>
            <a:pPr algn="r" rtl="1">
              <a:buNone/>
            </a:pPr>
            <a:r>
              <a:rPr lang="ar-MA" sz="2400" dirty="0" smtClean="0"/>
              <a:t>على كل  الهيئات المذكور في المادة 3 –في حالة عدم تسليمها اختصاصها الى مصلحة أخرى </a:t>
            </a:r>
            <a:r>
              <a:rPr lang="fr-FR" sz="2400" dirty="0" smtClean="0"/>
              <a:t>-</a:t>
            </a:r>
            <a:r>
              <a:rPr lang="ar-MA" sz="2400" dirty="0" smtClean="0"/>
              <a:t> أن تسلم عند انتهاءها  أرشيفها إلى" أرشيف المغرب"</a:t>
            </a:r>
            <a:endParaRPr lang="fr-FR" sz="2400" dirty="0" smtClean="0"/>
          </a:p>
        </p:txBody>
      </p:sp>
    </p:spTree>
    <p:extLst>
      <p:ext uri="{BB962C8B-B14F-4D97-AF65-F5344CB8AC3E}">
        <p14:creationId xmlns:p14="http://schemas.microsoft.com/office/powerpoint/2010/main" val="26534573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85752"/>
            <a:ext cx="7239000" cy="1071546"/>
          </a:xfrm>
        </p:spPr>
        <p:txBody>
          <a:bodyPr>
            <a:normAutofit fontScale="90000"/>
          </a:bodyPr>
          <a:lstStyle/>
          <a:p>
            <a:pPr algn="ctr"/>
            <a:r>
              <a:rPr lang="ar-MA" sz="3200" dirty="0" smtClean="0"/>
              <a:t/>
            </a:r>
            <a:br>
              <a:rPr lang="ar-MA" sz="3200" dirty="0" smtClean="0"/>
            </a:br>
            <a:r>
              <a:rPr lang="ar-MA" sz="2800" dirty="0" smtClean="0"/>
              <a:t> </a:t>
            </a:r>
            <a:r>
              <a:rPr lang="fr-FR" sz="2800" dirty="0" smtClean="0"/>
              <a:t/>
            </a:r>
            <a:br>
              <a:rPr lang="fr-FR" sz="2800" dirty="0" smtClean="0"/>
            </a:br>
            <a:r>
              <a:rPr lang="ar-MA" sz="3200" dirty="0" smtClean="0"/>
              <a:t> الباب الثاني :الارشيف العامة </a:t>
            </a:r>
            <a:br>
              <a:rPr lang="ar-MA" sz="3200" dirty="0" smtClean="0"/>
            </a:br>
            <a:endParaRPr lang="fr-FR" sz="3200" dirty="0"/>
          </a:p>
        </p:txBody>
      </p:sp>
      <p:sp>
        <p:nvSpPr>
          <p:cNvPr id="4" name="Espace réservé du contenu 3"/>
          <p:cNvSpPr>
            <a:spLocks noGrp="1"/>
          </p:cNvSpPr>
          <p:nvPr>
            <p:ph idx="1"/>
          </p:nvPr>
        </p:nvSpPr>
        <p:spPr>
          <a:xfrm>
            <a:off x="142844" y="1285860"/>
            <a:ext cx="8001056" cy="5169876"/>
          </a:xfrm>
        </p:spPr>
        <p:txBody>
          <a:bodyPr>
            <a:normAutofit/>
          </a:bodyPr>
          <a:lstStyle/>
          <a:p>
            <a:pPr algn="r" rtl="1">
              <a:buNone/>
            </a:pPr>
            <a:r>
              <a:rPr lang="ar-MA" sz="2800" b="1" u="sng" dirty="0" smtClean="0"/>
              <a:t>المادة 8</a:t>
            </a:r>
            <a:r>
              <a:rPr lang="ar-MA" sz="2800" dirty="0" smtClean="0"/>
              <a:t> - تعريف أرشيف وسيطة -</a:t>
            </a:r>
            <a:endParaRPr lang="fr-FR" sz="2800" dirty="0" smtClean="0"/>
          </a:p>
          <a:p>
            <a:pPr algn="r" rtl="1">
              <a:buNone/>
            </a:pPr>
            <a:r>
              <a:rPr lang="ar-MA" sz="2800" dirty="0" smtClean="0"/>
              <a:t>تعتبر أرشيفا وسيطة الوثائق التي لم تعد مصنفة ضمن الأرشيف العادية و التي تستعمل بصفة عرضية من طرف الهيئة التي أنتجتها.</a:t>
            </a:r>
          </a:p>
          <a:p>
            <a:pPr algn="r" rtl="1">
              <a:buNone/>
            </a:pPr>
            <a:r>
              <a:rPr lang="ar-MA" sz="2800" dirty="0" smtClean="0"/>
              <a:t> ا</a:t>
            </a:r>
            <a:r>
              <a:rPr lang="ar-MA" sz="2800" b="1" u="sng" dirty="0" smtClean="0"/>
              <a:t>لمادة9</a:t>
            </a:r>
          </a:p>
          <a:p>
            <a:pPr algn="r" rtl="1">
              <a:buNone/>
            </a:pPr>
            <a:r>
              <a:rPr lang="ar-MA" sz="2800" dirty="0" smtClean="0"/>
              <a:t> تحدد بنص تنظيمي كيفية حفظ النوعين من الارشيف وكذا كيفيات  إعداد جداول زمنية و المصادقة عليه </a:t>
            </a:r>
          </a:p>
          <a:p>
            <a:pPr algn="r" rtl="1">
              <a:buNone/>
            </a:pPr>
            <a:r>
              <a:rPr lang="ar-MA" sz="2800" b="1" u="sng" dirty="0" smtClean="0"/>
              <a:t>المادة10</a:t>
            </a:r>
            <a:r>
              <a:rPr lang="ar-MA" sz="2800" dirty="0" smtClean="0"/>
              <a:t> </a:t>
            </a:r>
          </a:p>
          <a:p>
            <a:pPr algn="r" rtl="1">
              <a:buNone/>
            </a:pPr>
            <a:r>
              <a:rPr lang="ar-MA" sz="2800" dirty="0" smtClean="0"/>
              <a:t>فرز الوثائق لتحديد الصنف الذي سيحتفظ به و الصنف الذي سيتعرض لعملية ال</a:t>
            </a:r>
            <a:r>
              <a:rPr lang="ar-SA" sz="2800" dirty="0" smtClean="0"/>
              <a:t>إ</a:t>
            </a:r>
            <a:r>
              <a:rPr lang="ar-MA" sz="2800" dirty="0" smtClean="0"/>
              <a:t>تلاف لعدم فائدته(علميا</a:t>
            </a:r>
            <a:r>
              <a:rPr lang="ar-SA" sz="2800" dirty="0" smtClean="0"/>
              <a:t> أ</a:t>
            </a:r>
            <a:r>
              <a:rPr lang="ar-MA" sz="2800" dirty="0" smtClean="0"/>
              <a:t>و </a:t>
            </a:r>
            <a:r>
              <a:rPr lang="ar-SA" sz="2800" dirty="0" smtClean="0"/>
              <a:t>إ</a:t>
            </a:r>
            <a:r>
              <a:rPr lang="ar-MA" sz="2800" dirty="0" smtClean="0"/>
              <a:t>حصاءيا</a:t>
            </a:r>
            <a:r>
              <a:rPr lang="ar-SA" sz="2800" dirty="0" smtClean="0"/>
              <a:t> أو</a:t>
            </a:r>
            <a:r>
              <a:rPr lang="ar-MA" sz="2800" dirty="0" smtClean="0"/>
              <a:t> تاريخيا)</a:t>
            </a:r>
            <a:endParaRPr lang="fr-FR" sz="2800" dirty="0" smtClean="0"/>
          </a:p>
          <a:p>
            <a:pPr algn="r" rtl="1">
              <a:buNone/>
            </a:pPr>
            <a:endParaRPr lang="ar-MA" dirty="0" smtClean="0"/>
          </a:p>
          <a:p>
            <a:pPr algn="r" rtl="1">
              <a:buNone/>
            </a:pPr>
            <a:endParaRPr lang="fr-FR" dirty="0" smtClean="0"/>
          </a:p>
          <a:p>
            <a:pPr algn="r" rtl="1">
              <a:buNone/>
            </a:pPr>
            <a:endParaRPr lang="ar-MA" dirty="0" smtClean="0"/>
          </a:p>
          <a:p>
            <a:pPr algn="r" rtl="1">
              <a:buNone/>
            </a:pPr>
            <a:endParaRPr lang="fr-FR" dirty="0" smtClean="0"/>
          </a:p>
          <a:p>
            <a:endParaRPr lang="fr-FR" dirty="0"/>
          </a:p>
        </p:txBody>
      </p:sp>
    </p:spTree>
    <p:extLst>
      <p:ext uri="{BB962C8B-B14F-4D97-AF65-F5344CB8AC3E}">
        <p14:creationId xmlns:p14="http://schemas.microsoft.com/office/powerpoint/2010/main" val="26534573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429</TotalTime>
  <Words>1577</Words>
  <Application>Microsoft Office PowerPoint</Application>
  <PresentationFormat>Affichage à l'écran (4:3)</PresentationFormat>
  <Paragraphs>155</Paragraphs>
  <Slides>28</Slides>
  <Notes>4</Notes>
  <HiddenSlides>0</HiddenSlides>
  <MMClips>0</MMClips>
  <ScaleCrop>false</ScaleCrop>
  <HeadingPairs>
    <vt:vector size="4" baseType="variant">
      <vt:variant>
        <vt:lpstr>Thème</vt:lpstr>
      </vt:variant>
      <vt:variant>
        <vt:i4>1</vt:i4>
      </vt:variant>
      <vt:variant>
        <vt:lpstr>Titres des diapositives</vt:lpstr>
      </vt:variant>
      <vt:variant>
        <vt:i4>28</vt:i4>
      </vt:variant>
    </vt:vector>
  </HeadingPairs>
  <TitlesOfParts>
    <vt:vector size="29" baseType="lpstr">
      <vt:lpstr>Opulent</vt:lpstr>
      <vt:lpstr>قراءة في قانون 99.69 المتعلق بالارشفة  من إعداد : -سهيل الوليدي -هشام عابد الله   -تحت اشراف  ذ جمال ابرو</vt:lpstr>
      <vt:lpstr>     من حيث الشكل:              *ثلاثة أقسام موزعة على أبواب            *واحد و أربعون مادة </vt:lpstr>
      <vt:lpstr>من حيث المضمون</vt:lpstr>
      <vt:lpstr>تقديم:</vt:lpstr>
      <vt:lpstr>    القسم الأول  «تنظيم الارشيف»  -الباب الأول:أحكام عامة-</vt:lpstr>
      <vt:lpstr>Présentation PowerPoint</vt:lpstr>
      <vt:lpstr>    الباب الثاني :الارشيف العامة  </vt:lpstr>
      <vt:lpstr>    الباب الثاني :الارشيف العامة  </vt:lpstr>
      <vt:lpstr>    الباب الثاني :الارشيف العامة  </vt:lpstr>
      <vt:lpstr>Présentation PowerPoint</vt:lpstr>
      <vt:lpstr>Présentation PowerPoint</vt:lpstr>
      <vt:lpstr>Présentation PowerPoint</vt:lpstr>
      <vt:lpstr>   الباب الثالث:         الأرشيف الخاصة </vt:lpstr>
      <vt:lpstr>Présentation PowerPoint</vt:lpstr>
      <vt:lpstr>القسم الثاني «أرشيف المغرب»</vt:lpstr>
      <vt:lpstr>Présentation PowerPoint</vt:lpstr>
      <vt:lpstr>المادة 26: تحدث مؤسسة عمومية تسمى "أرشيف المغرب" و تتمتع بالشخصية المعنوية و الاستقلال المالي. </vt:lpstr>
      <vt:lpstr>Présentation PowerPoint</vt:lpstr>
      <vt:lpstr>الباب الثاني  «أجهزة الإدارة والتسيير»</vt:lpstr>
      <vt:lpstr>Présentation PowerPoint</vt:lpstr>
      <vt:lpstr>القسم الثالث «أحكام زجرية»</vt:lpstr>
      <vt:lpstr>Présentation PowerPoint</vt:lpstr>
      <vt:lpstr>Présentation PowerPoint</vt:lpstr>
      <vt:lpstr>Présentation PowerPoint</vt:lpstr>
      <vt:lpstr>Présentation PowerPoint</vt:lpstr>
      <vt:lpstr>Présentation PowerPoint</vt:lpstr>
      <vt:lpstr>النصوص القانونية المنظمة للتوثيق و الأرشفة</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القسم الثاني «أرشيف المغرب»</dc:title>
  <dc:creator>user</dc:creator>
  <cp:lastModifiedBy>maison</cp:lastModifiedBy>
  <cp:revision>93</cp:revision>
  <dcterms:created xsi:type="dcterms:W3CDTF">2016-03-30T04:11:49Z</dcterms:created>
  <dcterms:modified xsi:type="dcterms:W3CDTF">2018-02-18T20:11:58Z</dcterms:modified>
</cp:coreProperties>
</file>