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6"/>
  </p:notesMasterIdLst>
  <p:sldIdLst>
    <p:sldId id="256" r:id="rId2"/>
    <p:sldId id="258" r:id="rId3"/>
    <p:sldId id="289" r:id="rId4"/>
    <p:sldId id="259" r:id="rId5"/>
    <p:sldId id="260" r:id="rId6"/>
    <p:sldId id="261" r:id="rId7"/>
    <p:sldId id="257" r:id="rId8"/>
    <p:sldId id="262" r:id="rId9"/>
    <p:sldId id="263" r:id="rId10"/>
    <p:sldId id="264" r:id="rId11"/>
    <p:sldId id="265" r:id="rId12"/>
    <p:sldId id="266" r:id="rId13"/>
    <p:sldId id="267" r:id="rId14"/>
    <p:sldId id="268" r:id="rId15"/>
    <p:sldId id="269" r:id="rId16"/>
    <p:sldId id="273" r:id="rId17"/>
    <p:sldId id="270" r:id="rId18"/>
    <p:sldId id="271" r:id="rId19"/>
    <p:sldId id="272" r:id="rId20"/>
    <p:sldId id="274" r:id="rId21"/>
    <p:sldId id="276" r:id="rId22"/>
    <p:sldId id="275"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300" r:id="rId36"/>
    <p:sldId id="290" r:id="rId37"/>
    <p:sldId id="291" r:id="rId38"/>
    <p:sldId id="301" r:id="rId39"/>
    <p:sldId id="302" r:id="rId40"/>
    <p:sldId id="303" r:id="rId41"/>
    <p:sldId id="304" r:id="rId42"/>
    <p:sldId id="305" r:id="rId43"/>
    <p:sldId id="306" r:id="rId44"/>
    <p:sldId id="307"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4202" autoAdjust="0"/>
  </p:normalViewPr>
  <p:slideViewPr>
    <p:cSldViewPr>
      <p:cViewPr>
        <p:scale>
          <a:sx n="75" d="100"/>
          <a:sy n="75" d="100"/>
        </p:scale>
        <p:origin x="-1236" y="60"/>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BDBDE-2E1D-40C1-9540-99BA7647E6D2}" type="datetimeFigureOut">
              <a:rPr lang="fr-FR" smtClean="0"/>
              <a:t>04/09/2015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4AE7D-67A7-465F-A63B-269957EB37C9}" type="slidenum">
              <a:rPr lang="fr-FR" smtClean="0"/>
              <a:t>‹N°›</a:t>
            </a:fld>
            <a:endParaRPr lang="fr-FR"/>
          </a:p>
        </p:txBody>
      </p:sp>
    </p:spTree>
    <p:extLst>
      <p:ext uri="{BB962C8B-B14F-4D97-AF65-F5344CB8AC3E}">
        <p14:creationId xmlns:p14="http://schemas.microsoft.com/office/powerpoint/2010/main" val="2247260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reer-gerer-entreprendre.fr/gestion-entreprise/gestion-comptable/lamortissement"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creer-gerer-entreprendre.fr/gestion-entreprise/gestion-comptable/la-provision-comptable" TargetMode="External"/><Relationship Id="rId4" Type="http://schemas.openxmlformats.org/officeDocument/2006/relationships/hyperlink" Target="http://www.creer-gerer-entreprendre.fr/gestion-entreprise/gestion-comptable/les-immobilisation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5</a:t>
            </a:fld>
            <a:endParaRPr lang="fr-FR"/>
          </a:p>
        </p:txBody>
      </p:sp>
    </p:spTree>
    <p:extLst>
      <p:ext uri="{BB962C8B-B14F-4D97-AF65-F5344CB8AC3E}">
        <p14:creationId xmlns:p14="http://schemas.microsoft.com/office/powerpoint/2010/main" val="195682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6</a:t>
            </a:fld>
            <a:endParaRPr lang="fr-FR"/>
          </a:p>
        </p:txBody>
      </p:sp>
    </p:spTree>
    <p:extLst>
      <p:ext uri="{BB962C8B-B14F-4D97-AF65-F5344CB8AC3E}">
        <p14:creationId xmlns:p14="http://schemas.microsoft.com/office/powerpoint/2010/main" val="195682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VMP = Valeur mobilière de placement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smtClean="0">
                <a:solidFill>
                  <a:schemeClr val="tx1"/>
                </a:solidFill>
                <a:effectLst/>
                <a:latin typeface="+mn-lt"/>
                <a:ea typeface="+mn-ea"/>
                <a:cs typeface="+mn-cs"/>
              </a:rPr>
              <a:t>Le compte à vue est un compte bancaire ordinaire ouvert par un particulier lui permettant d’effectuer ses opérations de dépôt et de règlement.</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9</a:t>
            </a:fld>
            <a:endParaRPr lang="fr-FR"/>
          </a:p>
        </p:txBody>
      </p:sp>
    </p:spTree>
    <p:extLst>
      <p:ext uri="{BB962C8B-B14F-4D97-AF65-F5344CB8AC3E}">
        <p14:creationId xmlns:p14="http://schemas.microsoft.com/office/powerpoint/2010/main" val="305760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Voir</a:t>
            </a:r>
            <a:r>
              <a:rPr lang="fr-FR" baseline="0" dirty="0" smtClean="0"/>
              <a:t> le livre Maxi fiches</a:t>
            </a:r>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11</a:t>
            </a:fld>
            <a:endParaRPr lang="fr-FR"/>
          </a:p>
        </p:txBody>
      </p:sp>
    </p:spTree>
    <p:extLst>
      <p:ext uri="{BB962C8B-B14F-4D97-AF65-F5344CB8AC3E}">
        <p14:creationId xmlns:p14="http://schemas.microsoft.com/office/powerpoint/2010/main" val="355742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Qu’est ce qu’une charge décaissable ?</a:t>
            </a:r>
          </a:p>
          <a:p>
            <a:r>
              <a:rPr lang="fr-FR" sz="1200" b="0" i="0" kern="1200" dirty="0" smtClean="0">
                <a:solidFill>
                  <a:schemeClr val="tx1"/>
                </a:solidFill>
                <a:effectLst/>
                <a:latin typeface="+mn-lt"/>
                <a:ea typeface="+mn-ea"/>
                <a:cs typeface="+mn-cs"/>
              </a:rPr>
              <a:t>Une charge décaissable est une charge qui donne lieu à une sortie d’argent et qui a donc un impact direct sur la trésorerie de l’entreprise. C’est le cas de la majorité des charges :</a:t>
            </a:r>
          </a:p>
          <a:p>
            <a:r>
              <a:rPr lang="fr-FR" sz="1200" b="0" i="0" kern="1200" dirty="0" smtClean="0">
                <a:solidFill>
                  <a:schemeClr val="tx1"/>
                </a:solidFill>
                <a:effectLst/>
                <a:latin typeface="+mn-lt"/>
                <a:ea typeface="+mn-ea"/>
                <a:cs typeface="+mn-cs"/>
              </a:rPr>
              <a:t>Achats et services extérieurs ;</a:t>
            </a:r>
          </a:p>
          <a:p>
            <a:r>
              <a:rPr lang="fr-FR" sz="1200" b="0" i="0" kern="1200" dirty="0" smtClean="0">
                <a:solidFill>
                  <a:schemeClr val="tx1"/>
                </a:solidFill>
                <a:effectLst/>
                <a:latin typeface="+mn-lt"/>
                <a:ea typeface="+mn-ea"/>
                <a:cs typeface="+mn-cs"/>
              </a:rPr>
              <a:t>Salaires et charges sociales ;</a:t>
            </a:r>
          </a:p>
          <a:p>
            <a:r>
              <a:rPr lang="fr-FR" sz="1200" b="0" i="0" kern="1200" dirty="0" smtClean="0">
                <a:solidFill>
                  <a:schemeClr val="tx1"/>
                </a:solidFill>
                <a:effectLst/>
                <a:latin typeface="+mn-lt"/>
                <a:ea typeface="+mn-ea"/>
                <a:cs typeface="+mn-cs"/>
              </a:rPr>
              <a:t>Autres charges de gestion courante…</a:t>
            </a:r>
          </a:p>
          <a:p>
            <a:r>
              <a:rPr lang="fr-FR" sz="1200" b="0" i="0" kern="1200" dirty="0" smtClean="0">
                <a:solidFill>
                  <a:schemeClr val="tx1"/>
                </a:solidFill>
                <a:effectLst/>
                <a:latin typeface="+mn-lt"/>
                <a:ea typeface="+mn-ea"/>
                <a:cs typeface="+mn-cs"/>
              </a:rPr>
              <a:t> </a:t>
            </a:r>
          </a:p>
          <a:p>
            <a:r>
              <a:rPr lang="fr-FR" sz="1200" b="1" i="0" kern="1200" dirty="0" smtClean="0">
                <a:solidFill>
                  <a:schemeClr val="tx1"/>
                </a:solidFill>
                <a:effectLst/>
                <a:latin typeface="+mn-lt"/>
                <a:ea typeface="+mn-ea"/>
                <a:cs typeface="+mn-cs"/>
              </a:rPr>
              <a:t>Qu’est qu’une charge non décaissable ?</a:t>
            </a:r>
          </a:p>
          <a:p>
            <a:r>
              <a:rPr lang="fr-FR" sz="1200" b="0" i="0" kern="1200" dirty="0" smtClean="0">
                <a:solidFill>
                  <a:schemeClr val="tx1"/>
                </a:solidFill>
                <a:effectLst/>
                <a:latin typeface="+mn-lt"/>
                <a:ea typeface="+mn-ea"/>
                <a:cs typeface="+mn-cs"/>
              </a:rPr>
              <a:t>Une charge non décaissable est une charge qui ne donne pas lieu à une sortie d’argent et qui n’a donc aucun impact sur la trésorerie de l’entreprise. Ces charges, même si elles n’entrainent pas une baisse du niveau de trésorerie entrainent toutefois une baisse du résultat. Ainsi, les charges suivantes sont non décaissables :</a:t>
            </a:r>
          </a:p>
          <a:p>
            <a:r>
              <a:rPr lang="fr-FR" sz="1200" b="0" i="0" u="sng" kern="1200" dirty="0" smtClean="0">
                <a:solidFill>
                  <a:schemeClr val="tx1"/>
                </a:solidFill>
                <a:effectLst/>
                <a:latin typeface="+mn-lt"/>
                <a:ea typeface="+mn-ea"/>
                <a:cs typeface="+mn-cs"/>
                <a:hlinkClick r:id="rId3" tooltip="Amortissement"/>
              </a:rPr>
              <a:t>Amortissement</a:t>
            </a:r>
            <a:r>
              <a:rPr lang="fr-FR" sz="1200" b="0" i="0" kern="1200" dirty="0" smtClean="0">
                <a:solidFill>
                  <a:schemeClr val="tx1"/>
                </a:solidFill>
                <a:effectLst/>
                <a:latin typeface="+mn-lt"/>
                <a:ea typeface="+mn-ea"/>
                <a:cs typeface="+mn-cs"/>
              </a:rPr>
              <a:t> : l’</a:t>
            </a:r>
            <a:r>
              <a:rPr lang="fr-FR" sz="1200" b="0" i="0" u="sng" kern="1200" dirty="0" smtClean="0">
                <a:solidFill>
                  <a:schemeClr val="tx1"/>
                </a:solidFill>
                <a:effectLst/>
                <a:latin typeface="+mn-lt"/>
                <a:ea typeface="+mn-ea"/>
                <a:cs typeface="+mn-cs"/>
                <a:hlinkClick r:id="rId3" tooltip="Amortissement"/>
              </a:rPr>
              <a:t>amortissement</a:t>
            </a:r>
            <a:r>
              <a:rPr lang="fr-FR" sz="1200" b="0" i="0" kern="1200" dirty="0" smtClean="0">
                <a:solidFill>
                  <a:schemeClr val="tx1"/>
                </a:solidFill>
                <a:effectLst/>
                <a:latin typeface="+mn-lt"/>
                <a:ea typeface="+mn-ea"/>
                <a:cs typeface="+mn-cs"/>
              </a:rPr>
              <a:t> est la constatation de la perte de valeur d’un investissement dans le temps. Ainsi, l’achat d’une </a:t>
            </a:r>
            <a:r>
              <a:rPr lang="fr-FR" sz="1200" b="0" i="0" u="sng" kern="1200" dirty="0" smtClean="0">
                <a:solidFill>
                  <a:schemeClr val="tx1"/>
                </a:solidFill>
                <a:effectLst/>
                <a:latin typeface="+mn-lt"/>
                <a:ea typeface="+mn-ea"/>
                <a:cs typeface="+mn-cs"/>
                <a:hlinkClick r:id="rId4" tooltip="Imoobilisation"/>
              </a:rPr>
              <a:t>immobilisation</a:t>
            </a:r>
            <a:r>
              <a:rPr lang="fr-FR" sz="1200" b="0" i="0" kern="1200" dirty="0" smtClean="0">
                <a:solidFill>
                  <a:schemeClr val="tx1"/>
                </a:solidFill>
                <a:effectLst/>
                <a:latin typeface="+mn-lt"/>
                <a:ea typeface="+mn-ea"/>
                <a:cs typeface="+mn-cs"/>
              </a:rPr>
              <a:t> ne constitue pas une charge mais est une sortie d’argent. L’</a:t>
            </a:r>
            <a:r>
              <a:rPr lang="fr-FR" sz="1200" b="0" i="0" u="sng" kern="1200" dirty="0" err="1" smtClean="0">
                <a:solidFill>
                  <a:schemeClr val="tx1"/>
                </a:solidFill>
                <a:effectLst/>
                <a:latin typeface="+mn-lt"/>
                <a:ea typeface="+mn-ea"/>
                <a:cs typeface="+mn-cs"/>
                <a:hlinkClick r:id="rId3" tooltip="Amortissement"/>
              </a:rPr>
              <a:t>amortissement</a:t>
            </a:r>
            <a:r>
              <a:rPr lang="fr-FR" sz="1200" b="0" i="0" kern="1200" dirty="0" err="1" smtClean="0">
                <a:solidFill>
                  <a:schemeClr val="tx1"/>
                </a:solidFill>
                <a:effectLst/>
                <a:latin typeface="+mn-lt"/>
                <a:ea typeface="+mn-ea"/>
                <a:cs typeface="+mn-cs"/>
              </a:rPr>
              <a:t>est</a:t>
            </a:r>
            <a:r>
              <a:rPr lang="fr-FR" sz="1200" b="0" i="0" kern="1200" dirty="0" smtClean="0">
                <a:solidFill>
                  <a:schemeClr val="tx1"/>
                </a:solidFill>
                <a:effectLst/>
                <a:latin typeface="+mn-lt"/>
                <a:ea typeface="+mn-ea"/>
                <a:cs typeface="+mn-cs"/>
              </a:rPr>
              <a:t> à l’inverse une charge mais pas une sortie d’argent ;</a:t>
            </a:r>
          </a:p>
          <a:p>
            <a:r>
              <a:rPr lang="fr-FR" sz="1200" b="0" i="0" kern="1200" dirty="0" smtClean="0">
                <a:solidFill>
                  <a:schemeClr val="tx1"/>
                </a:solidFill>
                <a:effectLst/>
                <a:latin typeface="+mn-lt"/>
                <a:ea typeface="+mn-ea"/>
                <a:cs typeface="+mn-cs"/>
              </a:rPr>
              <a:t>Dotation aux </a:t>
            </a:r>
            <a:r>
              <a:rPr lang="fr-FR" sz="1200" b="0" i="0" u="sng" kern="1200" dirty="0" smtClean="0">
                <a:solidFill>
                  <a:schemeClr val="tx1"/>
                </a:solidFill>
                <a:effectLst/>
                <a:latin typeface="+mn-lt"/>
                <a:ea typeface="+mn-ea"/>
                <a:cs typeface="+mn-cs"/>
                <a:hlinkClick r:id="rId5" tooltip="Provision"/>
              </a:rPr>
              <a:t>provisions</a:t>
            </a:r>
            <a:r>
              <a:rPr lang="fr-FR" sz="1200" b="0" i="0" kern="1200" dirty="0" smtClean="0">
                <a:solidFill>
                  <a:schemeClr val="tx1"/>
                </a:solidFill>
                <a:effectLst/>
                <a:latin typeface="+mn-lt"/>
                <a:ea typeface="+mn-ea"/>
                <a:cs typeface="+mn-cs"/>
              </a:rPr>
              <a:t> : les </a:t>
            </a:r>
            <a:r>
              <a:rPr lang="fr-FR" sz="1200" b="0" i="0" u="sng" kern="1200" dirty="0" smtClean="0">
                <a:solidFill>
                  <a:schemeClr val="tx1"/>
                </a:solidFill>
                <a:effectLst/>
                <a:latin typeface="+mn-lt"/>
                <a:ea typeface="+mn-ea"/>
                <a:cs typeface="+mn-cs"/>
                <a:hlinkClick r:id="rId5" tooltip="Provision"/>
              </a:rPr>
              <a:t>provisions</a:t>
            </a:r>
            <a:r>
              <a:rPr lang="fr-FR" sz="1200" b="0" i="0" kern="1200" dirty="0" smtClean="0">
                <a:solidFill>
                  <a:schemeClr val="tx1"/>
                </a:solidFill>
                <a:effectLst/>
                <a:latin typeface="+mn-lt"/>
                <a:ea typeface="+mn-ea"/>
                <a:cs typeface="+mn-cs"/>
              </a:rPr>
              <a:t> permettent de constater la perte de valeur d’un actif au moment où elle se produit même si l’échéance et/ou le montant ne sont pas déterminables de façon précise. Elles viennent donc baisser le résultat même si elles ne baissent pas la trésorerie.</a:t>
            </a:r>
          </a:p>
          <a:p>
            <a:r>
              <a:rPr lang="fr-FR" sz="1200" b="1" i="0" kern="1200" dirty="0" smtClean="0">
                <a:solidFill>
                  <a:schemeClr val="tx1"/>
                </a:solidFill>
                <a:effectLst/>
                <a:latin typeface="+mn-lt"/>
                <a:ea typeface="+mn-ea"/>
                <a:cs typeface="+mn-cs"/>
              </a:rPr>
              <a:t>Qu’est ce qu’un produit non encaissable ?</a:t>
            </a:r>
          </a:p>
          <a:p>
            <a:r>
              <a:rPr lang="fr-FR" sz="1200" b="0" i="0" kern="1200" dirty="0" smtClean="0">
                <a:solidFill>
                  <a:schemeClr val="tx1"/>
                </a:solidFill>
                <a:effectLst/>
                <a:latin typeface="+mn-lt"/>
                <a:ea typeface="+mn-ea"/>
                <a:cs typeface="+mn-cs"/>
              </a:rPr>
              <a:t>Un produit non encaissable est une écriture comptable qui ne donne pas lieu à une entrée d’argent mais qui est comptabilisée dans un compte de classe 7 et qui vient donc augmenter le résultat. Il s’agit par exemple de :</a:t>
            </a:r>
          </a:p>
          <a:p>
            <a:r>
              <a:rPr lang="fr-FR" sz="1200" b="0" i="0" kern="1200" dirty="0" smtClean="0">
                <a:solidFill>
                  <a:schemeClr val="tx1"/>
                </a:solidFill>
                <a:effectLst/>
                <a:latin typeface="+mn-lt"/>
                <a:ea typeface="+mn-ea"/>
                <a:cs typeface="+mn-cs"/>
              </a:rPr>
              <a:t>- Reprises de </a:t>
            </a:r>
            <a:r>
              <a:rPr lang="fr-FR" sz="1200" b="0" i="0" u="sng" kern="1200" dirty="0" smtClean="0">
                <a:solidFill>
                  <a:schemeClr val="tx1"/>
                </a:solidFill>
                <a:effectLst/>
                <a:latin typeface="+mn-lt"/>
                <a:ea typeface="+mn-ea"/>
                <a:cs typeface="+mn-cs"/>
                <a:hlinkClick r:id="rId5" tooltip="Provisions"/>
              </a:rPr>
              <a:t>provisions</a:t>
            </a:r>
            <a:r>
              <a:rPr lang="fr-FR" sz="1200" b="0" i="0" kern="1200" dirty="0" smtClean="0">
                <a:solidFill>
                  <a:schemeClr val="tx1"/>
                </a:solidFill>
                <a:effectLst/>
                <a:latin typeface="+mn-lt"/>
                <a:ea typeface="+mn-ea"/>
                <a:cs typeface="+mn-cs"/>
              </a:rPr>
              <a:t> et d’</a:t>
            </a:r>
            <a:r>
              <a:rPr lang="fr-FR" sz="1200" b="0" i="0" u="sng" kern="1200" dirty="0" smtClean="0">
                <a:solidFill>
                  <a:schemeClr val="tx1"/>
                </a:solidFill>
                <a:effectLst/>
                <a:latin typeface="+mn-lt"/>
                <a:ea typeface="+mn-ea"/>
                <a:cs typeface="+mn-cs"/>
                <a:hlinkClick r:id="rId3" tooltip="Amortissement"/>
              </a:rPr>
              <a:t>amortissements</a:t>
            </a:r>
            <a:r>
              <a:rPr lang="fr-FR" sz="1200" b="0" i="0" kern="1200" dirty="0" smtClean="0">
                <a:solidFill>
                  <a:schemeClr val="tx1"/>
                </a:solidFill>
                <a:effectLst/>
                <a:latin typeface="+mn-lt"/>
                <a:ea typeface="+mn-ea"/>
                <a:cs typeface="+mn-cs"/>
              </a:rPr>
              <a:t> :</a:t>
            </a:r>
          </a:p>
          <a:p>
            <a:endParaRPr lang="fr-FR" sz="1200" b="0" i="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12</a:t>
            </a:fld>
            <a:endParaRPr lang="fr-FR"/>
          </a:p>
        </p:txBody>
      </p:sp>
    </p:spTree>
    <p:extLst>
      <p:ext uri="{BB962C8B-B14F-4D97-AF65-F5344CB8AC3E}">
        <p14:creationId xmlns:p14="http://schemas.microsoft.com/office/powerpoint/2010/main" val="3819119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34</a:t>
            </a:fld>
            <a:endParaRPr lang="fr-FR"/>
          </a:p>
        </p:txBody>
      </p:sp>
    </p:spTree>
    <p:extLst>
      <p:ext uri="{BB962C8B-B14F-4D97-AF65-F5344CB8AC3E}">
        <p14:creationId xmlns:p14="http://schemas.microsoft.com/office/powerpoint/2010/main" val="1166276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latin typeface="+mn-lt"/>
                <a:ea typeface="+mn-ea"/>
                <a:cs typeface="+mn-cs"/>
              </a:rPr>
              <a:t>La </a:t>
            </a:r>
            <a:r>
              <a:rPr lang="fr-FR" sz="1200" b="1" i="1" kern="1200" dirty="0" smtClean="0">
                <a:solidFill>
                  <a:schemeClr val="tx1"/>
                </a:solidFill>
                <a:latin typeface="+mn-lt"/>
                <a:ea typeface="+mn-ea"/>
                <a:cs typeface="+mn-cs"/>
              </a:rPr>
              <a:t>CNSS est un organisme public,  sous tutelle administrative du Ministère chargé de</a:t>
            </a:r>
          </a:p>
          <a:p>
            <a:r>
              <a:rPr lang="fr-FR" sz="1200" kern="1200" dirty="0" smtClean="0">
                <a:solidFill>
                  <a:schemeClr val="tx1"/>
                </a:solidFill>
                <a:latin typeface="+mn-lt"/>
                <a:ea typeface="+mn-ea"/>
                <a:cs typeface="+mn-cs"/>
              </a:rPr>
              <a:t>l’emploi, doté de la personnalité morale et de l’autonomie financière. Elle administre depuis</a:t>
            </a:r>
          </a:p>
          <a:p>
            <a:r>
              <a:rPr lang="fr-FR" sz="1200" kern="1200" dirty="0" smtClean="0">
                <a:solidFill>
                  <a:schemeClr val="tx1"/>
                </a:solidFill>
                <a:latin typeface="+mn-lt"/>
                <a:ea typeface="+mn-ea"/>
                <a:cs typeface="+mn-cs"/>
              </a:rPr>
              <a:t>avril 1961 le régime de sécurité sociale du secteur privé</a:t>
            </a:r>
            <a:endParaRPr lang="fr-FR" dirty="0"/>
          </a:p>
        </p:txBody>
      </p:sp>
      <p:sp>
        <p:nvSpPr>
          <p:cNvPr id="4" name="Espace réservé du numéro de diapositive 3"/>
          <p:cNvSpPr>
            <a:spLocks noGrp="1"/>
          </p:cNvSpPr>
          <p:nvPr>
            <p:ph type="sldNum" sz="quarter" idx="10"/>
          </p:nvPr>
        </p:nvSpPr>
        <p:spPr/>
        <p:txBody>
          <a:bodyPr/>
          <a:lstStyle/>
          <a:p>
            <a:fld id="{CF94AE7D-67A7-465F-A63B-269957EB37C9}" type="slidenum">
              <a:rPr lang="fr-FR" smtClean="0"/>
              <a:t>38</a:t>
            </a:fld>
            <a:endParaRPr lang="fr-FR"/>
          </a:p>
        </p:txBody>
      </p:sp>
    </p:spTree>
    <p:extLst>
      <p:ext uri="{BB962C8B-B14F-4D97-AF65-F5344CB8AC3E}">
        <p14:creationId xmlns:p14="http://schemas.microsoft.com/office/powerpoint/2010/main" val="161762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rti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F7FDE47-31E9-4D99-969A-079860F97BDE}" type="datetimeFigureOut">
              <a:rPr lang="fr-FR" smtClean="0"/>
              <a:t>04/09/2015</a:t>
            </a:fld>
            <a:endParaRPr lang="fr-F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D5C6B51-EC5C-4F89-B0F6-0BCF4CC9E884}" type="slidenum">
              <a:rPr lang="fr-FR" smtClean="0"/>
              <a:t>‹N°›</a:t>
            </a:fld>
            <a:endParaRPr lang="fr-FR"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hasCustomPrompt="1"/>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fr-FR" dirty="0" smtClean="0"/>
              <a:t>Gestion de Trésorerie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u">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F7FDE47-31E9-4D99-969A-079860F97BDE}" type="datetimeFigureOut">
              <a:rPr lang="fr-FR" smtClean="0"/>
              <a:t>04/09/2015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C6B51-EC5C-4F89-B0F6-0BCF4CC9E884}" type="slidenum">
              <a:rPr lang="fr-FR" smtClean="0"/>
              <a:t>‹N°›</a:t>
            </a:fld>
            <a:endParaRPr lang="fr-FR"/>
          </a:p>
        </p:txBody>
      </p:sp>
      <p:sp>
        <p:nvSpPr>
          <p:cNvPr id="11" name="Title 10"/>
          <p:cNvSpPr>
            <a:spLocks noGrp="1"/>
          </p:cNvSpPr>
          <p:nvPr>
            <p:ph type="title"/>
          </p:nvPr>
        </p:nvSpPr>
        <p:spPr/>
        <p:txBody>
          <a:bodyPr/>
          <a:lstStyle/>
          <a:p>
            <a:r>
              <a:rPr lang="fr-FR" smtClean="0"/>
              <a:t>Modifiez le style du titre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ous-Parti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F7FDE47-31E9-4D99-969A-079860F97BDE}" type="datetimeFigureOut">
              <a:rPr lang="fr-FR" smtClean="0"/>
              <a:t>04/09/2015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C6B51-EC5C-4F89-B0F6-0BCF4CC9E884}"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F7FDE47-31E9-4D99-969A-079860F97BDE}" type="datetimeFigureOut">
              <a:rPr lang="fr-FR" smtClean="0"/>
              <a:t>04/09/2015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5C6B51-EC5C-4F89-B0F6-0BCF4CC9E884}" type="slidenum">
              <a:rPr lang="fr-FR" smtClean="0"/>
              <a:t>‹N°›</a:t>
            </a:fld>
            <a:endParaRPr lang="fr-F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fr-FR" dirty="0" smtClean="0"/>
              <a:t>Gestion de Trésorerie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F7FDE47-31E9-4D99-969A-079860F97BDE}" type="datetimeFigureOut">
              <a:rPr lang="fr-FR" smtClean="0"/>
              <a:t>04/09/2015</a:t>
            </a:fld>
            <a:endParaRPr lang="fr-FR"/>
          </a:p>
        </p:txBody>
      </p:sp>
      <p:sp>
        <p:nvSpPr>
          <p:cNvPr id="5" name="Footer Placeholder 4"/>
          <p:cNvSpPr>
            <a:spLocks noGrp="1"/>
          </p:cNvSpPr>
          <p:nvPr>
            <p:ph type="ftr" sz="quarter" idx="3"/>
          </p:nvPr>
        </p:nvSpPr>
        <p:spPr>
          <a:xfrm>
            <a:off x="2843808" y="6161442"/>
            <a:ext cx="2599928" cy="365125"/>
          </a:xfrm>
          <a:prstGeom prst="rect">
            <a:avLst/>
          </a:prstGeom>
        </p:spPr>
        <p:txBody>
          <a:bodyPr vert="horz" lIns="91440" tIns="45720" rIns="91440" bIns="45720" rtlCol="0" anchor="ctr"/>
          <a:lstStyle>
            <a:lvl1pPr algn="ctr">
              <a:defRPr sz="1200">
                <a:solidFill>
                  <a:schemeClr val="tx2"/>
                </a:solidFill>
              </a:defRPr>
            </a:lvl1pPr>
          </a:lstStyle>
          <a:p>
            <a:r>
              <a:rPr lang="fr-FR" dirty="0" smtClean="0"/>
              <a:t>Ingénierie en Actuariat et Finance</a:t>
            </a:r>
            <a:endParaRPr lang="fr-FR" dirty="0"/>
          </a:p>
        </p:txBody>
      </p:sp>
      <p:sp>
        <p:nvSpPr>
          <p:cNvPr id="6" name="Slide Number Placeholder 5"/>
          <p:cNvSpPr>
            <a:spLocks noGrp="1"/>
          </p:cNvSpPr>
          <p:nvPr>
            <p:ph type="sldNum" sz="quarter" idx="4"/>
          </p:nvPr>
        </p:nvSpPr>
        <p:spPr>
          <a:xfrm>
            <a:off x="5436096" y="6161442"/>
            <a:ext cx="3336768" cy="365125"/>
          </a:xfrm>
          <a:prstGeom prst="rect">
            <a:avLst/>
          </a:prstGeom>
        </p:spPr>
        <p:txBody>
          <a:bodyPr vert="horz" lIns="91440" tIns="45720" rIns="91440" bIns="45720" rtlCol="0" anchor="ctr"/>
          <a:lstStyle>
            <a:lvl1pPr algn="r">
              <a:defRPr sz="1200">
                <a:solidFill>
                  <a:schemeClr val="tx2"/>
                </a:solidFill>
              </a:defRPr>
            </a:lvl1pPr>
          </a:lstStyle>
          <a:p>
            <a:r>
              <a:rPr lang="fr-FR" dirty="0" smtClean="0"/>
              <a:t>Rachid Ait </a:t>
            </a:r>
            <a:r>
              <a:rPr lang="fr-FR" dirty="0" err="1" smtClean="0"/>
              <a:t>Lhaj</a:t>
            </a:r>
            <a:r>
              <a:rPr lang="fr-FR" dirty="0" smtClean="0"/>
              <a:t> – Mohamed Ali </a:t>
            </a:r>
            <a:r>
              <a:rPr lang="fr-FR" dirty="0" err="1" smtClean="0"/>
              <a:t>Khouaja</a:t>
            </a:r>
            <a:fld id="{BD5C6B51-EC5C-4F89-B0F6-0BCF4CC9E884}"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2" r:id="rId4"/>
  </p:sldLayoutIdLst>
  <p:txStyles>
    <p:titleStyle>
      <a:lvl1pPr algn="ctr" defTabSz="914400" rtl="0" eaLnBrk="1" latinLnBrk="0" hangingPunct="1">
        <a:spcBef>
          <a:spcPct val="0"/>
        </a:spcBef>
        <a:buNone/>
        <a:defRPr sz="5400" kern="1200" baseline="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fr.wikipedia.org/wiki/FRP" TargetMode="External"/><Relationship Id="rId2" Type="http://schemas.openxmlformats.org/officeDocument/2006/relationships/hyperlink" Target="http://fr.wikipedia.org/wiki/Relev%C3%A9_de_compte" TargetMode="External"/><Relationship Id="rId1" Type="http://schemas.openxmlformats.org/officeDocument/2006/relationships/slideLayout" Target="../slideLayouts/slideLayout2.xml"/><Relationship Id="rId4" Type="http://schemas.openxmlformats.org/officeDocument/2006/relationships/hyperlink" Target="http://fr.wikipedia.org/wiki/ERP"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6600" dirty="0" smtClean="0">
                <a:latin typeface="Gill Sans MT Condensed" pitchFamily="34" charset="0"/>
              </a:rPr>
              <a:t>Gestion de Trésorerie</a:t>
            </a:r>
            <a:endParaRPr lang="fr-FR" sz="6600" dirty="0">
              <a:latin typeface="Gill Sans MT Condensed" pitchFamily="34" charset="0"/>
            </a:endParaRPr>
          </a:p>
        </p:txBody>
      </p:sp>
      <p:sp>
        <p:nvSpPr>
          <p:cNvPr id="3" name="Sous-titre 2"/>
          <p:cNvSpPr>
            <a:spLocks noGrp="1"/>
          </p:cNvSpPr>
          <p:nvPr>
            <p:ph type="subTitle" idx="1"/>
          </p:nvPr>
        </p:nvSpPr>
        <p:spPr/>
        <p:txBody>
          <a:bodyPr>
            <a:noAutofit/>
          </a:bodyPr>
          <a:lstStyle/>
          <a:p>
            <a:endParaRPr lang="fr-FR" sz="2000" dirty="0">
              <a:latin typeface="Gill Sans MT Condensed" pitchFamily="34" charset="0"/>
            </a:endParaRPr>
          </a:p>
          <a:p>
            <a:r>
              <a:rPr lang="fr-FR" sz="2000" b="1" u="sng" dirty="0" smtClean="0">
                <a:latin typeface="Gill Sans MT Condensed" pitchFamily="34" charset="0"/>
              </a:rPr>
              <a:t>Présenté par:</a:t>
            </a:r>
          </a:p>
          <a:p>
            <a:r>
              <a:rPr lang="fr-FR" sz="2000" dirty="0" smtClean="0">
                <a:latin typeface="Gill Sans MT Condensed" pitchFamily="34" charset="0"/>
              </a:rPr>
              <a:t>Mohamed </a:t>
            </a:r>
            <a:r>
              <a:rPr lang="fr-FR" sz="2000" dirty="0" smtClean="0">
                <a:latin typeface="Gill Sans MT Condensed" pitchFamily="34" charset="0"/>
              </a:rPr>
              <a:t>Ali KHOUAJA</a:t>
            </a:r>
            <a:endParaRPr lang="fr-FR" sz="2000" dirty="0">
              <a:latin typeface="Gill Sans MT Condensed" pitchFamily="34" charset="0"/>
            </a:endParaRPr>
          </a:p>
        </p:txBody>
      </p:sp>
      <p:sp>
        <p:nvSpPr>
          <p:cNvPr id="12" name="ZoneTexte 11"/>
          <p:cNvSpPr txBox="1"/>
          <p:nvPr/>
        </p:nvSpPr>
        <p:spPr>
          <a:xfrm>
            <a:off x="323528" y="404664"/>
            <a:ext cx="1872208" cy="646331"/>
          </a:xfrm>
          <a:prstGeom prst="rect">
            <a:avLst/>
          </a:prstGeom>
          <a:noFill/>
        </p:spPr>
        <p:txBody>
          <a:bodyPr wrap="square" rtlCol="0">
            <a:spAutoFit/>
          </a:bodyPr>
          <a:lstStyle/>
          <a:p>
            <a:pPr algn="ctr"/>
            <a:r>
              <a:rPr lang="fr-FR" dirty="0" smtClean="0">
                <a:latin typeface="Gill Sans MT Condensed" pitchFamily="34" charset="0"/>
              </a:rPr>
              <a:t>Université Cadi </a:t>
            </a:r>
            <a:r>
              <a:rPr lang="fr-FR" dirty="0" err="1" smtClean="0">
                <a:latin typeface="Gill Sans MT Condensed" pitchFamily="34" charset="0"/>
              </a:rPr>
              <a:t>Ayyad</a:t>
            </a:r>
            <a:endParaRPr lang="fr-FR" dirty="0" smtClean="0">
              <a:latin typeface="Gill Sans MT Condensed" pitchFamily="34" charset="0"/>
            </a:endParaRPr>
          </a:p>
          <a:p>
            <a:pPr algn="ctr"/>
            <a:r>
              <a:rPr lang="fr-FR" dirty="0" smtClean="0">
                <a:latin typeface="Gill Sans MT Condensed" pitchFamily="34" charset="0"/>
              </a:rPr>
              <a:t>Marrakech</a:t>
            </a:r>
            <a:endParaRPr lang="fr-FR" dirty="0">
              <a:latin typeface="Gill Sans MT Condensed" pitchFamily="34" charset="0"/>
            </a:endParaRPr>
          </a:p>
        </p:txBody>
      </p:sp>
      <p:sp>
        <p:nvSpPr>
          <p:cNvPr id="13" name="ZoneTexte 12"/>
          <p:cNvSpPr txBox="1"/>
          <p:nvPr/>
        </p:nvSpPr>
        <p:spPr>
          <a:xfrm>
            <a:off x="2987824" y="404664"/>
            <a:ext cx="3168352" cy="369332"/>
          </a:xfrm>
          <a:prstGeom prst="rect">
            <a:avLst/>
          </a:prstGeom>
          <a:noFill/>
        </p:spPr>
        <p:txBody>
          <a:bodyPr wrap="square" rtlCol="0">
            <a:spAutoFit/>
          </a:bodyPr>
          <a:lstStyle/>
          <a:p>
            <a:pPr algn="ctr"/>
            <a:r>
              <a:rPr lang="fr-FR" dirty="0" smtClean="0">
                <a:latin typeface="Gill Sans MT Condensed" pitchFamily="34" charset="0"/>
              </a:rPr>
              <a:t>Faculté des Sciences et Techniques-</a:t>
            </a:r>
            <a:r>
              <a:rPr lang="fr-FR" dirty="0" err="1" smtClean="0">
                <a:latin typeface="Gill Sans MT Condensed" pitchFamily="34" charset="0"/>
              </a:rPr>
              <a:t>Guéliz</a:t>
            </a:r>
            <a:endParaRPr lang="fr-FR" dirty="0">
              <a:latin typeface="Gill Sans MT Condensed" pitchFamily="34" charset="0"/>
            </a:endParaRPr>
          </a:p>
        </p:txBody>
      </p:sp>
      <p:sp>
        <p:nvSpPr>
          <p:cNvPr id="14" name="ZoneTexte 13"/>
          <p:cNvSpPr txBox="1"/>
          <p:nvPr/>
        </p:nvSpPr>
        <p:spPr>
          <a:xfrm>
            <a:off x="6876256" y="404664"/>
            <a:ext cx="1872208" cy="646331"/>
          </a:xfrm>
          <a:prstGeom prst="rect">
            <a:avLst/>
          </a:prstGeom>
          <a:noFill/>
        </p:spPr>
        <p:txBody>
          <a:bodyPr wrap="square" rtlCol="0">
            <a:spAutoFit/>
          </a:bodyPr>
          <a:lstStyle/>
          <a:p>
            <a:pPr algn="ctr"/>
            <a:r>
              <a:rPr lang="fr-FR" dirty="0" smtClean="0">
                <a:latin typeface="Gill Sans MT Condensed" pitchFamily="34" charset="0"/>
              </a:rPr>
              <a:t>Ingénierie</a:t>
            </a:r>
          </a:p>
          <a:p>
            <a:pPr algn="ctr"/>
            <a:r>
              <a:rPr lang="fr-FR" dirty="0" smtClean="0">
                <a:latin typeface="Gill Sans MT Condensed" pitchFamily="34" charset="0"/>
              </a:rPr>
              <a:t>En Actuariat et Finance</a:t>
            </a:r>
            <a:endParaRPr lang="fr-FR" dirty="0">
              <a:latin typeface="Gill Sans MT Condensed" pitchFamily="34" charset="0"/>
            </a:endParaRPr>
          </a:p>
        </p:txBody>
      </p:sp>
    </p:spTree>
    <p:extLst>
      <p:ext uri="{BB962C8B-B14F-4D97-AF65-F5344CB8AC3E}">
        <p14:creationId xmlns:p14="http://schemas.microsoft.com/office/powerpoint/2010/main" val="371405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latin typeface="Gill Sans MT Condensed" pitchFamily="34" charset="0"/>
              </a:rPr>
              <a:t>Les prévisions de trésoreries annuelles, </a:t>
            </a:r>
            <a:r>
              <a:rPr lang="fr-FR" dirty="0" smtClean="0">
                <a:latin typeface="Gill Sans MT Condensed" pitchFamily="34" charset="0"/>
              </a:rPr>
              <a:t>avec un </a:t>
            </a:r>
            <a:r>
              <a:rPr lang="fr-FR" dirty="0">
                <a:latin typeface="Gill Sans MT Condensed" pitchFamily="34" charset="0"/>
              </a:rPr>
              <a:t>découpage mensuel, sont la résultante </a:t>
            </a:r>
            <a:r>
              <a:rPr lang="fr-FR" dirty="0" smtClean="0">
                <a:latin typeface="Gill Sans MT Condensed" pitchFamily="34" charset="0"/>
              </a:rPr>
              <a:t>des </a:t>
            </a:r>
            <a:r>
              <a:rPr lang="fr-FR" dirty="0">
                <a:latin typeface="Gill Sans MT Condensed" pitchFamily="34" charset="0"/>
              </a:rPr>
              <a:t>différents budgets</a:t>
            </a:r>
            <a:r>
              <a:rPr lang="fr-FR" dirty="0" smtClean="0">
                <a:latin typeface="Gill Sans MT Condensed" pitchFamily="34" charset="0"/>
              </a:rPr>
              <a:t>:</a:t>
            </a:r>
          </a:p>
          <a:p>
            <a:pPr lvl="1"/>
            <a:endParaRPr lang="fr-FR" dirty="0" smtClean="0">
              <a:latin typeface="Gill Sans MT Condensed" pitchFamily="34" charset="0"/>
            </a:endParaRPr>
          </a:p>
          <a:p>
            <a:pPr lvl="1"/>
            <a:r>
              <a:rPr lang="fr-FR" dirty="0" smtClean="0">
                <a:latin typeface="Gill Sans MT Condensed" pitchFamily="34" charset="0"/>
              </a:rPr>
              <a:t>budgets </a:t>
            </a:r>
            <a:r>
              <a:rPr lang="fr-FR" dirty="0">
                <a:latin typeface="Gill Sans MT Condensed" pitchFamily="34" charset="0"/>
              </a:rPr>
              <a:t>d’exploitation</a:t>
            </a:r>
          </a:p>
          <a:p>
            <a:pPr lvl="1"/>
            <a:r>
              <a:rPr lang="fr-FR" dirty="0">
                <a:latin typeface="Gill Sans MT Condensed" pitchFamily="34" charset="0"/>
              </a:rPr>
              <a:t>budget d’investissement </a:t>
            </a:r>
          </a:p>
          <a:p>
            <a:pPr lvl="1"/>
            <a:r>
              <a:rPr lang="fr-FR" dirty="0">
                <a:latin typeface="Gill Sans MT Condensed" pitchFamily="34" charset="0"/>
              </a:rPr>
              <a:t>budget de financement. </a:t>
            </a: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375343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354" y="2564904"/>
            <a:ext cx="7985293" cy="349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259632" y="6237312"/>
            <a:ext cx="6624736" cy="369332"/>
          </a:xfrm>
          <a:prstGeom prst="rect">
            <a:avLst/>
          </a:prstGeom>
          <a:noFill/>
        </p:spPr>
        <p:txBody>
          <a:bodyPr wrap="square" rtlCol="0">
            <a:spAutoFit/>
          </a:bodyPr>
          <a:lstStyle/>
          <a:p>
            <a:pPr algn="ctr"/>
            <a:r>
              <a:rPr lang="fr-FR" dirty="0" smtClean="0">
                <a:latin typeface="Gill Sans MT Condensed" pitchFamily="34" charset="0"/>
              </a:rPr>
              <a:t>Source: Maxi Fiches de la gestion financière de l’entreprise, </a:t>
            </a:r>
            <a:r>
              <a:rPr lang="fr-FR" dirty="0" err="1" smtClean="0">
                <a:latin typeface="Gill Sans MT Condensed" pitchFamily="34" charset="0"/>
              </a:rPr>
              <a:t>Dov</a:t>
            </a:r>
            <a:r>
              <a:rPr lang="fr-FR" dirty="0" smtClean="0">
                <a:latin typeface="Gill Sans MT Condensed" pitchFamily="34" charset="0"/>
              </a:rPr>
              <a:t> </a:t>
            </a:r>
            <a:r>
              <a:rPr lang="fr-FR" dirty="0" err="1" smtClean="0">
                <a:latin typeface="Gill Sans MT Condensed" pitchFamily="34" charset="0"/>
              </a:rPr>
              <a:t>Ogien</a:t>
            </a:r>
            <a:r>
              <a:rPr lang="fr-FR" dirty="0" smtClean="0">
                <a:latin typeface="Gill Sans MT Condensed" pitchFamily="34" charset="0"/>
              </a:rPr>
              <a:t>, page 131</a:t>
            </a:r>
            <a:endParaRPr lang="fr-FR" dirty="0">
              <a:latin typeface="Gill Sans MT Condensed" pitchFamily="34" charset="0"/>
            </a:endParaRPr>
          </a:p>
        </p:txBody>
      </p:sp>
    </p:spTree>
    <p:extLst>
      <p:ext uri="{BB962C8B-B14F-4D97-AF65-F5344CB8AC3E}">
        <p14:creationId xmlns:p14="http://schemas.microsoft.com/office/powerpoint/2010/main" val="3859579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latin typeface="Gill Sans MT Condensed" pitchFamily="34" charset="0"/>
              </a:rPr>
              <a:t> Le budget de trésorerie ne regroupe que </a:t>
            </a:r>
            <a:r>
              <a:rPr lang="fr-FR" dirty="0" smtClean="0">
                <a:latin typeface="Gill Sans MT Condensed" pitchFamily="34" charset="0"/>
              </a:rPr>
              <a:t>des dépenses </a:t>
            </a:r>
            <a:r>
              <a:rPr lang="fr-FR" dirty="0">
                <a:latin typeface="Gill Sans MT Condensed" pitchFamily="34" charset="0"/>
              </a:rPr>
              <a:t>et des recettes : </a:t>
            </a:r>
            <a:endParaRPr lang="fr-FR" dirty="0" smtClean="0">
              <a:latin typeface="Gill Sans MT Condensed" pitchFamily="34" charset="0"/>
            </a:endParaRPr>
          </a:p>
          <a:p>
            <a:pPr lvl="1"/>
            <a:r>
              <a:rPr lang="fr-FR" b="1" dirty="0" smtClean="0">
                <a:latin typeface="Gill Sans MT Condensed" pitchFamily="34" charset="0"/>
              </a:rPr>
              <a:t>ni </a:t>
            </a:r>
            <a:r>
              <a:rPr lang="fr-FR" b="1" dirty="0">
                <a:latin typeface="Gill Sans MT Condensed" pitchFamily="34" charset="0"/>
              </a:rPr>
              <a:t>les charges non décaissables, ni les produits </a:t>
            </a:r>
            <a:r>
              <a:rPr lang="fr-FR" b="1" dirty="0" smtClean="0">
                <a:latin typeface="Gill Sans MT Condensed" pitchFamily="34" charset="0"/>
              </a:rPr>
              <a:t>non encaissables </a:t>
            </a:r>
            <a:r>
              <a:rPr lang="fr-FR" b="1" dirty="0">
                <a:latin typeface="Gill Sans MT Condensed" pitchFamily="34" charset="0"/>
              </a:rPr>
              <a:t>n’apparaissent dans les sommes </a:t>
            </a:r>
            <a:r>
              <a:rPr lang="fr-FR" b="1" dirty="0" smtClean="0">
                <a:latin typeface="Gill Sans MT Condensed" pitchFamily="34" charset="0"/>
              </a:rPr>
              <a:t>considérées.</a:t>
            </a:r>
            <a:endParaRPr lang="fr-FR" b="1" dirty="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461443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sz="2800" dirty="0" smtClean="0">
                <a:latin typeface="Gill Sans MT Condensed" pitchFamily="34" charset="0"/>
              </a:rPr>
              <a:t>Clients et fournisseurs</a:t>
            </a:r>
          </a:p>
          <a:p>
            <a:pPr lvl="1"/>
            <a:r>
              <a:rPr lang="fr-FR" dirty="0">
                <a:latin typeface="Gill Sans MT Condensed" pitchFamily="34" charset="0"/>
              </a:rPr>
              <a:t>Les montants correspondants sont pris pour </a:t>
            </a:r>
            <a:r>
              <a:rPr lang="fr-FR" dirty="0" smtClean="0">
                <a:latin typeface="Gill Sans MT Condensed" pitchFamily="34" charset="0"/>
              </a:rPr>
              <a:t>leur </a:t>
            </a:r>
            <a:r>
              <a:rPr lang="fr-FR" b="1" dirty="0" smtClean="0">
                <a:latin typeface="Gill Sans MT Condensed" pitchFamily="34" charset="0"/>
              </a:rPr>
              <a:t>valeur TTC</a:t>
            </a:r>
            <a:r>
              <a:rPr lang="fr-FR" b="1" dirty="0">
                <a:latin typeface="Gill Sans MT Condensed" pitchFamily="34" charset="0"/>
              </a:rPr>
              <a:t>. </a:t>
            </a:r>
          </a:p>
          <a:p>
            <a:pPr lvl="1"/>
            <a:r>
              <a:rPr lang="fr-FR" dirty="0" smtClean="0">
                <a:latin typeface="Gill Sans MT Condensed" pitchFamily="34" charset="0"/>
              </a:rPr>
              <a:t>Les </a:t>
            </a:r>
            <a:r>
              <a:rPr lang="fr-FR" dirty="0">
                <a:latin typeface="Gill Sans MT Condensed" pitchFamily="34" charset="0"/>
              </a:rPr>
              <a:t>ventes non </a:t>
            </a:r>
            <a:r>
              <a:rPr lang="fr-FR" dirty="0" smtClean="0">
                <a:latin typeface="Gill Sans MT Condensed" pitchFamily="34" charset="0"/>
              </a:rPr>
              <a:t>soumises </a:t>
            </a:r>
            <a:r>
              <a:rPr lang="fr-FR" dirty="0">
                <a:latin typeface="Gill Sans MT Condensed" pitchFamily="34" charset="0"/>
              </a:rPr>
              <a:t>à TVA sont considérées </a:t>
            </a:r>
            <a:r>
              <a:rPr lang="fr-FR" dirty="0" smtClean="0">
                <a:latin typeface="Gill Sans MT Condensed" pitchFamily="34" charset="0"/>
              </a:rPr>
              <a:t>pour leur montant HT</a:t>
            </a:r>
          </a:p>
          <a:p>
            <a:pPr lvl="1"/>
            <a:endParaRPr lang="fr-FR" dirty="0" smtClean="0">
              <a:latin typeface="Gill Sans MT Condensed" pitchFamily="34" charset="0"/>
            </a:endParaRPr>
          </a:p>
          <a:p>
            <a:r>
              <a:rPr lang="fr-FR" sz="2800" dirty="0">
                <a:latin typeface="Gill Sans MT Condensed" pitchFamily="34" charset="0"/>
              </a:rPr>
              <a:t>TVA à </a:t>
            </a:r>
            <a:r>
              <a:rPr lang="fr-FR" sz="2800" dirty="0" smtClean="0">
                <a:latin typeface="Gill Sans MT Condensed" pitchFamily="34" charset="0"/>
              </a:rPr>
              <a:t>décaisser</a:t>
            </a:r>
          </a:p>
          <a:p>
            <a:pPr lvl="1"/>
            <a:r>
              <a:rPr lang="fr-FR" dirty="0">
                <a:latin typeface="Gill Sans MT Condensed" pitchFamily="34" charset="0"/>
              </a:rPr>
              <a:t>Il convient pour l’établir d’appliquer le bon </a:t>
            </a:r>
            <a:r>
              <a:rPr lang="fr-FR" dirty="0" smtClean="0">
                <a:latin typeface="Gill Sans MT Condensed" pitchFamily="34" charset="0"/>
              </a:rPr>
              <a:t>critère (livraison </a:t>
            </a:r>
            <a:r>
              <a:rPr lang="fr-FR" dirty="0">
                <a:latin typeface="Gill Sans MT Condensed" pitchFamily="34" charset="0"/>
              </a:rPr>
              <a:t>ou encaissement du prix) pour trouver le mois </a:t>
            </a:r>
            <a:r>
              <a:rPr lang="fr-FR" dirty="0" smtClean="0">
                <a:latin typeface="Gill Sans MT Condensed" pitchFamily="34" charset="0"/>
              </a:rPr>
              <a:t>d’exigibilité </a:t>
            </a:r>
            <a:r>
              <a:rPr lang="fr-FR" dirty="0">
                <a:latin typeface="Gill Sans MT Condensed" pitchFamily="34" charset="0"/>
              </a:rPr>
              <a:t>de la TVA. </a:t>
            </a:r>
          </a:p>
          <a:p>
            <a:pPr lvl="1"/>
            <a:r>
              <a:rPr lang="fr-FR" dirty="0">
                <a:latin typeface="Gill Sans MT Condensed" pitchFamily="34" charset="0"/>
              </a:rPr>
              <a:t>La TVA calculée est sauf en cas de règlement </a:t>
            </a:r>
            <a:r>
              <a:rPr lang="fr-FR" dirty="0" smtClean="0">
                <a:latin typeface="Gill Sans MT Condensed" pitchFamily="34" charset="0"/>
              </a:rPr>
              <a:t>par obligations </a:t>
            </a:r>
            <a:r>
              <a:rPr lang="fr-FR" dirty="0">
                <a:latin typeface="Gill Sans MT Condensed" pitchFamily="34" charset="0"/>
              </a:rPr>
              <a:t>cautionnées réglée le mois suivant. </a:t>
            </a:r>
          </a:p>
          <a:p>
            <a:pPr lvl="1"/>
            <a:r>
              <a:rPr lang="fr-FR" dirty="0">
                <a:latin typeface="Gill Sans MT Condensed" pitchFamily="34" charset="0"/>
              </a:rPr>
              <a:t>Un crédit de TVA s’impute sur la TVA du mois suivant.</a:t>
            </a:r>
          </a:p>
          <a:p>
            <a:pPr lvl="1"/>
            <a:endParaRPr lang="fr-FR" dirty="0" smtClean="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824775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1"/>
            <a:r>
              <a:rPr lang="fr-FR" sz="2800" dirty="0">
                <a:latin typeface="Gill Sans MT Condensed" pitchFamily="34" charset="0"/>
              </a:rPr>
              <a:t>Tableau des </a:t>
            </a:r>
            <a:r>
              <a:rPr lang="fr-FR" sz="2800" dirty="0" smtClean="0">
                <a:latin typeface="Gill Sans MT Condensed" pitchFamily="34" charset="0"/>
              </a:rPr>
              <a:t>encaissements:</a:t>
            </a:r>
          </a:p>
          <a:p>
            <a:pPr lvl="2"/>
            <a:r>
              <a:rPr lang="fr-FR" sz="2400" dirty="0" smtClean="0">
                <a:latin typeface="Gill Sans MT Condensed" pitchFamily="34" charset="0"/>
              </a:rPr>
              <a:t>Prise </a:t>
            </a:r>
            <a:r>
              <a:rPr lang="fr-FR" sz="2400" dirty="0">
                <a:latin typeface="Gill Sans MT Condensed" pitchFamily="34" charset="0"/>
              </a:rPr>
              <a:t>en compte des délais de </a:t>
            </a:r>
            <a:r>
              <a:rPr lang="fr-FR" sz="2400" dirty="0" smtClean="0">
                <a:latin typeface="Gill Sans MT Condensed" pitchFamily="34" charset="0"/>
              </a:rPr>
              <a:t>paiements </a:t>
            </a:r>
          </a:p>
          <a:p>
            <a:pPr lvl="2"/>
            <a:r>
              <a:rPr lang="fr-FR" sz="2400" dirty="0" smtClean="0">
                <a:latin typeface="Gill Sans MT Condensed" pitchFamily="34" charset="0"/>
              </a:rPr>
              <a:t>certains </a:t>
            </a:r>
            <a:r>
              <a:rPr lang="fr-FR" sz="2400" dirty="0">
                <a:latin typeface="Gill Sans MT Condensed" pitchFamily="34" charset="0"/>
              </a:rPr>
              <a:t>encaissements de la </a:t>
            </a:r>
            <a:r>
              <a:rPr lang="fr-FR" sz="2400" dirty="0" smtClean="0">
                <a:latin typeface="Gill Sans MT Condensed" pitchFamily="34" charset="0"/>
              </a:rPr>
              <a:t>période proviennent </a:t>
            </a:r>
            <a:r>
              <a:rPr lang="fr-FR" sz="2400" dirty="0">
                <a:latin typeface="Gill Sans MT Condensed" pitchFamily="34" charset="0"/>
              </a:rPr>
              <a:t>des ventes de la période </a:t>
            </a:r>
            <a:r>
              <a:rPr lang="fr-FR" sz="2400" dirty="0" smtClean="0">
                <a:latin typeface="Gill Sans MT Condensed" pitchFamily="34" charset="0"/>
              </a:rPr>
              <a:t>précédente</a:t>
            </a:r>
            <a:r>
              <a:rPr lang="fr-FR" sz="2400" dirty="0">
                <a:latin typeface="Gill Sans MT Condensed" pitchFamily="34" charset="0"/>
              </a:rPr>
              <a:t>. L’information concernant ce </a:t>
            </a:r>
            <a:r>
              <a:rPr lang="fr-FR" sz="2400" dirty="0" smtClean="0">
                <a:latin typeface="Gill Sans MT Condensed" pitchFamily="34" charset="0"/>
              </a:rPr>
              <a:t>type d’encaissements </a:t>
            </a:r>
            <a:r>
              <a:rPr lang="fr-FR" sz="2400" dirty="0">
                <a:latin typeface="Gill Sans MT Condensed" pitchFamily="34" charset="0"/>
              </a:rPr>
              <a:t>se trouve dans le </a:t>
            </a:r>
            <a:r>
              <a:rPr lang="fr-FR" sz="2400" dirty="0" smtClean="0">
                <a:latin typeface="Gill Sans MT Condensed" pitchFamily="34" charset="0"/>
              </a:rPr>
              <a:t>bilan d’ouverture</a:t>
            </a:r>
            <a:r>
              <a:rPr lang="fr-FR" sz="2400" dirty="0">
                <a:latin typeface="Gill Sans MT Condensed" pitchFamily="34" charset="0"/>
              </a:rPr>
              <a:t>.</a:t>
            </a: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108966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1"/>
            <a:r>
              <a:rPr lang="fr-FR" sz="2800" dirty="0">
                <a:latin typeface="Gill Sans MT Condensed" pitchFamily="34" charset="0"/>
              </a:rPr>
              <a:t>Structure du tableau des </a:t>
            </a:r>
            <a:r>
              <a:rPr lang="fr-FR" sz="2800" dirty="0" smtClean="0">
                <a:latin typeface="Gill Sans MT Condensed" pitchFamily="34" charset="0"/>
              </a:rPr>
              <a:t>encaissements</a:t>
            </a:r>
            <a:endParaRPr lang="fr-FR" sz="2800" dirty="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996952"/>
            <a:ext cx="7603308" cy="364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5317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411480" lvl="1" indent="0">
              <a:buNone/>
            </a:pPr>
            <a:r>
              <a:rPr lang="fr-FR" sz="2800" dirty="0" smtClean="0">
                <a:latin typeface="Gill Sans MT Condensed" pitchFamily="34" charset="0"/>
              </a:rPr>
              <a:t> </a:t>
            </a:r>
            <a:endParaRPr lang="fr-FR" sz="2800" dirty="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410" y="2208272"/>
            <a:ext cx="7697180"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2516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1"/>
            <a:r>
              <a:rPr lang="fr-FR" sz="3200" dirty="0">
                <a:latin typeface="Gill Sans MT Condensed" pitchFamily="34" charset="0"/>
              </a:rPr>
              <a:t>Tableau des </a:t>
            </a:r>
            <a:r>
              <a:rPr lang="fr-FR" sz="3200" dirty="0" smtClean="0">
                <a:latin typeface="Gill Sans MT Condensed" pitchFamily="34" charset="0"/>
              </a:rPr>
              <a:t>décaissements:</a:t>
            </a:r>
          </a:p>
          <a:p>
            <a:pPr lvl="2"/>
            <a:r>
              <a:rPr lang="fr-FR" sz="2600" dirty="0">
                <a:latin typeface="Gill Sans MT Condensed" pitchFamily="34" charset="0"/>
              </a:rPr>
              <a:t>Dans ce budget sont concentrées toutes </a:t>
            </a:r>
            <a:r>
              <a:rPr lang="fr-FR" sz="2600" dirty="0" smtClean="0">
                <a:latin typeface="Gill Sans MT Condensed" pitchFamily="34" charset="0"/>
              </a:rPr>
              <a:t>les dépenses </a:t>
            </a:r>
            <a:r>
              <a:rPr lang="fr-FR" sz="2600" dirty="0">
                <a:latin typeface="Gill Sans MT Condensed" pitchFamily="34" charset="0"/>
              </a:rPr>
              <a:t>anticipées à court terme de </a:t>
            </a:r>
            <a:r>
              <a:rPr lang="fr-FR" sz="2600" dirty="0" smtClean="0">
                <a:latin typeface="Gill Sans MT Condensed" pitchFamily="34" charset="0"/>
              </a:rPr>
              <a:t>l’entreprise</a:t>
            </a:r>
            <a:endParaRPr lang="fr-FR" sz="2600" dirty="0">
              <a:latin typeface="Gill Sans MT Condensed" pitchFamily="34" charset="0"/>
            </a:endParaRPr>
          </a:p>
          <a:p>
            <a:pPr lvl="2"/>
            <a:r>
              <a:rPr lang="fr-FR" sz="2600" dirty="0">
                <a:latin typeface="Gill Sans MT Condensed" pitchFamily="34" charset="0"/>
              </a:rPr>
              <a:t>Comme pour les encaissements, </a:t>
            </a:r>
            <a:r>
              <a:rPr lang="fr-FR" sz="2600" dirty="0" smtClean="0">
                <a:latin typeface="Gill Sans MT Condensed" pitchFamily="34" charset="0"/>
              </a:rPr>
              <a:t>certains décaissements </a:t>
            </a:r>
            <a:r>
              <a:rPr lang="fr-FR" sz="2600" dirty="0">
                <a:latin typeface="Gill Sans MT Condensed" pitchFamily="34" charset="0"/>
              </a:rPr>
              <a:t>proviennent des engagements </a:t>
            </a:r>
            <a:r>
              <a:rPr lang="fr-FR" sz="2600" dirty="0" smtClean="0">
                <a:latin typeface="Gill Sans MT Condensed" pitchFamily="34" charset="0"/>
              </a:rPr>
              <a:t>de </a:t>
            </a:r>
            <a:r>
              <a:rPr lang="fr-FR" sz="2600" dirty="0">
                <a:latin typeface="Gill Sans MT Condensed" pitchFamily="34" charset="0"/>
              </a:rPr>
              <a:t>la période antérieure</a:t>
            </a:r>
            <a:endParaRPr lang="fr-FR" sz="2600" dirty="0" smtClean="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1273270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1"/>
            <a:r>
              <a:rPr lang="fr-FR" sz="3200" dirty="0">
                <a:latin typeface="Gill Sans MT Condensed" pitchFamily="34" charset="0"/>
              </a:rPr>
              <a:t>Structure du tableau des </a:t>
            </a:r>
            <a:r>
              <a:rPr lang="fr-FR" sz="3200" dirty="0" smtClean="0">
                <a:latin typeface="Gill Sans MT Condensed" pitchFamily="34" charset="0"/>
              </a:rPr>
              <a:t>décaissements</a:t>
            </a:r>
          </a:p>
          <a:p>
            <a:pPr lvl="1"/>
            <a:endParaRPr lang="fr-FR" sz="2600" dirty="0" smtClean="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24944"/>
            <a:ext cx="8837345"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4506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1"/>
            <a:r>
              <a:rPr lang="fr-FR" sz="3200" dirty="0">
                <a:latin typeface="Gill Sans MT Condensed" pitchFamily="34" charset="0"/>
              </a:rPr>
              <a:t>Tableau des </a:t>
            </a:r>
            <a:r>
              <a:rPr lang="fr-FR" sz="3200" dirty="0" smtClean="0">
                <a:latin typeface="Gill Sans MT Condensed" pitchFamily="34" charset="0"/>
              </a:rPr>
              <a:t>décaissements:</a:t>
            </a:r>
          </a:p>
          <a:p>
            <a:pPr lvl="2"/>
            <a:r>
              <a:rPr lang="fr-FR" sz="2600" dirty="0">
                <a:latin typeface="Gill Sans MT Condensed" pitchFamily="34" charset="0"/>
              </a:rPr>
              <a:t>Dans ce budget sont concentrées toutes </a:t>
            </a:r>
            <a:r>
              <a:rPr lang="fr-FR" sz="2600" dirty="0" smtClean="0">
                <a:latin typeface="Gill Sans MT Condensed" pitchFamily="34" charset="0"/>
              </a:rPr>
              <a:t>les dépenses </a:t>
            </a:r>
            <a:r>
              <a:rPr lang="fr-FR" sz="2600" dirty="0">
                <a:latin typeface="Gill Sans MT Condensed" pitchFamily="34" charset="0"/>
              </a:rPr>
              <a:t>anticipées à court terme de </a:t>
            </a:r>
            <a:r>
              <a:rPr lang="fr-FR" sz="2600" dirty="0" smtClean="0">
                <a:latin typeface="Gill Sans MT Condensed" pitchFamily="34" charset="0"/>
              </a:rPr>
              <a:t>l’entreprise</a:t>
            </a:r>
            <a:endParaRPr lang="fr-FR" sz="2600" dirty="0">
              <a:latin typeface="Gill Sans MT Condensed" pitchFamily="34" charset="0"/>
            </a:endParaRPr>
          </a:p>
          <a:p>
            <a:pPr lvl="2"/>
            <a:r>
              <a:rPr lang="fr-FR" sz="2600" dirty="0">
                <a:latin typeface="Gill Sans MT Condensed" pitchFamily="34" charset="0"/>
              </a:rPr>
              <a:t>Comme pour les encaissements, </a:t>
            </a:r>
            <a:r>
              <a:rPr lang="fr-FR" sz="2600" dirty="0" smtClean="0">
                <a:latin typeface="Gill Sans MT Condensed" pitchFamily="34" charset="0"/>
              </a:rPr>
              <a:t>certains décaissements </a:t>
            </a:r>
            <a:r>
              <a:rPr lang="fr-FR" sz="2600" dirty="0">
                <a:latin typeface="Gill Sans MT Condensed" pitchFamily="34" charset="0"/>
              </a:rPr>
              <a:t>proviennent des engagements </a:t>
            </a:r>
            <a:r>
              <a:rPr lang="fr-FR" sz="2600" dirty="0" smtClean="0">
                <a:latin typeface="Gill Sans MT Condensed" pitchFamily="34" charset="0"/>
              </a:rPr>
              <a:t>de </a:t>
            </a:r>
            <a:r>
              <a:rPr lang="fr-FR" sz="2600" dirty="0">
                <a:latin typeface="Gill Sans MT Condensed" pitchFamily="34" charset="0"/>
              </a:rPr>
              <a:t>la période antérieure</a:t>
            </a:r>
            <a:endParaRPr lang="fr-FR" sz="2600" dirty="0" smtClean="0">
              <a:latin typeface="Gill Sans MT Condensed" pitchFamily="34" charset="0"/>
            </a:endParaRPr>
          </a:p>
        </p:txBody>
      </p:sp>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Tree>
    <p:extLst>
      <p:ext uri="{BB962C8B-B14F-4D97-AF65-F5344CB8AC3E}">
        <p14:creationId xmlns:p14="http://schemas.microsoft.com/office/powerpoint/2010/main" val="288952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solidFill>
                  <a:schemeClr val="accent2">
                    <a:lumMod val="50000"/>
                  </a:schemeClr>
                </a:solidFill>
                <a:latin typeface="Gill Sans MT Condensed" pitchFamily="34" charset="0"/>
              </a:rPr>
              <a:t>Section 1: </a:t>
            </a:r>
            <a:r>
              <a:rPr lang="fr-FR" sz="2800" dirty="0" smtClean="0">
                <a:effectLst>
                  <a:outerShdw blurRad="38100" dist="38100" dir="2700000" algn="tl">
                    <a:srgbClr val="000000">
                      <a:alpha val="43137"/>
                    </a:srgbClr>
                  </a:outerShdw>
                </a:effectLst>
                <a:latin typeface="Gill Sans MT Condensed" pitchFamily="34" charset="0"/>
              </a:rPr>
              <a:t>Les Prévisions de trésorerie</a:t>
            </a:r>
          </a:p>
          <a:p>
            <a:pPr lvl="1"/>
            <a:r>
              <a:rPr lang="fr-FR" dirty="0" smtClean="0">
                <a:latin typeface="Gill Sans MT Condensed" pitchFamily="34" charset="0"/>
              </a:rPr>
              <a:t>1</a:t>
            </a:r>
            <a:r>
              <a:rPr lang="fr-FR" dirty="0">
                <a:latin typeface="Gill Sans MT Condensed" pitchFamily="34" charset="0"/>
              </a:rPr>
              <a:t>. Prévisions financières à CT: le budget de </a:t>
            </a:r>
            <a:r>
              <a:rPr lang="fr-FR" dirty="0" smtClean="0">
                <a:latin typeface="Gill Sans MT Condensed" pitchFamily="34" charset="0"/>
              </a:rPr>
              <a:t>trésorerie</a:t>
            </a:r>
          </a:p>
          <a:p>
            <a:pPr marL="1337310" lvl="3" indent="-514350">
              <a:buFont typeface="+mj-lt"/>
              <a:buAutoNum type="romanLcPeriod"/>
            </a:pPr>
            <a:r>
              <a:rPr lang="fr-FR" dirty="0">
                <a:latin typeface="Gill Sans MT Condensed" pitchFamily="34" charset="0"/>
              </a:rPr>
              <a:t>Principes et définitions</a:t>
            </a:r>
          </a:p>
          <a:p>
            <a:pPr marL="1337310" lvl="3" indent="-514350">
              <a:buFont typeface="+mj-lt"/>
              <a:buAutoNum type="romanLcPeriod"/>
            </a:pPr>
            <a:r>
              <a:rPr lang="fr-FR" dirty="0">
                <a:latin typeface="Gill Sans MT Condensed" pitchFamily="34" charset="0"/>
              </a:rPr>
              <a:t>Les méthodes de prévision de trésorerie</a:t>
            </a:r>
          </a:p>
          <a:p>
            <a:pPr marL="1337310" lvl="3" indent="-514350">
              <a:buFont typeface="+mj-lt"/>
              <a:buAutoNum type="romanLcPeriod"/>
            </a:pPr>
            <a:r>
              <a:rPr lang="fr-FR" dirty="0">
                <a:latin typeface="Gill Sans MT Condensed" pitchFamily="34" charset="0"/>
              </a:rPr>
              <a:t>Utilité du budget de trésorerie</a:t>
            </a:r>
          </a:p>
          <a:p>
            <a:pPr marL="1337310" lvl="3" indent="-514350">
              <a:buFont typeface="+mj-lt"/>
              <a:buAutoNum type="romanLcPeriod"/>
            </a:pPr>
            <a:r>
              <a:rPr lang="fr-FR" dirty="0">
                <a:latin typeface="Gill Sans MT Condensed" pitchFamily="34" charset="0"/>
              </a:rPr>
              <a:t>Les prévisions de trésorerie de fin d’année</a:t>
            </a:r>
          </a:p>
          <a:p>
            <a:pPr marL="1337310" lvl="3" indent="-514350">
              <a:buFont typeface="+mj-lt"/>
              <a:buAutoNum type="romanLcPeriod"/>
            </a:pPr>
            <a:r>
              <a:rPr lang="fr-FR" dirty="0">
                <a:latin typeface="Gill Sans MT Condensed" pitchFamily="34" charset="0"/>
              </a:rPr>
              <a:t>Plan de trésorerie</a:t>
            </a:r>
            <a:endParaRPr lang="fr-FR" dirty="0" smtClean="0">
              <a:latin typeface="Gill Sans MT Condensed" pitchFamily="34" charset="0"/>
            </a:endParaRPr>
          </a:p>
          <a:p>
            <a:pPr lvl="1"/>
            <a:r>
              <a:rPr lang="fr-FR" dirty="0" smtClean="0">
                <a:latin typeface="Gill Sans MT Condensed" pitchFamily="34" charset="0"/>
              </a:rPr>
              <a:t>2. Rôle du trésorier </a:t>
            </a:r>
            <a:endParaRPr lang="fr-FR" dirty="0">
              <a:latin typeface="Gill Sans MT Condensed" pitchFamily="34" charset="0"/>
            </a:endParaRPr>
          </a:p>
          <a:p>
            <a:r>
              <a:rPr lang="fr-FR" dirty="0">
                <a:solidFill>
                  <a:schemeClr val="accent2">
                    <a:lumMod val="50000"/>
                  </a:schemeClr>
                </a:solidFill>
                <a:latin typeface="Gill Sans MT Condensed" pitchFamily="34" charset="0"/>
              </a:rPr>
              <a:t>Section </a:t>
            </a:r>
            <a:r>
              <a:rPr lang="fr-FR" dirty="0" smtClean="0">
                <a:solidFill>
                  <a:schemeClr val="accent2">
                    <a:lumMod val="50000"/>
                  </a:schemeClr>
                </a:solidFill>
                <a:latin typeface="Gill Sans MT Condensed" pitchFamily="34" charset="0"/>
              </a:rPr>
              <a:t>1I: </a:t>
            </a:r>
            <a:r>
              <a:rPr lang="fr-FR" sz="2600" dirty="0" smtClean="0">
                <a:effectLst>
                  <a:outerShdw blurRad="38100" dist="38100" dir="2700000" algn="tl">
                    <a:srgbClr val="000000">
                      <a:alpha val="43137"/>
                    </a:srgbClr>
                  </a:outerShdw>
                </a:effectLst>
                <a:latin typeface="Gill Sans MT Condensed" pitchFamily="34" charset="0"/>
              </a:rPr>
              <a:t>Les méthodes de Gestion de trésorerie</a:t>
            </a:r>
          </a:p>
          <a:p>
            <a:pPr lvl="1"/>
            <a:r>
              <a:rPr lang="fr-FR" dirty="0" smtClean="0">
                <a:latin typeface="Gill Sans MT Condensed" pitchFamily="34" charset="0"/>
              </a:rPr>
              <a:t>1. Le </a:t>
            </a:r>
            <a:r>
              <a:rPr lang="fr-FR" dirty="0">
                <a:latin typeface="Gill Sans MT Condensed" pitchFamily="34" charset="0"/>
              </a:rPr>
              <a:t>rapprochement bancaire </a:t>
            </a:r>
            <a:endParaRPr lang="fr-FR" dirty="0" smtClean="0">
              <a:latin typeface="Gill Sans MT Condensed" pitchFamily="34" charset="0"/>
            </a:endParaRPr>
          </a:p>
          <a:p>
            <a:pPr lvl="1"/>
            <a:r>
              <a:rPr lang="fr-FR" dirty="0" smtClean="0">
                <a:latin typeface="Gill Sans MT Condensed" pitchFamily="34" charset="0"/>
              </a:rPr>
              <a:t>2</a:t>
            </a:r>
            <a:r>
              <a:rPr lang="fr-FR" dirty="0" smtClean="0">
                <a:latin typeface="Gill Sans MT Condensed" pitchFamily="34" charset="0"/>
              </a:rPr>
              <a:t>. Placement de l’excédant de trésorerie : Comptes de la CNSS</a:t>
            </a:r>
            <a:endParaRPr lang="fr-FR" dirty="0">
              <a:latin typeface="Gill Sans MT Condensed" pitchFamily="34" charset="0"/>
            </a:endParaRPr>
          </a:p>
          <a:p>
            <a:endParaRPr lang="fr-FR" dirty="0" smtClean="0">
              <a:latin typeface="Gill Sans MT Condensed" pitchFamily="34" charset="0"/>
            </a:endParaRPr>
          </a:p>
          <a:p>
            <a:pPr marL="411480" lvl="1" indent="0">
              <a:buNone/>
            </a:pPr>
            <a:endParaRPr lang="fr-FR" dirty="0">
              <a:latin typeface="Gill Sans MT Condensed" pitchFamily="34" charset="0"/>
            </a:endParaRPr>
          </a:p>
          <a:p>
            <a:pPr marL="411480" lvl="1" indent="0">
              <a:buNone/>
            </a:pPr>
            <a:endParaRPr lang="fr-FR" dirty="0">
              <a:latin typeface="Gill Sans MT Condensed" pitchFamily="34" charset="0"/>
            </a:endParaRPr>
          </a:p>
        </p:txBody>
      </p:sp>
      <p:sp>
        <p:nvSpPr>
          <p:cNvPr id="3" name="Titre 2"/>
          <p:cNvSpPr>
            <a:spLocks noGrp="1"/>
          </p:cNvSpPr>
          <p:nvPr>
            <p:ph type="title"/>
          </p:nvPr>
        </p:nvSpPr>
        <p:spPr/>
        <p:txBody>
          <a:bodyPr/>
          <a:lstStyle/>
          <a:p>
            <a:r>
              <a:rPr lang="fr-FR" dirty="0" smtClean="0">
                <a:latin typeface="Gill Sans MT Condensed" pitchFamily="34" charset="0"/>
              </a:rPr>
              <a:t>Plan</a:t>
            </a:r>
            <a:endParaRPr lang="fr-FR" dirty="0">
              <a:latin typeface="Gill Sans MT Condensed" pitchFamily="34" charset="0"/>
            </a:endParaRPr>
          </a:p>
        </p:txBody>
      </p:sp>
    </p:spTree>
    <p:extLst>
      <p:ext uri="{BB962C8B-B14F-4D97-AF65-F5344CB8AC3E}">
        <p14:creationId xmlns:p14="http://schemas.microsoft.com/office/powerpoint/2010/main" val="231564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565" y="2282030"/>
            <a:ext cx="7848871" cy="3883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Connecteur droit avec flèche 3"/>
          <p:cNvCxnSpPr/>
          <p:nvPr/>
        </p:nvCxnSpPr>
        <p:spPr>
          <a:xfrm flipH="1">
            <a:off x="5220072" y="4149080"/>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39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0418" y="570156"/>
            <a:ext cx="9068086" cy="1054250"/>
          </a:xfrm>
        </p:spPr>
        <p:txBody>
          <a:bodyPr/>
          <a:lstStyle/>
          <a:p>
            <a:r>
              <a:rPr lang="fr-FR" sz="4800" dirty="0" smtClean="0">
                <a:latin typeface="Gill Sans MT Condensed" pitchFamily="34" charset="0"/>
              </a:rPr>
              <a:t>ii. </a:t>
            </a:r>
            <a:r>
              <a:rPr lang="fr-FR" sz="4800" dirty="0">
                <a:latin typeface="Gill Sans MT Condensed" pitchFamily="34" charset="0"/>
              </a:rPr>
              <a:t>Les méthodes </a:t>
            </a:r>
            <a:r>
              <a:rPr lang="fr-FR" sz="4800" dirty="0" smtClean="0">
                <a:latin typeface="Gill Sans MT Condensed" pitchFamily="34" charset="0"/>
              </a:rPr>
              <a:t>de prévisions </a:t>
            </a:r>
            <a:r>
              <a:rPr lang="fr-FR" sz="4800" dirty="0">
                <a:latin typeface="Gill Sans MT Condensed" pitchFamily="34" charset="0"/>
              </a:rPr>
              <a:t>de </a:t>
            </a:r>
            <a:r>
              <a:rPr lang="fr-FR" sz="4800" dirty="0" smtClean="0">
                <a:latin typeface="Gill Sans MT Condensed" pitchFamily="34" charset="0"/>
              </a:rPr>
              <a:t>la trésorerie</a:t>
            </a:r>
            <a:endParaRPr lang="fr-FR" sz="4800" dirty="0">
              <a:latin typeface="Gill Sans MT Condensed" pitchFamily="34" charset="0"/>
            </a:endParaRPr>
          </a:p>
        </p:txBody>
      </p:sp>
      <p:sp>
        <p:nvSpPr>
          <p:cNvPr id="2" name="Espace réservé du contenu 1"/>
          <p:cNvSpPr>
            <a:spLocks noGrp="1"/>
          </p:cNvSpPr>
          <p:nvPr>
            <p:ph idx="1"/>
          </p:nvPr>
        </p:nvSpPr>
        <p:spPr/>
        <p:txBody>
          <a:bodyPr/>
          <a:lstStyle/>
          <a:p>
            <a:r>
              <a:rPr lang="fr-FR" dirty="0" smtClean="0"/>
              <a:t>Le budget de trésorerie</a:t>
            </a:r>
          </a:p>
          <a:p>
            <a:pPr marL="0" indent="0">
              <a:buNone/>
            </a:pPr>
            <a:r>
              <a:rPr lang="fr-FR" dirty="0" smtClean="0"/>
              <a:t> </a:t>
            </a:r>
          </a:p>
          <a:p>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825" y="2996952"/>
            <a:ext cx="6610350" cy="288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4078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800" dirty="0" smtClean="0">
                <a:latin typeface="Gill Sans MT Condensed" pitchFamily="34" charset="0"/>
              </a:rPr>
              <a:t> Le </a:t>
            </a:r>
            <a:r>
              <a:rPr lang="fr-FR" sz="2800" dirty="0">
                <a:latin typeface="Gill Sans MT Condensed" pitchFamily="34" charset="0"/>
              </a:rPr>
              <a:t>budget de trésorerie permet de vérifier, globalement, s’il y a cohérence entre le fonds de roulement et le besoin en fonds de roulement</a:t>
            </a:r>
            <a:r>
              <a:rPr lang="fr-FR" sz="2800" dirty="0" smtClean="0">
                <a:latin typeface="Gill Sans MT Condensed" pitchFamily="34" charset="0"/>
              </a:rPr>
              <a:t>.</a:t>
            </a:r>
          </a:p>
          <a:p>
            <a:r>
              <a:rPr lang="fr-FR" sz="2800" dirty="0" smtClean="0">
                <a:latin typeface="Gill Sans MT Condensed" pitchFamily="34" charset="0"/>
              </a:rPr>
              <a:t> Un budget </a:t>
            </a:r>
            <a:r>
              <a:rPr lang="fr-FR" sz="2800" dirty="0">
                <a:latin typeface="Gill Sans MT Condensed" pitchFamily="34" charset="0"/>
              </a:rPr>
              <a:t>constamment déficitaire ou excédentaire exprime une </a:t>
            </a:r>
            <a:r>
              <a:rPr lang="fr-FR" sz="2800" b="1" dirty="0">
                <a:latin typeface="Gill Sans MT Condensed" pitchFamily="34" charset="0"/>
              </a:rPr>
              <a:t>inadéquation du FDR au </a:t>
            </a:r>
            <a:r>
              <a:rPr lang="fr-FR" sz="2800" b="1" dirty="0" smtClean="0">
                <a:latin typeface="Gill Sans MT Condensed" pitchFamily="34" charset="0"/>
              </a:rPr>
              <a:t>BFR</a:t>
            </a:r>
          </a:p>
          <a:p>
            <a:pPr marL="411480" lvl="1" indent="0">
              <a:buNone/>
            </a:pPr>
            <a:endParaRPr lang="fr-FR" sz="2400" b="1" dirty="0">
              <a:latin typeface="Gill Sans MT Condensed" pitchFamily="34" charset="0"/>
            </a:endParaRPr>
          </a:p>
          <a:p>
            <a:pPr marL="411480" lvl="1" indent="0">
              <a:buNone/>
            </a:pPr>
            <a:r>
              <a:rPr lang="fr-FR" sz="2400" b="1" dirty="0" smtClean="0">
                <a:latin typeface="Gill Sans MT Condensed" pitchFamily="34" charset="0"/>
              </a:rPr>
              <a:t>Remarque : </a:t>
            </a:r>
            <a:r>
              <a:rPr lang="fr-FR" sz="2400" dirty="0" smtClean="0">
                <a:latin typeface="Gill Sans MT Condensed" pitchFamily="34" charset="0"/>
              </a:rPr>
              <a:t>revoir </a:t>
            </a:r>
            <a:r>
              <a:rPr lang="fr-FR" sz="2400" dirty="0">
                <a:latin typeface="Gill Sans MT Condensed" pitchFamily="34" charset="0"/>
              </a:rPr>
              <a:t>les hypothèses sur lesquelles ont </a:t>
            </a:r>
            <a:r>
              <a:rPr lang="fr-FR" sz="2400" dirty="0" smtClean="0">
                <a:latin typeface="Gill Sans MT Condensed" pitchFamily="34" charset="0"/>
              </a:rPr>
              <a:t>été établis </a:t>
            </a:r>
            <a:r>
              <a:rPr lang="fr-FR" sz="2400" dirty="0">
                <a:latin typeface="Gill Sans MT Condensed" pitchFamily="34" charset="0"/>
              </a:rPr>
              <a:t>dans les budgets en amont </a:t>
            </a:r>
          </a:p>
          <a:p>
            <a:endParaRPr lang="fr-FR" sz="2800" dirty="0">
              <a:latin typeface="Gill Sans MT Condensed" pitchFamily="34" charset="0"/>
            </a:endParaRPr>
          </a:p>
        </p:txBody>
      </p:sp>
      <p:sp>
        <p:nvSpPr>
          <p:cNvPr id="3" name="Titre 2"/>
          <p:cNvSpPr>
            <a:spLocks noGrp="1"/>
          </p:cNvSpPr>
          <p:nvPr>
            <p:ph type="title"/>
          </p:nvPr>
        </p:nvSpPr>
        <p:spPr/>
        <p:txBody>
          <a:bodyPr/>
          <a:lstStyle/>
          <a:p>
            <a:r>
              <a:rPr lang="fr-FR" sz="4000" dirty="0" smtClean="0">
                <a:latin typeface="Gill Sans MT Condensed" pitchFamily="34" charset="0"/>
              </a:rPr>
              <a:t>ii. Utilité du </a:t>
            </a:r>
            <a:r>
              <a:rPr lang="fr-FR" sz="4000" dirty="0">
                <a:latin typeface="Gill Sans MT Condensed" pitchFamily="34" charset="0"/>
              </a:rPr>
              <a:t>budget </a:t>
            </a:r>
            <a:r>
              <a:rPr lang="fr-FR" sz="4000" dirty="0" smtClean="0">
                <a:latin typeface="Gill Sans MT Condensed" pitchFamily="34" charset="0"/>
              </a:rPr>
              <a:t>de trésorerie</a:t>
            </a:r>
            <a:endParaRPr lang="fr-FR" sz="4000" dirty="0">
              <a:latin typeface="Gill Sans MT Condensed" pitchFamily="34" charset="0"/>
            </a:endParaRPr>
          </a:p>
        </p:txBody>
      </p:sp>
    </p:spTree>
    <p:extLst>
      <p:ext uri="{BB962C8B-B14F-4D97-AF65-F5344CB8AC3E}">
        <p14:creationId xmlns:p14="http://schemas.microsoft.com/office/powerpoint/2010/main" val="163059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2800" dirty="0" smtClean="0">
              <a:latin typeface="Gill Sans MT Condensed" pitchFamily="34" charset="0"/>
            </a:endParaRPr>
          </a:p>
          <a:p>
            <a:r>
              <a:rPr lang="fr-FR" sz="2800" dirty="0">
                <a:latin typeface="Gill Sans MT Condensed" pitchFamily="34" charset="0"/>
              </a:rPr>
              <a:t>Si le budget est alternativement excédentaire et déficitaire, il traduit une </a:t>
            </a:r>
            <a:r>
              <a:rPr lang="fr-FR" sz="2800" b="1" dirty="0">
                <a:latin typeface="Gill Sans MT Condensed" pitchFamily="34" charset="0"/>
              </a:rPr>
              <a:t>situation normale</a:t>
            </a:r>
            <a:r>
              <a:rPr lang="fr-FR" sz="2800" dirty="0" smtClean="0">
                <a:latin typeface="Gill Sans MT Condensed" pitchFamily="34" charset="0"/>
              </a:rPr>
              <a:t>.</a:t>
            </a:r>
            <a:endParaRPr lang="fr-FR" sz="2800" dirty="0">
              <a:latin typeface="Gill Sans MT Condensed" pitchFamily="34" charset="0"/>
            </a:endParaRPr>
          </a:p>
          <a:p>
            <a:r>
              <a:rPr lang="fr-FR" sz="2800" dirty="0" smtClean="0">
                <a:latin typeface="Gill Sans MT Condensed" pitchFamily="34" charset="0"/>
              </a:rPr>
              <a:t>Le </a:t>
            </a:r>
            <a:r>
              <a:rPr lang="fr-FR" sz="2800" dirty="0">
                <a:latin typeface="Gill Sans MT Condensed" pitchFamily="34" charset="0"/>
              </a:rPr>
              <a:t>budget de trésorerie permet également de déterminer les dates optimales auxquelles doivent avoir lieu certaines opérations exceptionnelles pour lesquelles l’entreprise dispose d’une marge de </a:t>
            </a:r>
            <a:r>
              <a:rPr lang="fr-FR" sz="2800" dirty="0" smtClean="0">
                <a:latin typeface="Gill Sans MT Condensed" pitchFamily="34" charset="0"/>
              </a:rPr>
              <a:t>manœuvre </a:t>
            </a:r>
            <a:endParaRPr lang="fr-FR" sz="2800" dirty="0">
              <a:latin typeface="Gill Sans MT Condensed" pitchFamily="34" charset="0"/>
            </a:endParaRPr>
          </a:p>
          <a:p>
            <a:endParaRPr lang="fr-FR" sz="2800" dirty="0">
              <a:latin typeface="Gill Sans MT Condensed" pitchFamily="34" charset="0"/>
            </a:endParaRPr>
          </a:p>
        </p:txBody>
      </p:sp>
      <p:sp>
        <p:nvSpPr>
          <p:cNvPr id="6" name="Titre 2"/>
          <p:cNvSpPr>
            <a:spLocks noGrp="1"/>
          </p:cNvSpPr>
          <p:nvPr>
            <p:ph type="title"/>
          </p:nvPr>
        </p:nvSpPr>
        <p:spPr>
          <a:xfrm>
            <a:off x="688490" y="570156"/>
            <a:ext cx="7756263" cy="1054250"/>
          </a:xfrm>
        </p:spPr>
        <p:txBody>
          <a:bodyPr/>
          <a:lstStyle/>
          <a:p>
            <a:r>
              <a:rPr lang="fr-FR" sz="4000" dirty="0" smtClean="0">
                <a:latin typeface="Gill Sans MT Condensed" pitchFamily="34" charset="0"/>
              </a:rPr>
              <a:t>ii. Utilité du </a:t>
            </a:r>
            <a:r>
              <a:rPr lang="fr-FR" sz="4000" dirty="0">
                <a:latin typeface="Gill Sans MT Condensed" pitchFamily="34" charset="0"/>
              </a:rPr>
              <a:t>budget </a:t>
            </a:r>
            <a:r>
              <a:rPr lang="fr-FR" sz="4000" dirty="0" smtClean="0">
                <a:latin typeface="Gill Sans MT Condensed" pitchFamily="34" charset="0"/>
              </a:rPr>
              <a:t>de trésorerie</a:t>
            </a:r>
            <a:endParaRPr lang="fr-FR" sz="4000" dirty="0">
              <a:latin typeface="Gill Sans MT Condensed" pitchFamily="34" charset="0"/>
            </a:endParaRPr>
          </a:p>
        </p:txBody>
      </p:sp>
    </p:spTree>
    <p:extLst>
      <p:ext uri="{BB962C8B-B14F-4D97-AF65-F5344CB8AC3E}">
        <p14:creationId xmlns:p14="http://schemas.microsoft.com/office/powerpoint/2010/main" val="195881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buNone/>
            </a:pPr>
            <a:r>
              <a:rPr lang="fr-FR" dirty="0" smtClean="0">
                <a:effectLst>
                  <a:outerShdw blurRad="38100" dist="38100" dir="2700000" algn="tl">
                    <a:srgbClr val="000000">
                      <a:alpha val="43137"/>
                    </a:srgbClr>
                  </a:outerShdw>
                </a:effectLst>
                <a:latin typeface="Gill Sans MT Condensed" pitchFamily="34" charset="0"/>
              </a:rPr>
              <a:t>Principe:</a:t>
            </a:r>
          </a:p>
          <a:p>
            <a:pPr marL="411480" lvl="1" indent="0">
              <a:buNone/>
            </a:pPr>
            <a:endParaRPr lang="fr-FR" sz="2400" dirty="0">
              <a:effectLst>
                <a:outerShdw blurRad="38100" dist="38100" dir="2700000" algn="tl">
                  <a:srgbClr val="000000">
                    <a:alpha val="43137"/>
                  </a:srgbClr>
                </a:outerShdw>
              </a:effectLst>
              <a:latin typeface="Gill Sans MT Condensed" pitchFamily="34" charset="0"/>
            </a:endParaRPr>
          </a:p>
          <a:p>
            <a:r>
              <a:rPr lang="fr-FR" sz="2600" dirty="0" smtClean="0">
                <a:latin typeface="Gill Sans MT Condensed" pitchFamily="34" charset="0"/>
              </a:rPr>
              <a:t>L’entreprise </a:t>
            </a:r>
            <a:r>
              <a:rPr lang="fr-FR" sz="2600" dirty="0">
                <a:latin typeface="Gill Sans MT Condensed" pitchFamily="34" charset="0"/>
              </a:rPr>
              <a:t>prévoit le montant de sa trésorerie de fin d’année, dans le cadre de la procédure des budgets annuels. </a:t>
            </a:r>
          </a:p>
          <a:p>
            <a:r>
              <a:rPr lang="fr-FR" sz="2600" dirty="0" smtClean="0">
                <a:latin typeface="Gill Sans MT Condensed" pitchFamily="34" charset="0"/>
              </a:rPr>
              <a:t>La </a:t>
            </a:r>
            <a:r>
              <a:rPr lang="fr-FR" sz="2600" dirty="0">
                <a:latin typeface="Gill Sans MT Condensed" pitchFamily="34" charset="0"/>
              </a:rPr>
              <a:t>méthode </a:t>
            </a:r>
            <a:r>
              <a:rPr lang="fr-FR" sz="2600" dirty="0" smtClean="0">
                <a:latin typeface="Gill Sans MT Condensed" pitchFamily="34" charset="0"/>
              </a:rPr>
              <a:t>bilancielle met </a:t>
            </a:r>
            <a:r>
              <a:rPr lang="fr-FR" sz="2600" dirty="0">
                <a:latin typeface="Gill Sans MT Condensed" pitchFamily="34" charset="0"/>
              </a:rPr>
              <a:t>en évidence la relation: </a:t>
            </a:r>
            <a:endParaRPr lang="fr-FR" sz="2600" dirty="0" smtClean="0">
              <a:latin typeface="Gill Sans MT Condensed" pitchFamily="34" charset="0"/>
            </a:endParaRPr>
          </a:p>
          <a:p>
            <a:pPr marL="0" indent="0">
              <a:buNone/>
            </a:pPr>
            <a:r>
              <a:rPr lang="fr-FR" sz="2600" b="1" dirty="0">
                <a:latin typeface="Gill Sans MT Condensed" pitchFamily="34" charset="0"/>
              </a:rPr>
              <a:t>	</a:t>
            </a:r>
            <a:r>
              <a:rPr lang="fr-FR" sz="2600" b="1" dirty="0" smtClean="0">
                <a:latin typeface="Gill Sans MT Condensed" pitchFamily="34" charset="0"/>
              </a:rPr>
              <a:t>	FR </a:t>
            </a:r>
            <a:r>
              <a:rPr lang="fr-FR" sz="2600" b="1" dirty="0">
                <a:latin typeface="Gill Sans MT Condensed" pitchFamily="34" charset="0"/>
              </a:rPr>
              <a:t>–BFR = trésorerie</a:t>
            </a:r>
            <a:endParaRPr lang="fr-FR" sz="2600" dirty="0">
              <a:latin typeface="Gill Sans MT Condensed" pitchFamily="34" charset="0"/>
            </a:endParaRPr>
          </a:p>
          <a:p>
            <a:r>
              <a:rPr lang="fr-FR" sz="2600" dirty="0" smtClean="0">
                <a:latin typeface="Gill Sans MT Condensed" pitchFamily="34" charset="0"/>
              </a:rPr>
              <a:t>La </a:t>
            </a:r>
            <a:r>
              <a:rPr lang="fr-FR" sz="2600" dirty="0">
                <a:latin typeface="Gill Sans MT Condensed" pitchFamily="34" charset="0"/>
              </a:rPr>
              <a:t>trésorerie de fin d’année apparaît alors comme la résultante de la politique d’investissement et de financement de l’entreprise (chiffrée par le FR) et le besoin en fonds de roulement </a:t>
            </a:r>
            <a:r>
              <a:rPr lang="fr-FR" sz="2600" dirty="0" smtClean="0">
                <a:latin typeface="Gill Sans MT Condensed" pitchFamily="34" charset="0"/>
              </a:rPr>
              <a:t>lié aux </a:t>
            </a:r>
            <a:r>
              <a:rPr lang="fr-FR" sz="2600" dirty="0">
                <a:latin typeface="Gill Sans MT Condensed" pitchFamily="34" charset="0"/>
              </a:rPr>
              <a:t>conditions d’exploitation.</a:t>
            </a:r>
          </a:p>
          <a:p>
            <a:endParaRPr lang="fr-FR" dirty="0">
              <a:latin typeface="Gill Sans MT Condensed" pitchFamily="34" charset="0"/>
            </a:endParaRPr>
          </a:p>
        </p:txBody>
      </p:sp>
      <p:sp>
        <p:nvSpPr>
          <p:cNvPr id="3" name="Titre 2"/>
          <p:cNvSpPr>
            <a:spLocks noGrp="1"/>
          </p:cNvSpPr>
          <p:nvPr>
            <p:ph type="title"/>
          </p:nvPr>
        </p:nvSpPr>
        <p:spPr/>
        <p:txBody>
          <a:bodyPr/>
          <a:lstStyle/>
          <a:p>
            <a:r>
              <a:rPr lang="fr-FR" sz="4000" dirty="0" smtClean="0">
                <a:latin typeface="Gill Sans MT Condensed" pitchFamily="34" charset="0"/>
              </a:rPr>
              <a:t>iv. Les </a:t>
            </a:r>
            <a:r>
              <a:rPr lang="fr-FR" sz="4000" dirty="0">
                <a:latin typeface="Gill Sans MT Condensed" pitchFamily="34" charset="0"/>
              </a:rPr>
              <a:t>prévisions </a:t>
            </a:r>
            <a:r>
              <a:rPr lang="fr-FR" sz="4000" dirty="0" smtClean="0">
                <a:latin typeface="Gill Sans MT Condensed" pitchFamily="34" charset="0"/>
              </a:rPr>
              <a:t>de trésorerie de </a:t>
            </a:r>
            <a:r>
              <a:rPr lang="fr-FR" sz="4000" dirty="0">
                <a:latin typeface="Gill Sans MT Condensed" pitchFamily="34" charset="0"/>
              </a:rPr>
              <a:t>fin d’année</a:t>
            </a:r>
          </a:p>
        </p:txBody>
      </p:sp>
    </p:spTree>
    <p:extLst>
      <p:ext uri="{BB962C8B-B14F-4D97-AF65-F5344CB8AC3E}">
        <p14:creationId xmlns:p14="http://schemas.microsoft.com/office/powerpoint/2010/main" val="217548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endParaRPr lang="fr-FR" dirty="0"/>
          </a:p>
          <a:p>
            <a:r>
              <a:rPr lang="fr-FR" dirty="0" smtClean="0">
                <a:latin typeface="Gill Sans MT Condensed" panose="020B0506020104020203" pitchFamily="34" charset="0"/>
              </a:rPr>
              <a:t>Démarche de prévision</a:t>
            </a:r>
          </a:p>
          <a:p>
            <a:r>
              <a:rPr lang="fr-FR" dirty="0" smtClean="0">
                <a:latin typeface="Gill Sans MT Condensed" panose="020B0506020104020203" pitchFamily="34" charset="0"/>
              </a:rPr>
              <a:t>Prévision du FDR:</a:t>
            </a:r>
          </a:p>
          <a:p>
            <a:pPr marL="0" indent="0">
              <a:buNone/>
            </a:pPr>
            <a:r>
              <a:rPr lang="fr-FR" dirty="0" smtClean="0">
                <a:latin typeface="Gill Sans MT Condensed" panose="020B0506020104020203" pitchFamily="34" charset="0"/>
              </a:rPr>
              <a:t>       •Prévision des ressources stables</a:t>
            </a:r>
          </a:p>
          <a:p>
            <a:pPr marL="0" indent="0">
              <a:buNone/>
            </a:pPr>
            <a:r>
              <a:rPr lang="fr-FR" dirty="0" smtClean="0">
                <a:latin typeface="Gill Sans MT Condensed" panose="020B0506020104020203" pitchFamily="34" charset="0"/>
              </a:rPr>
              <a:t>       •</a:t>
            </a:r>
            <a:r>
              <a:rPr lang="fr-FR" b="1" dirty="0" smtClean="0">
                <a:latin typeface="Gill Sans MT Condensed" panose="020B0506020104020203" pitchFamily="34" charset="0"/>
              </a:rPr>
              <a:t>Les KP</a:t>
            </a:r>
            <a:r>
              <a:rPr lang="fr-FR" dirty="0" smtClean="0">
                <a:latin typeface="Gill Sans MT Condensed" panose="020B0506020104020203" pitchFamily="34" charset="0"/>
              </a:rPr>
              <a:t>: ils sont déterminés à partir des capitaux propres de l’année </a:t>
            </a:r>
          </a:p>
          <a:p>
            <a:pPr marL="0" indent="0">
              <a:buNone/>
            </a:pPr>
            <a:r>
              <a:rPr lang="fr-FR" dirty="0">
                <a:latin typeface="Gill Sans MT Condensed" panose="020B0506020104020203" pitchFamily="34" charset="0"/>
              </a:rPr>
              <a:t> </a:t>
            </a:r>
            <a:r>
              <a:rPr lang="fr-FR" dirty="0" smtClean="0">
                <a:latin typeface="Gill Sans MT Condensed" panose="020B0506020104020203" pitchFamily="34" charset="0"/>
              </a:rPr>
              <a:t>              précédente, modifiés comme suit:</a:t>
            </a:r>
          </a:p>
          <a:p>
            <a:endParaRPr lang="fr-FR" dirty="0" smtClean="0"/>
          </a:p>
          <a:p>
            <a:pPr marL="0" indent="0">
              <a:buNone/>
            </a:pPr>
            <a:r>
              <a:rPr lang="fr-FR" b="1" dirty="0" smtClean="0"/>
              <a:t> KP= </a:t>
            </a:r>
            <a:r>
              <a:rPr lang="fr-FR" b="1" dirty="0" smtClean="0">
                <a:latin typeface="Gill Sans MT Condensed" panose="020B0506020104020203" pitchFamily="34" charset="0"/>
              </a:rPr>
              <a:t>Capitaux </a:t>
            </a:r>
            <a:r>
              <a:rPr lang="fr-FR" b="1" dirty="0">
                <a:latin typeface="Gill Sans MT Condensed" panose="020B0506020104020203" pitchFamily="34" charset="0"/>
              </a:rPr>
              <a:t>propres année </a:t>
            </a:r>
            <a:r>
              <a:rPr lang="fr-FR" b="1" dirty="0" smtClean="0">
                <a:latin typeface="Gill Sans MT Condensed" panose="020B0506020104020203" pitchFamily="34" charset="0"/>
              </a:rPr>
              <a:t>N</a:t>
            </a:r>
            <a:r>
              <a:rPr lang="fr-FR" dirty="0">
                <a:latin typeface="Gill Sans MT Condensed" panose="020B0506020104020203" pitchFamily="34" charset="0"/>
              </a:rPr>
              <a:t> </a:t>
            </a:r>
            <a:r>
              <a:rPr lang="fr-FR" b="1" dirty="0" smtClean="0">
                <a:latin typeface="Gill Sans MT Condensed" panose="020B0506020104020203" pitchFamily="34" charset="0"/>
              </a:rPr>
              <a:t>-dividende distribué en  (N+1)   + </a:t>
            </a:r>
            <a:r>
              <a:rPr lang="fr-FR" b="1" dirty="0">
                <a:latin typeface="Gill Sans MT Condensed" panose="020B0506020104020203" pitchFamily="34" charset="0"/>
              </a:rPr>
              <a:t>nouveaux apports des </a:t>
            </a:r>
            <a:r>
              <a:rPr lang="fr-FR" b="1" dirty="0" smtClean="0">
                <a:latin typeface="Gill Sans MT Condensed" panose="020B0506020104020203" pitchFamily="34" charset="0"/>
              </a:rPr>
              <a:t>actionnaires-retraits </a:t>
            </a:r>
            <a:r>
              <a:rPr lang="fr-FR" b="1" dirty="0">
                <a:latin typeface="Gill Sans MT Condensed" panose="020B0506020104020203" pitchFamily="34" charset="0"/>
              </a:rPr>
              <a:t>des </a:t>
            </a:r>
            <a:r>
              <a:rPr lang="fr-FR" b="1" dirty="0" smtClean="0">
                <a:latin typeface="Gill Sans MT Condensed" panose="020B0506020104020203" pitchFamily="34" charset="0"/>
              </a:rPr>
              <a:t>associés+ bénéfices net </a:t>
            </a:r>
            <a:r>
              <a:rPr lang="fr-FR" b="1" dirty="0">
                <a:latin typeface="Gill Sans MT Condensed" panose="020B0506020104020203" pitchFamily="34" charset="0"/>
              </a:rPr>
              <a:t>prévu pour </a:t>
            </a:r>
            <a:r>
              <a:rPr lang="fr-FR" b="1" dirty="0" smtClean="0">
                <a:latin typeface="Gill Sans MT Condensed" panose="020B0506020104020203" pitchFamily="34" charset="0"/>
              </a:rPr>
              <a:t>(N+1)</a:t>
            </a:r>
            <a:endParaRPr lang="fr-FR" b="1"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iv. Les </a:t>
            </a:r>
            <a:r>
              <a:rPr lang="fr-FR" sz="4000" dirty="0">
                <a:latin typeface="Gill Sans MT Condensed" panose="020B0506020104020203" pitchFamily="34" charset="0"/>
              </a:rPr>
              <a:t>prévisions </a:t>
            </a:r>
            <a:r>
              <a:rPr lang="fr-FR" sz="4000" dirty="0" smtClean="0">
                <a:latin typeface="Gill Sans MT Condensed" panose="020B0506020104020203" pitchFamily="34" charset="0"/>
              </a:rPr>
              <a:t>de trésorerie de </a:t>
            </a:r>
            <a:r>
              <a:rPr lang="fr-FR" sz="4000" dirty="0">
                <a:latin typeface="Gill Sans MT Condensed" panose="020B0506020104020203" pitchFamily="34" charset="0"/>
              </a:rPr>
              <a:t>fin d’année</a:t>
            </a:r>
          </a:p>
        </p:txBody>
      </p:sp>
    </p:spTree>
    <p:extLst>
      <p:ext uri="{BB962C8B-B14F-4D97-AF65-F5344CB8AC3E}">
        <p14:creationId xmlns:p14="http://schemas.microsoft.com/office/powerpoint/2010/main" val="96074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 </a:t>
            </a:r>
            <a:r>
              <a:rPr lang="fr-FR" b="1" dirty="0" smtClean="0">
                <a:latin typeface="Gill Sans MT Condensed" panose="020B0506020104020203" pitchFamily="34" charset="0"/>
              </a:rPr>
              <a:t>Démarche </a:t>
            </a:r>
            <a:r>
              <a:rPr lang="fr-FR" b="1" dirty="0">
                <a:latin typeface="Gill Sans MT Condensed" panose="020B0506020104020203" pitchFamily="34" charset="0"/>
              </a:rPr>
              <a:t>de prévision</a:t>
            </a:r>
          </a:p>
          <a:p>
            <a:pPr marL="0" indent="0">
              <a:buNone/>
            </a:pPr>
            <a:r>
              <a:rPr lang="fr-FR" dirty="0" smtClean="0">
                <a:latin typeface="Gill Sans MT Condensed" panose="020B0506020104020203" pitchFamily="34" charset="0"/>
              </a:rPr>
              <a:t>      Prévision </a:t>
            </a:r>
            <a:r>
              <a:rPr lang="fr-FR" dirty="0">
                <a:latin typeface="Gill Sans MT Condensed" panose="020B0506020104020203" pitchFamily="34" charset="0"/>
              </a:rPr>
              <a:t>du FDR:</a:t>
            </a:r>
          </a:p>
          <a:p>
            <a:pPr marL="0" indent="0">
              <a:buNone/>
            </a:pPr>
            <a:r>
              <a:rPr lang="fr-FR" dirty="0" smtClean="0">
                <a:latin typeface="Gill Sans MT Condensed" panose="020B0506020104020203" pitchFamily="34" charset="0"/>
              </a:rPr>
              <a:t>        •</a:t>
            </a:r>
            <a:r>
              <a:rPr lang="fr-FR" dirty="0">
                <a:latin typeface="Gill Sans MT Condensed" panose="020B0506020104020203" pitchFamily="34" charset="0"/>
              </a:rPr>
              <a:t>Prévision des ressources </a:t>
            </a:r>
            <a:r>
              <a:rPr lang="fr-FR" dirty="0" smtClean="0">
                <a:latin typeface="Gill Sans MT Condensed" panose="020B0506020104020203" pitchFamily="34" charset="0"/>
              </a:rPr>
              <a:t>stables</a:t>
            </a:r>
          </a:p>
          <a:p>
            <a:pPr marL="0" indent="0">
              <a:buNone/>
            </a:pPr>
            <a:r>
              <a:rPr lang="fr-FR" dirty="0">
                <a:latin typeface="Gill Sans MT Condensed" panose="020B0506020104020203" pitchFamily="34" charset="0"/>
              </a:rPr>
              <a:t> </a:t>
            </a:r>
            <a:r>
              <a:rPr lang="fr-FR" dirty="0" smtClean="0">
                <a:latin typeface="Gill Sans MT Condensed" panose="020B0506020104020203" pitchFamily="34" charset="0"/>
              </a:rPr>
              <a:t>       •</a:t>
            </a:r>
            <a:r>
              <a:rPr lang="fr-FR" b="1" dirty="0" smtClean="0">
                <a:latin typeface="Gill Sans MT Condensed" panose="020B0506020104020203" pitchFamily="34" charset="0"/>
              </a:rPr>
              <a:t>Dettes </a:t>
            </a:r>
            <a:r>
              <a:rPr lang="fr-FR" b="1" dirty="0">
                <a:latin typeface="Gill Sans MT Condensed" panose="020B0506020104020203" pitchFamily="34" charset="0"/>
              </a:rPr>
              <a:t>financières</a:t>
            </a:r>
            <a:r>
              <a:rPr lang="fr-FR" dirty="0">
                <a:latin typeface="Gill Sans MT Condensed" panose="020B0506020104020203" pitchFamily="34" charset="0"/>
              </a:rPr>
              <a:t>: ce poste est obtenu ainsi:</a:t>
            </a:r>
          </a:p>
          <a:p>
            <a:endParaRPr lang="fr-FR" dirty="0">
              <a:latin typeface="Gill Sans MT Condensed" panose="020B0506020104020203" pitchFamily="34" charset="0"/>
            </a:endParaRPr>
          </a:p>
          <a:p>
            <a:pPr marL="0" indent="0">
              <a:buNone/>
            </a:pPr>
            <a:r>
              <a:rPr lang="fr-FR" b="1" dirty="0" smtClean="0">
                <a:latin typeface="Gill Sans MT Condensed" panose="020B0506020104020203" pitchFamily="34" charset="0"/>
              </a:rPr>
              <a:t>Dettes financières = dettes </a:t>
            </a:r>
            <a:r>
              <a:rPr lang="fr-FR" b="1" dirty="0">
                <a:latin typeface="Gill Sans MT Condensed" panose="020B0506020104020203" pitchFamily="34" charset="0"/>
              </a:rPr>
              <a:t>financières de début </a:t>
            </a:r>
            <a:r>
              <a:rPr lang="fr-FR" b="1" dirty="0" smtClean="0">
                <a:latin typeface="Gill Sans MT Condensed" panose="020B0506020104020203" pitchFamily="34" charset="0"/>
              </a:rPr>
              <a:t>d’année-remboursements </a:t>
            </a:r>
            <a:r>
              <a:rPr lang="fr-FR" b="1" dirty="0">
                <a:latin typeface="Gill Sans MT Condensed" panose="020B0506020104020203" pitchFamily="34" charset="0"/>
              </a:rPr>
              <a:t>au cours de </a:t>
            </a:r>
            <a:r>
              <a:rPr lang="fr-FR" b="1" dirty="0" smtClean="0">
                <a:latin typeface="Gill Sans MT Condensed" panose="020B0506020104020203" pitchFamily="34" charset="0"/>
              </a:rPr>
              <a:t>l’année(N+1)+ </a:t>
            </a:r>
            <a:r>
              <a:rPr lang="fr-FR" b="1" dirty="0">
                <a:latin typeface="Gill Sans MT Condensed" panose="020B0506020104020203" pitchFamily="34" charset="0"/>
              </a:rPr>
              <a:t>nouveaux em</a:t>
            </a:r>
            <a:r>
              <a:rPr lang="fr-FR" dirty="0">
                <a:latin typeface="Gill Sans MT Condensed" panose="020B0506020104020203" pitchFamily="34" charset="0"/>
              </a:rPr>
              <a:t>prunts </a:t>
            </a:r>
            <a:r>
              <a:rPr lang="fr-FR" dirty="0" smtClean="0">
                <a:latin typeface="Gill Sans MT Condensed" panose="020B0506020104020203" pitchFamily="34" charset="0"/>
              </a:rPr>
              <a:t>(N+1)</a:t>
            </a:r>
            <a:endParaRPr lang="fr-FR"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iv. Les </a:t>
            </a:r>
            <a:r>
              <a:rPr lang="fr-FR" sz="4000" dirty="0">
                <a:latin typeface="Gill Sans MT Condensed" panose="020B0506020104020203" pitchFamily="34" charset="0"/>
              </a:rPr>
              <a:t>prévisions </a:t>
            </a:r>
            <a:r>
              <a:rPr lang="fr-FR" sz="4000" dirty="0" smtClean="0">
                <a:latin typeface="Gill Sans MT Condensed" panose="020B0506020104020203" pitchFamily="34" charset="0"/>
              </a:rPr>
              <a:t>de trésorerie de </a:t>
            </a:r>
            <a:r>
              <a:rPr lang="fr-FR" sz="4000" dirty="0">
                <a:latin typeface="Gill Sans MT Condensed" panose="020B0506020104020203" pitchFamily="34" charset="0"/>
              </a:rPr>
              <a:t>fin d’année</a:t>
            </a:r>
          </a:p>
        </p:txBody>
      </p:sp>
    </p:spTree>
    <p:extLst>
      <p:ext uri="{BB962C8B-B14F-4D97-AF65-F5344CB8AC3E}">
        <p14:creationId xmlns:p14="http://schemas.microsoft.com/office/powerpoint/2010/main" val="328680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dirty="0">
              <a:latin typeface="Gill Sans MT Condensed" panose="020B0506020104020203" pitchFamily="34" charset="0"/>
            </a:endParaRPr>
          </a:p>
          <a:p>
            <a:r>
              <a:rPr lang="fr-FR" b="1" dirty="0">
                <a:latin typeface="Gill Sans MT Condensed" panose="020B0506020104020203" pitchFamily="34" charset="0"/>
              </a:rPr>
              <a:t>Démarche de prévision</a:t>
            </a:r>
          </a:p>
          <a:p>
            <a:pPr marL="0" indent="0">
              <a:buNone/>
            </a:pPr>
            <a:r>
              <a:rPr lang="fr-FR" dirty="0" smtClean="0">
                <a:latin typeface="Gill Sans MT Condensed" panose="020B0506020104020203" pitchFamily="34" charset="0"/>
              </a:rPr>
              <a:t>     Prévision </a:t>
            </a:r>
            <a:r>
              <a:rPr lang="fr-FR" dirty="0">
                <a:latin typeface="Gill Sans MT Condensed" panose="020B0506020104020203" pitchFamily="34" charset="0"/>
              </a:rPr>
              <a:t>du FDR</a:t>
            </a:r>
            <a:r>
              <a:rPr lang="fr-FR" dirty="0" smtClean="0">
                <a:latin typeface="Gill Sans MT Condensed" panose="020B0506020104020203" pitchFamily="34" charset="0"/>
              </a:rPr>
              <a:t>:</a:t>
            </a:r>
          </a:p>
          <a:p>
            <a:pPr marL="0" indent="0">
              <a:buNone/>
            </a:pPr>
            <a:r>
              <a:rPr lang="fr-FR" dirty="0">
                <a:latin typeface="Gill Sans MT Condensed" panose="020B0506020104020203" pitchFamily="34" charset="0"/>
              </a:rPr>
              <a:t> </a:t>
            </a:r>
            <a:r>
              <a:rPr lang="fr-FR" dirty="0" smtClean="0">
                <a:latin typeface="Gill Sans MT Condensed" panose="020B0506020104020203" pitchFamily="34" charset="0"/>
              </a:rPr>
              <a:t>       •</a:t>
            </a:r>
            <a:r>
              <a:rPr lang="fr-FR" dirty="0">
                <a:latin typeface="Gill Sans MT Condensed" panose="020B0506020104020203" pitchFamily="34" charset="0"/>
              </a:rPr>
              <a:t>Prévision des emplois stables</a:t>
            </a:r>
          </a:p>
          <a:p>
            <a:pPr marL="0" indent="0">
              <a:buNone/>
            </a:pPr>
            <a:r>
              <a:rPr lang="fr-FR" dirty="0" smtClean="0">
                <a:latin typeface="Gill Sans MT Condensed" panose="020B0506020104020203" pitchFamily="34" charset="0"/>
              </a:rPr>
              <a:t>        •</a:t>
            </a:r>
            <a:r>
              <a:rPr lang="fr-FR" dirty="0">
                <a:latin typeface="Gill Sans MT Condensed" panose="020B0506020104020203" pitchFamily="34" charset="0"/>
              </a:rPr>
              <a:t>Les emplois stables comprennent essentiellement les immobilisations:</a:t>
            </a:r>
          </a:p>
          <a:p>
            <a:endParaRPr lang="fr-FR" dirty="0">
              <a:latin typeface="Gill Sans MT Condensed" panose="020B0506020104020203" pitchFamily="34" charset="0"/>
            </a:endParaRPr>
          </a:p>
          <a:p>
            <a:pPr marL="0" indent="0">
              <a:buNone/>
            </a:pPr>
            <a:r>
              <a:rPr lang="fr-FR" b="1" dirty="0" smtClean="0">
                <a:latin typeface="Gill Sans MT Condensed" panose="020B0506020104020203" pitchFamily="34" charset="0"/>
              </a:rPr>
              <a:t>ES=Immobilisation </a:t>
            </a:r>
            <a:r>
              <a:rPr lang="fr-FR" b="1" dirty="0">
                <a:latin typeface="Gill Sans MT Condensed" panose="020B0506020104020203" pitchFamily="34" charset="0"/>
              </a:rPr>
              <a:t>nettes année </a:t>
            </a:r>
            <a:r>
              <a:rPr lang="fr-FR" b="1" dirty="0" smtClean="0">
                <a:latin typeface="Gill Sans MT Condensed" panose="020B0506020104020203" pitchFamily="34" charset="0"/>
              </a:rPr>
              <a:t>(N)+ </a:t>
            </a:r>
            <a:r>
              <a:rPr lang="fr-FR" b="1" dirty="0">
                <a:latin typeface="Gill Sans MT Condensed" panose="020B0506020104020203" pitchFamily="34" charset="0"/>
              </a:rPr>
              <a:t>acquisitions de l’année </a:t>
            </a:r>
            <a:r>
              <a:rPr lang="fr-FR" b="1" dirty="0" smtClean="0">
                <a:latin typeface="Gill Sans MT Condensed" panose="020B0506020104020203" pitchFamily="34" charset="0"/>
              </a:rPr>
              <a:t>(N+1)-valeur </a:t>
            </a:r>
            <a:r>
              <a:rPr lang="fr-FR" b="1" dirty="0">
                <a:latin typeface="Gill Sans MT Condensed" panose="020B0506020104020203" pitchFamily="34" charset="0"/>
              </a:rPr>
              <a:t>d’origine des immobilisations cédées en </a:t>
            </a:r>
            <a:r>
              <a:rPr lang="fr-FR" b="1" dirty="0" smtClean="0">
                <a:latin typeface="Gill Sans MT Condensed" panose="020B0506020104020203" pitchFamily="34" charset="0"/>
              </a:rPr>
              <a:t>(N+1)-dotations </a:t>
            </a:r>
            <a:r>
              <a:rPr lang="fr-FR" b="1" dirty="0">
                <a:latin typeface="Gill Sans MT Condensed" panose="020B0506020104020203" pitchFamily="34" charset="0"/>
              </a:rPr>
              <a:t>aux amortissements de </a:t>
            </a:r>
            <a:r>
              <a:rPr lang="fr-FR" b="1" dirty="0" smtClean="0">
                <a:latin typeface="Gill Sans MT Condensed" panose="020B0506020104020203" pitchFamily="34" charset="0"/>
              </a:rPr>
              <a:t>(N+1)</a:t>
            </a:r>
            <a:endParaRPr lang="fr-FR"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iv. </a:t>
            </a:r>
            <a:r>
              <a:rPr lang="fr-FR" sz="4000" dirty="0">
                <a:latin typeface="Gill Sans MT Condensed" panose="020B0506020104020203" pitchFamily="34" charset="0"/>
              </a:rPr>
              <a:t>Les prévisions </a:t>
            </a:r>
            <a:r>
              <a:rPr lang="fr-FR" sz="4000" dirty="0" smtClean="0">
                <a:latin typeface="Gill Sans MT Condensed" panose="020B0506020104020203" pitchFamily="34" charset="0"/>
              </a:rPr>
              <a:t>de trésorerie de </a:t>
            </a:r>
            <a:r>
              <a:rPr lang="fr-FR" sz="4000" dirty="0">
                <a:latin typeface="Gill Sans MT Condensed" panose="020B0506020104020203" pitchFamily="34" charset="0"/>
              </a:rPr>
              <a:t>fin d’année</a:t>
            </a:r>
          </a:p>
        </p:txBody>
      </p:sp>
    </p:spTree>
    <p:extLst>
      <p:ext uri="{BB962C8B-B14F-4D97-AF65-F5344CB8AC3E}">
        <p14:creationId xmlns:p14="http://schemas.microsoft.com/office/powerpoint/2010/main" val="380257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dirty="0">
              <a:latin typeface="Gill Sans MT Condensed" panose="020B0506020104020203" pitchFamily="34" charset="0"/>
            </a:endParaRPr>
          </a:p>
          <a:p>
            <a:r>
              <a:rPr lang="fr-FR" b="1" dirty="0">
                <a:latin typeface="Gill Sans MT Condensed" panose="020B0506020104020203" pitchFamily="34" charset="0"/>
              </a:rPr>
              <a:t>Démarche de prévision</a:t>
            </a:r>
          </a:p>
          <a:p>
            <a:pPr marL="0" indent="0">
              <a:buNone/>
            </a:pPr>
            <a:r>
              <a:rPr lang="fr-FR" dirty="0" smtClean="0">
                <a:latin typeface="Gill Sans MT Condensed" panose="020B0506020104020203" pitchFamily="34" charset="0"/>
              </a:rPr>
              <a:t>    Prévision </a:t>
            </a:r>
            <a:r>
              <a:rPr lang="fr-FR" dirty="0">
                <a:latin typeface="Gill Sans MT Condensed" panose="020B0506020104020203" pitchFamily="34" charset="0"/>
              </a:rPr>
              <a:t>du BFR:</a:t>
            </a:r>
          </a:p>
          <a:p>
            <a:pPr marL="0" indent="0">
              <a:buNone/>
            </a:pPr>
            <a:r>
              <a:rPr lang="fr-FR" dirty="0" smtClean="0">
                <a:latin typeface="Gill Sans MT Condensed" panose="020B0506020104020203" pitchFamily="34" charset="0"/>
              </a:rPr>
              <a:t>       •</a:t>
            </a:r>
            <a:r>
              <a:rPr lang="fr-FR" dirty="0">
                <a:latin typeface="Gill Sans MT Condensed" panose="020B0506020104020203" pitchFamily="34" charset="0"/>
              </a:rPr>
              <a:t>Prévision du BFRE par la méthode normative (</a:t>
            </a:r>
            <a:r>
              <a:rPr lang="fr-FR" dirty="0" smtClean="0">
                <a:latin typeface="Gill Sans MT Condensed" panose="020B0506020104020203" pitchFamily="34" charset="0"/>
              </a:rPr>
              <a:t>activité non </a:t>
            </a:r>
            <a:r>
              <a:rPr lang="fr-FR" dirty="0">
                <a:latin typeface="Gill Sans MT Condensed" panose="020B0506020104020203" pitchFamily="34" charset="0"/>
              </a:rPr>
              <a:t>saisonnière)</a:t>
            </a:r>
          </a:p>
          <a:p>
            <a:pPr marL="0" indent="0">
              <a:buNone/>
            </a:pPr>
            <a:r>
              <a:rPr lang="fr-FR" dirty="0" smtClean="0">
                <a:latin typeface="Gill Sans MT Condensed" panose="020B0506020104020203" pitchFamily="34" charset="0"/>
              </a:rPr>
              <a:t>       •</a:t>
            </a:r>
            <a:r>
              <a:rPr lang="fr-FR" dirty="0">
                <a:latin typeface="Gill Sans MT Condensed" panose="020B0506020104020203" pitchFamily="34" charset="0"/>
              </a:rPr>
              <a:t>Prévision du BFRHE concerne notamment le solde </a:t>
            </a:r>
            <a:r>
              <a:rPr lang="fr-FR" dirty="0" smtClean="0">
                <a:latin typeface="Gill Sans MT Condensed" panose="020B0506020104020203" pitchFamily="34" charset="0"/>
              </a:rPr>
              <a:t>à payer </a:t>
            </a:r>
            <a:r>
              <a:rPr lang="fr-FR" dirty="0">
                <a:latin typeface="Gill Sans MT Condensed" panose="020B0506020104020203" pitchFamily="34" charset="0"/>
              </a:rPr>
              <a:t>de l’IS</a:t>
            </a: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iv. Les </a:t>
            </a:r>
            <a:r>
              <a:rPr lang="fr-FR" sz="4000" dirty="0">
                <a:latin typeface="Gill Sans MT Condensed" panose="020B0506020104020203" pitchFamily="34" charset="0"/>
              </a:rPr>
              <a:t>prévisions </a:t>
            </a:r>
            <a:r>
              <a:rPr lang="fr-FR" sz="4000" dirty="0" smtClean="0">
                <a:latin typeface="Gill Sans MT Condensed" panose="020B0506020104020203" pitchFamily="34" charset="0"/>
              </a:rPr>
              <a:t>de trésorerie de </a:t>
            </a:r>
            <a:r>
              <a:rPr lang="fr-FR" sz="4000" dirty="0">
                <a:latin typeface="Gill Sans MT Condensed" panose="020B0506020104020203" pitchFamily="34" charset="0"/>
              </a:rPr>
              <a:t>fin d’année</a:t>
            </a:r>
          </a:p>
        </p:txBody>
      </p:sp>
    </p:spTree>
    <p:extLst>
      <p:ext uri="{BB962C8B-B14F-4D97-AF65-F5344CB8AC3E}">
        <p14:creationId xmlns:p14="http://schemas.microsoft.com/office/powerpoint/2010/main" val="53462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a:latin typeface="Gill Sans MT Condensed" panose="020B0506020104020203" pitchFamily="34" charset="0"/>
            </a:endParaRPr>
          </a:p>
          <a:p>
            <a:r>
              <a:rPr lang="fr-FR" dirty="0" smtClean="0">
                <a:latin typeface="Gill Sans MT Condensed" panose="020B0506020104020203" pitchFamily="34" charset="0"/>
              </a:rPr>
              <a:t>le </a:t>
            </a:r>
            <a:r>
              <a:rPr lang="fr-FR" dirty="0">
                <a:latin typeface="Gill Sans MT Condensed" panose="020B0506020104020203" pitchFamily="34" charset="0"/>
              </a:rPr>
              <a:t>trésorier doit se poser les questions suivantes:</a:t>
            </a:r>
          </a:p>
          <a:p>
            <a:pPr lvl="1"/>
            <a:r>
              <a:rPr lang="fr-FR" b="1" dirty="0" smtClean="0">
                <a:latin typeface="Gill Sans MT Condensed" panose="020B0506020104020203" pitchFamily="34" charset="0"/>
              </a:rPr>
              <a:t>En </a:t>
            </a:r>
            <a:r>
              <a:rPr lang="fr-FR" b="1" dirty="0">
                <a:latin typeface="Gill Sans MT Condensed" panose="020B0506020104020203" pitchFamily="34" charset="0"/>
              </a:rPr>
              <a:t>cas d’excédent de trésorerie</a:t>
            </a:r>
            <a:r>
              <a:rPr lang="fr-FR" dirty="0">
                <a:latin typeface="Gill Sans MT Condensed" panose="020B0506020104020203" pitchFamily="34" charset="0"/>
              </a:rPr>
              <a:t>: quel type de placement effectuer? Quel montant? Pour quelle durée?</a:t>
            </a:r>
          </a:p>
          <a:p>
            <a:pPr lvl="1"/>
            <a:r>
              <a:rPr lang="fr-FR" b="1" dirty="0" smtClean="0">
                <a:latin typeface="Gill Sans MT Condensed" panose="020B0506020104020203" pitchFamily="34" charset="0"/>
              </a:rPr>
              <a:t>En </a:t>
            </a:r>
            <a:r>
              <a:rPr lang="fr-FR" b="1" dirty="0">
                <a:latin typeface="Gill Sans MT Condensed" panose="020B0506020104020203" pitchFamily="34" charset="0"/>
              </a:rPr>
              <a:t>cas de trésorerie déficitaire</a:t>
            </a:r>
            <a:r>
              <a:rPr lang="fr-FR" dirty="0">
                <a:latin typeface="Gill Sans MT Condensed" panose="020B0506020104020203" pitchFamily="34" charset="0"/>
              </a:rPr>
              <a:t>: quel type de financement (crédit de trésorerie) faut il privilégier? Quel montant? Pour quelle durée?</a:t>
            </a:r>
          </a:p>
          <a:p>
            <a:pPr marL="0" indent="0">
              <a:buNone/>
            </a:pPr>
            <a:endParaRPr lang="fr-FR"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v. </a:t>
            </a:r>
            <a:r>
              <a:rPr lang="fr-FR" sz="4000" dirty="0">
                <a:latin typeface="Gill Sans MT Condensed" panose="020B0506020104020203" pitchFamily="34" charset="0"/>
              </a:rPr>
              <a:t>Plan de trésorerie</a:t>
            </a:r>
          </a:p>
        </p:txBody>
      </p:sp>
    </p:spTree>
    <p:extLst>
      <p:ext uri="{BB962C8B-B14F-4D97-AF65-F5344CB8AC3E}">
        <p14:creationId xmlns:p14="http://schemas.microsoft.com/office/powerpoint/2010/main" val="27489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latin typeface="Gill Sans MT Condensed" pitchFamily="34" charset="0"/>
              </a:rPr>
              <a:t>Introduction</a:t>
            </a:r>
            <a:endParaRPr lang="fr-FR" sz="6000" dirty="0">
              <a:latin typeface="Gill Sans MT Condensed" pitchFamily="34" charset="0"/>
            </a:endParaRPr>
          </a:p>
        </p:txBody>
      </p:sp>
      <p:sp>
        <p:nvSpPr>
          <p:cNvPr id="3" name="Espace réservé du texte 2"/>
          <p:cNvSpPr>
            <a:spLocks noGrp="1"/>
          </p:cNvSpPr>
          <p:nvPr>
            <p:ph type="body" idx="1"/>
          </p:nvPr>
        </p:nvSpPr>
        <p:spPr/>
        <p:txBody>
          <a:bodyPr/>
          <a:lstStyle/>
          <a:p>
            <a:endParaRPr lang="fr-FR" dirty="0">
              <a:latin typeface="Gill Sans MT Condensed" pitchFamily="34" charset="0"/>
            </a:endParaRPr>
          </a:p>
        </p:txBody>
      </p:sp>
    </p:spTree>
    <p:extLst>
      <p:ext uri="{BB962C8B-B14F-4D97-AF65-F5344CB8AC3E}">
        <p14:creationId xmlns:p14="http://schemas.microsoft.com/office/powerpoint/2010/main" val="1819016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buNone/>
            </a:pPr>
            <a:endParaRPr lang="fr-FR" sz="3200" dirty="0">
              <a:latin typeface="Gill Sans MT Condensed" panose="020B0506020104020203" pitchFamily="34" charset="0"/>
            </a:endParaRPr>
          </a:p>
          <a:p>
            <a:pPr marL="0" indent="0">
              <a:buNone/>
            </a:pPr>
            <a:r>
              <a:rPr lang="fr-FR" sz="3200" b="1" dirty="0">
                <a:latin typeface="Gill Sans MT Condensed" pitchFamily="34" charset="0"/>
              </a:rPr>
              <a:t>Hypothèse 1</a:t>
            </a:r>
            <a:r>
              <a:rPr lang="fr-FR" sz="3200" dirty="0">
                <a:latin typeface="Gill Sans MT Condensed" pitchFamily="34" charset="0"/>
              </a:rPr>
              <a:t>: trésorerie largement excédentaire</a:t>
            </a:r>
          </a:p>
          <a:p>
            <a:r>
              <a:rPr lang="fr-FR" sz="3000" b="1" dirty="0" smtClean="0">
                <a:latin typeface="Gill Sans MT Condensed" pitchFamily="34" charset="0"/>
              </a:rPr>
              <a:t>Rembourser </a:t>
            </a:r>
            <a:r>
              <a:rPr lang="fr-FR" sz="3000" dirty="0" smtClean="0">
                <a:latin typeface="Gill Sans MT Condensed" pitchFamily="34" charset="0"/>
              </a:rPr>
              <a:t>par </a:t>
            </a:r>
            <a:r>
              <a:rPr lang="fr-FR" sz="3000" dirty="0">
                <a:latin typeface="Gill Sans MT Condensed" pitchFamily="34" charset="0"/>
              </a:rPr>
              <a:t>anticipation les emprunts </a:t>
            </a:r>
            <a:r>
              <a:rPr lang="fr-FR" sz="3000" dirty="0" smtClean="0">
                <a:latin typeface="Gill Sans MT Condensed" pitchFamily="34" charset="0"/>
              </a:rPr>
              <a:t>à long </a:t>
            </a:r>
            <a:r>
              <a:rPr lang="fr-FR" sz="3000" dirty="0">
                <a:latin typeface="Gill Sans MT Condensed" pitchFamily="34" charset="0"/>
              </a:rPr>
              <a:t>terme</a:t>
            </a:r>
          </a:p>
          <a:p>
            <a:r>
              <a:rPr lang="fr-FR" sz="3000" b="1" dirty="0" smtClean="0">
                <a:latin typeface="Gill Sans MT Condensed" pitchFamily="34" charset="0"/>
              </a:rPr>
              <a:t>Financer </a:t>
            </a:r>
            <a:r>
              <a:rPr lang="fr-FR" sz="3000" dirty="0" smtClean="0">
                <a:latin typeface="Gill Sans MT Condensed" pitchFamily="34" charset="0"/>
              </a:rPr>
              <a:t>les </a:t>
            </a:r>
            <a:r>
              <a:rPr lang="fr-FR" sz="3000" dirty="0">
                <a:latin typeface="Gill Sans MT Condensed" pitchFamily="34" charset="0"/>
              </a:rPr>
              <a:t>programmes d’acquisition des investissements prévus</a:t>
            </a:r>
          </a:p>
          <a:p>
            <a:r>
              <a:rPr lang="fr-FR" sz="3000" b="1" dirty="0" smtClean="0">
                <a:latin typeface="Gill Sans MT Condensed" pitchFamily="34" charset="0"/>
              </a:rPr>
              <a:t>Réaliser </a:t>
            </a:r>
            <a:r>
              <a:rPr lang="fr-FR" sz="3000" b="1" dirty="0">
                <a:latin typeface="Gill Sans MT Condensed" pitchFamily="34" charset="0"/>
              </a:rPr>
              <a:t>des </a:t>
            </a:r>
            <a:r>
              <a:rPr lang="fr-FR" sz="3000" b="1" dirty="0" smtClean="0">
                <a:latin typeface="Gill Sans MT Condensed" pitchFamily="34" charset="0"/>
              </a:rPr>
              <a:t>placements </a:t>
            </a:r>
            <a:r>
              <a:rPr lang="fr-FR" sz="3000" dirty="0" smtClean="0">
                <a:latin typeface="Gill Sans MT Condensed" pitchFamily="34" charset="0"/>
              </a:rPr>
              <a:t>financiers à court </a:t>
            </a:r>
            <a:r>
              <a:rPr lang="fr-FR" sz="3000" dirty="0">
                <a:latin typeface="Gill Sans MT Condensed" pitchFamily="34" charset="0"/>
              </a:rPr>
              <a:t>terme qui prendront différentes formes selon le type de </a:t>
            </a:r>
            <a:r>
              <a:rPr lang="fr-FR" sz="3000" dirty="0" smtClean="0">
                <a:latin typeface="Gill Sans MT Condensed" pitchFamily="34" charset="0"/>
              </a:rPr>
              <a:t>fiscalité souhaité</a:t>
            </a:r>
            <a:endParaRPr lang="fr-FR" sz="3000" dirty="0">
              <a:latin typeface="Gill Sans MT Condensed" panose="020B0506020104020203" pitchFamily="34" charset="0"/>
            </a:endParaRPr>
          </a:p>
          <a:p>
            <a:pPr marL="0" indent="0">
              <a:buNone/>
            </a:pPr>
            <a:endParaRPr lang="fr-FR" sz="3200"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v. </a:t>
            </a:r>
            <a:r>
              <a:rPr lang="fr-FR" sz="4000" dirty="0">
                <a:latin typeface="Gill Sans MT Condensed" panose="020B0506020104020203" pitchFamily="34" charset="0"/>
              </a:rPr>
              <a:t>Plan de trésorerie</a:t>
            </a:r>
          </a:p>
        </p:txBody>
      </p:sp>
    </p:spTree>
    <p:extLst>
      <p:ext uri="{BB962C8B-B14F-4D97-AF65-F5344CB8AC3E}">
        <p14:creationId xmlns:p14="http://schemas.microsoft.com/office/powerpoint/2010/main" val="91926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800" b="1" dirty="0" smtClean="0">
                <a:latin typeface="Gill Sans MT Condensed" pitchFamily="34" charset="0"/>
              </a:rPr>
              <a:t>Hypothèse </a:t>
            </a:r>
            <a:r>
              <a:rPr lang="fr-FR" sz="2800" b="1" dirty="0">
                <a:latin typeface="Gill Sans MT Condensed" pitchFamily="34" charset="0"/>
              </a:rPr>
              <a:t>2 : </a:t>
            </a:r>
            <a:r>
              <a:rPr lang="fr-FR" sz="2800" dirty="0">
                <a:latin typeface="Gill Sans MT Condensed" pitchFamily="34" charset="0"/>
              </a:rPr>
              <a:t>soldes négatifs plusieurs solutions</a:t>
            </a:r>
          </a:p>
          <a:p>
            <a:r>
              <a:rPr lang="fr-FR" sz="2600" dirty="0" smtClean="0">
                <a:latin typeface="Gill Sans MT Condensed" pitchFamily="34" charset="0"/>
              </a:rPr>
              <a:t>La </a:t>
            </a:r>
            <a:r>
              <a:rPr lang="fr-FR" sz="2600" b="1" dirty="0" smtClean="0">
                <a:latin typeface="Gill Sans MT Condensed" pitchFamily="34" charset="0"/>
              </a:rPr>
              <a:t>mobilisation </a:t>
            </a:r>
            <a:r>
              <a:rPr lang="fr-FR" sz="2600" b="1" dirty="0">
                <a:latin typeface="Gill Sans MT Condensed" pitchFamily="34" charset="0"/>
              </a:rPr>
              <a:t>des </a:t>
            </a:r>
            <a:r>
              <a:rPr lang="fr-FR" sz="2600" b="1" dirty="0" smtClean="0">
                <a:latin typeface="Gill Sans MT Condensed" pitchFamily="34" charset="0"/>
              </a:rPr>
              <a:t>créances </a:t>
            </a:r>
            <a:r>
              <a:rPr lang="fr-FR" sz="2600" dirty="0" smtClean="0">
                <a:latin typeface="Gill Sans MT Condensed" pitchFamily="34" charset="0"/>
              </a:rPr>
              <a:t>commerciales </a:t>
            </a:r>
            <a:r>
              <a:rPr lang="fr-FR" sz="2600" dirty="0">
                <a:latin typeface="Gill Sans MT Condensed" pitchFamily="34" charset="0"/>
              </a:rPr>
              <a:t>existantes (escompte d’effets négociables…)</a:t>
            </a:r>
          </a:p>
          <a:p>
            <a:r>
              <a:rPr lang="fr-FR" sz="2600" dirty="0" smtClean="0">
                <a:latin typeface="Gill Sans MT Condensed" pitchFamily="34" charset="0"/>
              </a:rPr>
              <a:t> L’</a:t>
            </a:r>
            <a:r>
              <a:rPr lang="fr-FR" sz="2600" b="1" dirty="0" smtClean="0">
                <a:latin typeface="Gill Sans MT Condensed" pitchFamily="34" charset="0"/>
              </a:rPr>
              <a:t>obtention </a:t>
            </a:r>
            <a:r>
              <a:rPr lang="fr-FR" sz="2600" b="1" dirty="0">
                <a:latin typeface="Gill Sans MT Condensed" pitchFamily="34" charset="0"/>
              </a:rPr>
              <a:t>de crédits </a:t>
            </a:r>
            <a:r>
              <a:rPr lang="fr-FR" sz="2600" b="1" dirty="0" smtClean="0">
                <a:latin typeface="Gill Sans MT Condensed" pitchFamily="34" charset="0"/>
              </a:rPr>
              <a:t>bancaires </a:t>
            </a:r>
            <a:r>
              <a:rPr lang="fr-FR" sz="2600" dirty="0" smtClean="0">
                <a:latin typeface="Gill Sans MT Condensed" pitchFamily="34" charset="0"/>
              </a:rPr>
              <a:t>de </a:t>
            </a:r>
            <a:r>
              <a:rPr lang="fr-FR" sz="2600" dirty="0">
                <a:latin typeface="Gill Sans MT Condensed" panose="020B0506020104020203" pitchFamily="34" charset="0"/>
              </a:rPr>
              <a:t>trésorerie</a:t>
            </a:r>
          </a:p>
          <a:p>
            <a:pPr marL="0" indent="0">
              <a:buNone/>
            </a:pPr>
            <a:endParaRPr lang="fr-FR" sz="2800"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v. </a:t>
            </a:r>
            <a:r>
              <a:rPr lang="fr-FR" sz="4000" dirty="0">
                <a:latin typeface="Gill Sans MT Condensed" panose="020B0506020104020203" pitchFamily="34" charset="0"/>
              </a:rPr>
              <a:t>Plan de trésorerie</a:t>
            </a:r>
          </a:p>
        </p:txBody>
      </p:sp>
    </p:spTree>
    <p:extLst>
      <p:ext uri="{BB962C8B-B14F-4D97-AF65-F5344CB8AC3E}">
        <p14:creationId xmlns:p14="http://schemas.microsoft.com/office/powerpoint/2010/main" val="236673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2800" dirty="0">
              <a:latin typeface="Gill Sans MT Condensed" pitchFamily="34" charset="0"/>
            </a:endParaRPr>
          </a:p>
          <a:p>
            <a:r>
              <a:rPr lang="fr-FR" sz="2800" dirty="0">
                <a:latin typeface="Gill Sans MT Condensed" pitchFamily="34" charset="0"/>
              </a:rPr>
              <a:t>Ne se limite pas </a:t>
            </a:r>
            <a:r>
              <a:rPr lang="fr-FR" sz="2800" dirty="0" smtClean="0">
                <a:latin typeface="Gill Sans MT Condensed" pitchFamily="34" charset="0"/>
              </a:rPr>
              <a:t>à </a:t>
            </a:r>
            <a:r>
              <a:rPr lang="fr-FR" sz="2800" dirty="0">
                <a:latin typeface="Gill Sans MT Condensed" pitchFamily="34" charset="0"/>
              </a:rPr>
              <a:t> </a:t>
            </a:r>
            <a:r>
              <a:rPr lang="fr-FR" sz="2800" dirty="0" smtClean="0">
                <a:latin typeface="Gill Sans MT Condensed" pitchFamily="34" charset="0"/>
              </a:rPr>
              <a:t>effectuer </a:t>
            </a:r>
            <a:r>
              <a:rPr lang="fr-FR" sz="2800" dirty="0">
                <a:latin typeface="Gill Sans MT Condensed" pitchFamily="34" charset="0"/>
              </a:rPr>
              <a:t>des prévisions et </a:t>
            </a:r>
            <a:r>
              <a:rPr lang="fr-FR" sz="2800" dirty="0" smtClean="0">
                <a:latin typeface="Gill Sans MT Condensed" pitchFamily="34" charset="0"/>
              </a:rPr>
              <a:t>à rechercher </a:t>
            </a:r>
            <a:r>
              <a:rPr lang="fr-FR" sz="2800" dirty="0">
                <a:latin typeface="Gill Sans MT Condensed" pitchFamily="34" charset="0"/>
              </a:rPr>
              <a:t>les meilleurs financements et placements. </a:t>
            </a:r>
          </a:p>
          <a:p>
            <a:r>
              <a:rPr lang="fr-FR" sz="2800" dirty="0" smtClean="0">
                <a:latin typeface="Gill Sans MT Condensed" pitchFamily="34" charset="0"/>
              </a:rPr>
              <a:t>Doit </a:t>
            </a:r>
            <a:r>
              <a:rPr lang="fr-FR" sz="2800" dirty="0">
                <a:latin typeface="Gill Sans MT Condensed" panose="020B0506020104020203" pitchFamily="34" charset="0"/>
              </a:rPr>
              <a:t>également utiliser tous les moyens susceptibles d’entraîner des conséquences positives sur le niveau des frais financiers.</a:t>
            </a:r>
          </a:p>
          <a:p>
            <a:pPr marL="0" indent="0">
              <a:buNone/>
            </a:pPr>
            <a:endParaRPr lang="fr-FR" sz="2800" dirty="0">
              <a:latin typeface="Gill Sans MT Condensed" panose="020B0506020104020203" pitchFamily="34" charset="0"/>
            </a:endParaRPr>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2. Rôle de trésorier </a:t>
            </a:r>
            <a:endParaRPr lang="fr-FR" sz="4000" dirty="0">
              <a:latin typeface="Gill Sans MT Condensed" panose="020B0506020104020203" pitchFamily="34" charset="0"/>
            </a:endParaRPr>
          </a:p>
        </p:txBody>
      </p:sp>
    </p:spTree>
    <p:extLst>
      <p:ext uri="{BB962C8B-B14F-4D97-AF65-F5344CB8AC3E}">
        <p14:creationId xmlns:p14="http://schemas.microsoft.com/office/powerpoint/2010/main" val="11017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2800" dirty="0">
              <a:latin typeface="Gill Sans MT Condensed" pitchFamily="34" charset="0"/>
            </a:endParaRPr>
          </a:p>
          <a:p>
            <a:r>
              <a:rPr lang="fr-FR" sz="2800" dirty="0">
                <a:latin typeface="Gill Sans MT Condensed" pitchFamily="34" charset="0"/>
              </a:rPr>
              <a:t>Actions sur les flux financiers visant </a:t>
            </a:r>
            <a:r>
              <a:rPr lang="fr-FR" sz="2800" dirty="0" smtClean="0">
                <a:latin typeface="Gill Sans MT Condensed" pitchFamily="34" charset="0"/>
              </a:rPr>
              <a:t>à réduire </a:t>
            </a:r>
            <a:r>
              <a:rPr lang="fr-FR" sz="2800" dirty="0">
                <a:latin typeface="Gill Sans MT Condensed" pitchFamily="34" charset="0"/>
              </a:rPr>
              <a:t>le niveau ou la durée des déficits </a:t>
            </a:r>
          </a:p>
          <a:p>
            <a:r>
              <a:rPr lang="fr-FR" sz="2800" dirty="0" smtClean="0">
                <a:latin typeface="Gill Sans MT Condensed" pitchFamily="34" charset="0"/>
              </a:rPr>
              <a:t>Arbitrage </a:t>
            </a:r>
            <a:r>
              <a:rPr lang="fr-FR" sz="2800" dirty="0">
                <a:latin typeface="Gill Sans MT Condensed" pitchFamily="34" charset="0"/>
              </a:rPr>
              <a:t>entre les différentes banques de manière </a:t>
            </a:r>
            <a:r>
              <a:rPr lang="fr-FR" sz="2800" dirty="0" smtClean="0">
                <a:latin typeface="Gill Sans MT Condensed" pitchFamily="34" charset="0"/>
              </a:rPr>
              <a:t>à réduire </a:t>
            </a:r>
            <a:r>
              <a:rPr lang="fr-FR" sz="2800" dirty="0">
                <a:latin typeface="Gill Sans MT Condensed" pitchFamily="34" charset="0"/>
              </a:rPr>
              <a:t>ou </a:t>
            </a:r>
            <a:r>
              <a:rPr lang="fr-FR" sz="2800" dirty="0" smtClean="0">
                <a:latin typeface="Gill Sans MT Condensed" pitchFamily="34" charset="0"/>
              </a:rPr>
              <a:t>à éliminer </a:t>
            </a:r>
            <a:r>
              <a:rPr lang="fr-FR" sz="2800" dirty="0">
                <a:latin typeface="Gill Sans MT Condensed" pitchFamily="34" charset="0"/>
              </a:rPr>
              <a:t>certains déficits</a:t>
            </a:r>
          </a:p>
          <a:p>
            <a:r>
              <a:rPr lang="fr-FR" sz="2800" dirty="0" smtClean="0">
                <a:latin typeface="Gill Sans MT Condensed" pitchFamily="34" charset="0"/>
              </a:rPr>
              <a:t>Négociation </a:t>
            </a:r>
            <a:r>
              <a:rPr lang="fr-FR" sz="2800" dirty="0">
                <a:latin typeface="Gill Sans MT Condensed" pitchFamily="34" charset="0"/>
              </a:rPr>
              <a:t>avec les banques</a:t>
            </a:r>
          </a:p>
          <a:p>
            <a:r>
              <a:rPr lang="fr-FR" sz="2800" dirty="0" smtClean="0">
                <a:latin typeface="Gill Sans MT Condensed" pitchFamily="34" charset="0"/>
              </a:rPr>
              <a:t>Mise à jour </a:t>
            </a:r>
            <a:r>
              <a:rPr lang="fr-FR" sz="2800" dirty="0">
                <a:latin typeface="Gill Sans MT Condensed" panose="020B0506020104020203" pitchFamily="34" charset="0"/>
              </a:rPr>
              <a:t>permanente des informations nécessaires aux précisions</a:t>
            </a:r>
          </a:p>
          <a:p>
            <a:pPr marL="0" indent="0">
              <a:buNone/>
            </a:pPr>
            <a:endParaRPr lang="fr-FR" sz="2800" dirty="0">
              <a:latin typeface="Gill Sans MT Condensed" panose="020B0506020104020203" pitchFamily="34" charset="0"/>
            </a:endParaRPr>
          </a:p>
        </p:txBody>
      </p:sp>
      <p:sp>
        <p:nvSpPr>
          <p:cNvPr id="5" name="Titre 2"/>
          <p:cNvSpPr>
            <a:spLocks noGrp="1"/>
          </p:cNvSpPr>
          <p:nvPr>
            <p:ph type="title"/>
          </p:nvPr>
        </p:nvSpPr>
        <p:spPr>
          <a:xfrm>
            <a:off x="688490" y="570156"/>
            <a:ext cx="7756263" cy="1054250"/>
          </a:xfrm>
        </p:spPr>
        <p:txBody>
          <a:bodyPr/>
          <a:lstStyle/>
          <a:p>
            <a:r>
              <a:rPr lang="fr-FR" sz="4000" dirty="0" smtClean="0">
                <a:latin typeface="Gill Sans MT Condensed" panose="020B0506020104020203" pitchFamily="34" charset="0"/>
              </a:rPr>
              <a:t>2. Rôle de trésorier </a:t>
            </a:r>
            <a:endParaRPr lang="fr-FR" sz="4000" dirty="0">
              <a:latin typeface="Gill Sans MT Condensed" panose="020B0506020104020203" pitchFamily="34" charset="0"/>
            </a:endParaRPr>
          </a:p>
        </p:txBody>
      </p:sp>
    </p:spTree>
    <p:extLst>
      <p:ext uri="{BB962C8B-B14F-4D97-AF65-F5344CB8AC3E}">
        <p14:creationId xmlns:p14="http://schemas.microsoft.com/office/powerpoint/2010/main" val="47462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buNone/>
            </a:pPr>
            <a:r>
              <a:rPr lang="fr-FR" dirty="0">
                <a:latin typeface="Gill Sans MT Condensed" pitchFamily="34" charset="0"/>
              </a:rPr>
              <a:t>Ses principales missions </a:t>
            </a:r>
            <a:r>
              <a:rPr lang="fr-FR" dirty="0" smtClean="0">
                <a:latin typeface="Gill Sans MT Condensed" pitchFamily="34" charset="0"/>
              </a:rPr>
              <a:t>sont:</a:t>
            </a:r>
          </a:p>
          <a:p>
            <a:r>
              <a:rPr lang="fr-FR" sz="2000" dirty="0" smtClean="0">
                <a:latin typeface="Gill Sans MT Condensed" pitchFamily="34" charset="0"/>
              </a:rPr>
              <a:t>la </a:t>
            </a:r>
            <a:r>
              <a:rPr lang="fr-FR" sz="2000" dirty="0">
                <a:latin typeface="Gill Sans MT Condensed" pitchFamily="34" charset="0"/>
              </a:rPr>
              <a:t>supervision et le suivi quotidien des positions de trésorerie du groupe et éventuellement des filiales (positions bancaires, exposition au risque de change, cash </a:t>
            </a:r>
            <a:r>
              <a:rPr lang="fr-FR" sz="2000" dirty="0" err="1">
                <a:latin typeface="Gill Sans MT Condensed" pitchFamily="34" charset="0"/>
              </a:rPr>
              <a:t>pooling</a:t>
            </a:r>
            <a:r>
              <a:rPr lang="fr-FR" sz="2000" dirty="0">
                <a:latin typeface="Gill Sans MT Condensed" pitchFamily="34" charset="0"/>
              </a:rPr>
              <a:t>…) ;</a:t>
            </a:r>
          </a:p>
          <a:p>
            <a:r>
              <a:rPr lang="fr-FR" sz="2000" dirty="0" smtClean="0">
                <a:latin typeface="Gill Sans MT Condensed" pitchFamily="34" charset="0"/>
              </a:rPr>
              <a:t>l’établissement </a:t>
            </a:r>
            <a:r>
              <a:rPr lang="fr-FR" sz="2000" dirty="0">
                <a:latin typeface="Gill Sans MT Condensed" pitchFamily="34" charset="0"/>
              </a:rPr>
              <a:t>du prévisionnel de trésorerie, </a:t>
            </a:r>
            <a:r>
              <a:rPr lang="fr-FR" sz="2000" b="1" dirty="0">
                <a:solidFill>
                  <a:srgbClr val="FF0000"/>
                </a:solidFill>
                <a:latin typeface="Gill Sans MT Condensed" pitchFamily="34" charset="0"/>
              </a:rPr>
              <a:t>le rapprochement </a:t>
            </a:r>
            <a:r>
              <a:rPr lang="fr-FR" sz="2000" b="1" dirty="0" smtClean="0">
                <a:solidFill>
                  <a:srgbClr val="FF0000"/>
                </a:solidFill>
                <a:latin typeface="Gill Sans MT Condensed" pitchFamily="34" charset="0"/>
              </a:rPr>
              <a:t>bancaire </a:t>
            </a:r>
            <a:r>
              <a:rPr lang="fr-FR" sz="2000" dirty="0" smtClean="0">
                <a:latin typeface="Gill Sans MT Condensed" pitchFamily="34" charset="0"/>
              </a:rPr>
              <a:t>avec </a:t>
            </a:r>
            <a:r>
              <a:rPr lang="fr-FR" sz="2000" dirty="0">
                <a:latin typeface="Gill Sans MT Condensed" pitchFamily="34" charset="0"/>
              </a:rPr>
              <a:t>le réalisé enregistré par le service comptable, dont il peut superviser la partie recouvrement ;</a:t>
            </a:r>
          </a:p>
          <a:p>
            <a:r>
              <a:rPr lang="fr-FR" sz="2000" dirty="0" smtClean="0">
                <a:latin typeface="Gill Sans MT Condensed" pitchFamily="34" charset="0"/>
              </a:rPr>
              <a:t>la </a:t>
            </a:r>
            <a:r>
              <a:rPr lang="fr-FR" sz="2000" dirty="0">
                <a:latin typeface="Gill Sans MT Condensed" pitchFamily="34" charset="0"/>
              </a:rPr>
              <a:t>participation active à l’élaboration des </a:t>
            </a:r>
            <a:r>
              <a:rPr lang="fr-FR" sz="2000" b="1" dirty="0">
                <a:solidFill>
                  <a:srgbClr val="FF0000"/>
                </a:solidFill>
                <a:latin typeface="Gill Sans MT Condensed" pitchFamily="34" charset="0"/>
              </a:rPr>
              <a:t>stratégies financières </a:t>
            </a:r>
            <a:r>
              <a:rPr lang="fr-FR" sz="2000" dirty="0">
                <a:latin typeface="Gill Sans MT Condensed" pitchFamily="34" charset="0"/>
              </a:rPr>
              <a:t>du groupe (financements à court, moyen ou long termes, levée de capitaux, optimisation du rendement du portefeuille</a:t>
            </a:r>
            <a:r>
              <a:rPr lang="fr-FR" sz="2000" dirty="0" smtClean="0">
                <a:latin typeface="Gill Sans MT Condensed" pitchFamily="34" charset="0"/>
              </a:rPr>
              <a:t>…);</a:t>
            </a:r>
            <a:endParaRPr lang="fr-FR" sz="2000" dirty="0">
              <a:latin typeface="Gill Sans MT Condensed" pitchFamily="34" charset="0"/>
            </a:endParaRPr>
          </a:p>
          <a:p>
            <a:r>
              <a:rPr lang="fr-FR" sz="2000" dirty="0" smtClean="0">
                <a:latin typeface="Gill Sans MT Condensed" pitchFamily="34" charset="0"/>
              </a:rPr>
              <a:t>le </a:t>
            </a:r>
            <a:r>
              <a:rPr lang="fr-FR" sz="2000" dirty="0">
                <a:latin typeface="Gill Sans MT Condensed" pitchFamily="34" charset="0"/>
              </a:rPr>
              <a:t>suivi et la veille du respect des grands ratios financiers du groupe : endettement, solvabilité, fonds de roulement, besoin en fonds de roulement, dégagement de cash-flow ;</a:t>
            </a:r>
          </a:p>
          <a:p>
            <a:pPr lvl="1"/>
            <a:endParaRPr lang="fr-FR" sz="2000" dirty="0">
              <a:latin typeface="Gill Sans MT Condensed" pitchFamily="34" charset="0"/>
            </a:endParaRPr>
          </a:p>
        </p:txBody>
      </p:sp>
      <p:sp>
        <p:nvSpPr>
          <p:cNvPr id="5" name="Titre 2"/>
          <p:cNvSpPr txBox="1">
            <a:spLocks/>
          </p:cNvSpPr>
          <p:nvPr/>
        </p:nvSpPr>
        <p:spPr>
          <a:xfrm>
            <a:off x="840890" y="722556"/>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baseline="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dirty="0" smtClean="0">
                <a:latin typeface="Gill Sans MT Condensed" panose="020B0506020104020203" pitchFamily="34" charset="0"/>
              </a:rPr>
              <a:t>2. Rôle de trésorier </a:t>
            </a:r>
            <a:endParaRPr lang="fr-FR" sz="4000" dirty="0">
              <a:latin typeface="Gill Sans MT Condensed" panose="020B0506020104020203" pitchFamily="34" charset="0"/>
            </a:endParaRPr>
          </a:p>
        </p:txBody>
      </p:sp>
    </p:spTree>
    <p:extLst>
      <p:ext uri="{BB962C8B-B14F-4D97-AF65-F5344CB8AC3E}">
        <p14:creationId xmlns:p14="http://schemas.microsoft.com/office/powerpoint/2010/main" val="356582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ill Sans MT Condensed" pitchFamily="34" charset="0"/>
              </a:rPr>
              <a:t>Section II: Les méthodes de gestion de trésorerie</a:t>
            </a:r>
            <a:endParaRPr lang="fr-FR" dirty="0">
              <a:latin typeface="Gill Sans MT Condensed" pitchFamily="34" charset="0"/>
            </a:endParaRPr>
          </a:p>
        </p:txBody>
      </p:sp>
      <p:sp>
        <p:nvSpPr>
          <p:cNvPr id="3" name="Espace réservé du texte 2"/>
          <p:cNvSpPr>
            <a:spLocks noGrp="1"/>
          </p:cNvSpPr>
          <p:nvPr>
            <p:ph type="body" idx="1"/>
          </p:nvPr>
        </p:nvSpPr>
        <p:spPr>
          <a:xfrm>
            <a:off x="699248" y="3767316"/>
            <a:ext cx="7734747" cy="2397988"/>
          </a:xfrm>
        </p:spPr>
        <p:txBody>
          <a:bodyPr>
            <a:normAutofit/>
          </a:bodyPr>
          <a:lstStyle/>
          <a:p>
            <a:pPr lvl="1" indent="-457200">
              <a:buAutoNum type="arabicPeriod"/>
            </a:pPr>
            <a:r>
              <a:rPr lang="fr-FR" sz="2400" dirty="0" smtClean="0">
                <a:effectLst>
                  <a:outerShdw blurRad="38100" dist="38100" dir="2700000" algn="tl">
                    <a:srgbClr val="000000">
                      <a:alpha val="43137"/>
                    </a:srgbClr>
                  </a:outerShdw>
                </a:effectLst>
                <a:latin typeface="Gill Sans MT Condensed" pitchFamily="34" charset="0"/>
              </a:rPr>
              <a:t>Rapprochement bancaire :</a:t>
            </a:r>
          </a:p>
          <a:p>
            <a:pPr marL="971550" lvl="2" indent="-514350">
              <a:buFont typeface="+mj-lt"/>
              <a:buAutoNum type="romanLcPeriod"/>
            </a:pPr>
            <a:r>
              <a:rPr lang="fr-FR" sz="2200" dirty="0" smtClean="0">
                <a:latin typeface="Gill Sans MT Condensed" pitchFamily="34" charset="0"/>
              </a:rPr>
              <a:t>Définition </a:t>
            </a:r>
          </a:p>
          <a:p>
            <a:pPr marL="971550" lvl="2" indent="-514350">
              <a:buFont typeface="+mj-lt"/>
              <a:buAutoNum type="romanLcPeriod"/>
            </a:pPr>
            <a:r>
              <a:rPr lang="fr-FR" sz="2200" dirty="0" smtClean="0">
                <a:latin typeface="Gill Sans MT Condensed" pitchFamily="34" charset="0"/>
              </a:rPr>
              <a:t>Schématisation </a:t>
            </a:r>
          </a:p>
          <a:p>
            <a:pPr lvl="1" indent="-457200">
              <a:buAutoNum type="arabicPeriod"/>
            </a:pPr>
            <a:r>
              <a:rPr lang="fr-FR" sz="2400" dirty="0" smtClean="0">
                <a:effectLst>
                  <a:outerShdw blurRad="38100" dist="38100" dir="2700000" algn="tl">
                    <a:srgbClr val="000000">
                      <a:alpha val="43137"/>
                    </a:srgbClr>
                  </a:outerShdw>
                </a:effectLst>
                <a:latin typeface="Gill Sans MT Condensed" pitchFamily="34" charset="0"/>
              </a:rPr>
              <a:t> Placement de l’excédent de trésorerie : Comptes de la CNSS</a:t>
            </a:r>
            <a:endParaRPr lang="fr-FR" sz="2200" dirty="0" smtClean="0">
              <a:latin typeface="Gill Sans MT Condensed" pitchFamily="34" charset="0"/>
            </a:endParaRPr>
          </a:p>
          <a:p>
            <a:pPr marL="971550" lvl="2" indent="-514350">
              <a:buFont typeface="+mj-lt"/>
              <a:buAutoNum type="romanLcPeriod"/>
            </a:pPr>
            <a:endParaRPr lang="fr-FR" sz="2200" dirty="0" smtClean="0">
              <a:latin typeface="Gill Sans MT Condensed" pitchFamily="34" charset="0"/>
            </a:endParaRPr>
          </a:p>
          <a:p>
            <a:pPr lvl="1" indent="-457200">
              <a:buAutoNum type="arabicPeriod"/>
            </a:pPr>
            <a:endParaRPr lang="fr-FR" sz="2400" dirty="0" smtClean="0">
              <a:latin typeface="Gill Sans MT Condensed" pitchFamily="34" charset="0"/>
            </a:endParaRPr>
          </a:p>
          <a:p>
            <a:pPr lvl="1" indent="-457200">
              <a:buAutoNum type="arabicPeriod"/>
            </a:pPr>
            <a:endParaRPr lang="fr-FR" sz="2400" dirty="0">
              <a:latin typeface="Gill Sans MT Condensed" pitchFamily="34" charset="0"/>
            </a:endParaRPr>
          </a:p>
        </p:txBody>
      </p:sp>
    </p:spTree>
    <p:extLst>
      <p:ext uri="{BB962C8B-B14F-4D97-AF65-F5344CB8AC3E}">
        <p14:creationId xmlns:p14="http://schemas.microsoft.com/office/powerpoint/2010/main" val="2634362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latin typeface="Gill Sans MT Condensed" panose="020B0506020104020203" pitchFamily="34" charset="0"/>
              </a:rPr>
              <a:t>Le </a:t>
            </a:r>
            <a:r>
              <a:rPr lang="fr-FR" b="1" dirty="0">
                <a:latin typeface="Gill Sans MT Condensed" panose="020B0506020104020203" pitchFamily="34" charset="0"/>
              </a:rPr>
              <a:t>rapprochement bancaire</a:t>
            </a:r>
            <a:r>
              <a:rPr lang="fr-FR" dirty="0">
                <a:latin typeface="Gill Sans MT Condensed" panose="020B0506020104020203" pitchFamily="34" charset="0"/>
              </a:rPr>
              <a:t> est un contrôle, réalisé par </a:t>
            </a:r>
            <a:r>
              <a:rPr lang="fr-FR" dirty="0" smtClean="0">
                <a:latin typeface="Gill Sans MT Condensed" panose="020B0506020104020203" pitchFamily="34" charset="0"/>
              </a:rPr>
              <a:t>les financiers dans </a:t>
            </a:r>
            <a:r>
              <a:rPr lang="fr-FR" dirty="0">
                <a:latin typeface="Gill Sans MT Condensed" panose="020B0506020104020203" pitchFamily="34" charset="0"/>
              </a:rPr>
              <a:t>le but d'amener les comptes bancaires au plus proche de la réalité des </a:t>
            </a:r>
            <a:r>
              <a:rPr lang="fr-FR" dirty="0">
                <a:latin typeface="Gill Sans MT Condensed" panose="020B0506020104020203" pitchFamily="34" charset="0"/>
                <a:hlinkClick r:id="rId2" tooltip="Relevé de compte"/>
              </a:rPr>
              <a:t>relevés de compte</a:t>
            </a:r>
            <a:r>
              <a:rPr lang="fr-FR" dirty="0">
                <a:latin typeface="Gill Sans MT Condensed" panose="020B0506020104020203" pitchFamily="34" charset="0"/>
              </a:rPr>
              <a:t>, c'est-à-dire vérifier la concordance des deux comptes (compte banque et extrait de compte).</a:t>
            </a:r>
          </a:p>
          <a:p>
            <a:r>
              <a:rPr lang="fr-FR" dirty="0">
                <a:latin typeface="Gill Sans MT Condensed" panose="020B0506020104020203" pitchFamily="34" charset="0"/>
              </a:rPr>
              <a:t>La technique de l'état de rapprochement va permettre de justifier les différences de soldes.</a:t>
            </a:r>
          </a:p>
          <a:p>
            <a:r>
              <a:rPr lang="fr-FR" dirty="0">
                <a:latin typeface="Gill Sans MT Condensed" panose="020B0506020104020203" pitchFamily="34" charset="0"/>
              </a:rPr>
              <a:t>Le rapprochement bancaire consiste donc à associer (</a:t>
            </a:r>
            <a:r>
              <a:rPr lang="fr-FR" i="1" dirty="0">
                <a:latin typeface="Gill Sans MT Condensed" panose="020B0506020104020203" pitchFamily="34" charset="0"/>
              </a:rPr>
              <a:t>pointer</a:t>
            </a:r>
            <a:r>
              <a:rPr lang="fr-FR" dirty="0">
                <a:latin typeface="Gill Sans MT Condensed" panose="020B0506020104020203" pitchFamily="34" charset="0"/>
              </a:rPr>
              <a:t>) les opérations déjà enregistrées dans la société et à la banque afin de faire apparaître des écritures isolées, c'est-à-dire enregistrées uniquement par la banque ou l'établissement. Ce rapprochement peut être facilité par des outils logiciels spécialisés type </a:t>
            </a:r>
            <a:r>
              <a:rPr lang="fr-FR" dirty="0">
                <a:latin typeface="Gill Sans MT Condensed" panose="020B0506020104020203" pitchFamily="34" charset="0"/>
                <a:hlinkClick r:id="rId3" tooltip="FRP"/>
              </a:rPr>
              <a:t>FRP</a:t>
            </a:r>
            <a:r>
              <a:rPr lang="fr-FR" dirty="0">
                <a:latin typeface="Gill Sans MT Condensed" panose="020B0506020104020203" pitchFamily="34" charset="0"/>
              </a:rPr>
              <a:t> ou généralistes type </a:t>
            </a:r>
            <a:r>
              <a:rPr lang="fr-FR" dirty="0">
                <a:latin typeface="Gill Sans MT Condensed" panose="020B0506020104020203" pitchFamily="34" charset="0"/>
                <a:hlinkClick r:id="rId4" tooltip="ERP"/>
              </a:rPr>
              <a:t>ERP</a:t>
            </a:r>
            <a:endParaRPr lang="fr-FR" dirty="0">
              <a:latin typeface="Gill Sans MT Condensed" panose="020B0506020104020203" pitchFamily="34" charset="0"/>
            </a:endParaRPr>
          </a:p>
          <a:p>
            <a:endParaRPr lang="fr-FR" dirty="0"/>
          </a:p>
        </p:txBody>
      </p:sp>
      <p:sp>
        <p:nvSpPr>
          <p:cNvPr id="3" name="Titre 2"/>
          <p:cNvSpPr>
            <a:spLocks noGrp="1"/>
          </p:cNvSpPr>
          <p:nvPr>
            <p:ph type="title"/>
          </p:nvPr>
        </p:nvSpPr>
        <p:spPr/>
        <p:txBody>
          <a:bodyPr/>
          <a:lstStyle/>
          <a:p>
            <a:r>
              <a:rPr lang="fr-FR" dirty="0">
                <a:latin typeface="Gill Sans MT Condensed" panose="020B0506020104020203" pitchFamily="34" charset="0"/>
              </a:rPr>
              <a:t>Rapprochement bancaire </a:t>
            </a:r>
            <a:endParaRPr lang="fr-FR" dirty="0"/>
          </a:p>
        </p:txBody>
      </p:sp>
    </p:spTree>
    <p:extLst>
      <p:ext uri="{BB962C8B-B14F-4D97-AF65-F5344CB8AC3E}">
        <p14:creationId xmlns:p14="http://schemas.microsoft.com/office/powerpoint/2010/main" val="424964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dirty="0"/>
              <a:t/>
            </a:r>
            <a:br>
              <a:rPr lang="fr-FR" dirty="0"/>
            </a:br>
            <a:r>
              <a:rPr lang="fr-FR" dirty="0"/>
              <a:t> </a:t>
            </a:r>
          </a:p>
          <a:p>
            <a:endParaRPr lang="fr-FR" dirty="0"/>
          </a:p>
        </p:txBody>
      </p:sp>
      <p:sp>
        <p:nvSpPr>
          <p:cNvPr id="3" name="Titre 2"/>
          <p:cNvSpPr>
            <a:spLocks noGrp="1"/>
          </p:cNvSpPr>
          <p:nvPr>
            <p:ph type="title"/>
          </p:nvPr>
        </p:nvSpPr>
        <p:spPr/>
        <p:txBody>
          <a:bodyPr/>
          <a:lstStyle/>
          <a:p>
            <a:r>
              <a:rPr lang="fr-FR" sz="4000" dirty="0" smtClean="0">
                <a:latin typeface="Gill Sans MT Condensed" panose="020B0506020104020203" pitchFamily="34" charset="0"/>
              </a:rPr>
              <a:t>Rapprochement bancaire </a:t>
            </a:r>
            <a:endParaRPr lang="fr-FR" sz="4000" dirty="0">
              <a:latin typeface="Gill Sans MT Condensed" panose="020B0506020104020203" pitchFamily="34"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348880"/>
            <a:ext cx="7056784"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43967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latin typeface="Gill Sans MT Condensed" pitchFamily="34" charset="0"/>
              </a:rPr>
              <a:t>Pour faire face à ses engagements à leurs échéances, la CNSS procède </a:t>
            </a:r>
            <a:r>
              <a:rPr lang="fr-FR" dirty="0" smtClean="0">
                <a:latin typeface="Gill Sans MT Condensed" pitchFamily="34" charset="0"/>
              </a:rPr>
              <a:t>quotidiennement au </a:t>
            </a:r>
            <a:r>
              <a:rPr lang="fr-FR" i="1" u="sng" dirty="0">
                <a:solidFill>
                  <a:schemeClr val="accent6">
                    <a:lumMod val="50000"/>
                  </a:schemeClr>
                </a:solidFill>
                <a:latin typeface="Gill Sans MT Condensed" pitchFamily="34" charset="0"/>
              </a:rPr>
              <a:t>placement de ses excédents de trésorerie</a:t>
            </a:r>
            <a:r>
              <a:rPr lang="fr-FR" i="1" dirty="0">
                <a:solidFill>
                  <a:schemeClr val="accent6">
                    <a:lumMod val="50000"/>
                  </a:schemeClr>
                </a:solidFill>
                <a:latin typeface="Gill Sans MT Condensed" pitchFamily="34" charset="0"/>
              </a:rPr>
              <a:t> </a:t>
            </a:r>
            <a:r>
              <a:rPr lang="fr-FR" dirty="0">
                <a:latin typeface="Gill Sans MT Condensed" pitchFamily="34" charset="0"/>
              </a:rPr>
              <a:t>quotidienne en </a:t>
            </a:r>
            <a:r>
              <a:rPr lang="fr-FR" dirty="0" smtClean="0">
                <a:latin typeface="Gill Sans MT Condensed" pitchFamily="34" charset="0"/>
              </a:rPr>
              <a:t>OPCVM.</a:t>
            </a:r>
            <a:endParaRPr lang="fr-FR" dirty="0">
              <a:latin typeface="Gill Sans MT Condensed" pitchFamily="34" charset="0"/>
            </a:endParaRPr>
          </a:p>
          <a:p>
            <a:r>
              <a:rPr lang="fr-FR" dirty="0" smtClean="0">
                <a:latin typeface="Gill Sans MT Condensed" pitchFamily="34" charset="0"/>
              </a:rPr>
              <a:t>Elle est l’un des investisseurs </a:t>
            </a:r>
            <a:r>
              <a:rPr lang="fr-FR" dirty="0">
                <a:latin typeface="Gill Sans MT Condensed" pitchFamily="34" charset="0"/>
              </a:rPr>
              <a:t>institutionnels les plus actifs sur le marché des OPCVM au Maroc. </a:t>
            </a:r>
          </a:p>
          <a:p>
            <a:r>
              <a:rPr lang="fr-FR" dirty="0" smtClean="0">
                <a:latin typeface="Gill Sans MT Condensed" pitchFamily="34" charset="0"/>
              </a:rPr>
              <a:t>La </a:t>
            </a:r>
            <a:r>
              <a:rPr lang="fr-FR" dirty="0">
                <a:latin typeface="Gill Sans MT Condensed" pitchFamily="34" charset="0"/>
              </a:rPr>
              <a:t>part importante des placements en </a:t>
            </a:r>
            <a:r>
              <a:rPr lang="fr-FR" dirty="0" smtClean="0">
                <a:latin typeface="Gill Sans MT Condensed" pitchFamily="34" charset="0"/>
              </a:rPr>
              <a:t>OPCVM incite </a:t>
            </a:r>
            <a:r>
              <a:rPr lang="fr-FR" dirty="0">
                <a:latin typeface="Gill Sans MT Condensed" pitchFamily="34" charset="0"/>
              </a:rPr>
              <a:t>à penser et à mener une réflexion dont l’objectif est la mise en place d’une </a:t>
            </a:r>
            <a:r>
              <a:rPr lang="fr-FR" dirty="0" smtClean="0">
                <a:latin typeface="Gill Sans MT Condensed" pitchFamily="34" charset="0"/>
              </a:rPr>
              <a:t>gestion qui </a:t>
            </a:r>
            <a:r>
              <a:rPr lang="fr-FR" dirty="0">
                <a:latin typeface="Gill Sans MT Condensed" pitchFamily="34" charset="0"/>
              </a:rPr>
              <a:t>respecte aussi bien les techniques moderne de la gestion de </a:t>
            </a:r>
            <a:r>
              <a:rPr lang="fr-FR" dirty="0" smtClean="0">
                <a:latin typeface="Gill Sans MT Condensed" pitchFamily="34" charset="0"/>
              </a:rPr>
              <a:t>portefeuille.</a:t>
            </a:r>
            <a:endParaRPr lang="fr-FR" dirty="0">
              <a:latin typeface="Gill Sans MT Condensed" pitchFamily="34" charset="0"/>
            </a:endParaRPr>
          </a:p>
        </p:txBody>
      </p:sp>
      <p:sp>
        <p:nvSpPr>
          <p:cNvPr id="3" name="Titre 2"/>
          <p:cNvSpPr>
            <a:spLocks noGrp="1"/>
          </p:cNvSpPr>
          <p:nvPr>
            <p:ph type="title"/>
          </p:nvPr>
        </p:nvSpPr>
        <p:spPr/>
        <p:txBody>
          <a:bodyPr/>
          <a:lstStyle/>
          <a:p>
            <a:r>
              <a:rPr lang="fr-FR" sz="4000" dirty="0" smtClean="0">
                <a:latin typeface="Gill Sans MT Condensed" pitchFamily="34" charset="0"/>
              </a:rPr>
              <a:t>Placement de l’excédent de trésorerie: </a:t>
            </a:r>
            <a:br>
              <a:rPr lang="fr-FR" sz="4000" dirty="0" smtClean="0">
                <a:latin typeface="Gill Sans MT Condensed" pitchFamily="34" charset="0"/>
              </a:rPr>
            </a:br>
            <a:r>
              <a:rPr lang="fr-FR" sz="4000" dirty="0" smtClean="0">
                <a:latin typeface="Gill Sans MT Condensed" pitchFamily="34" charset="0"/>
              </a:rPr>
              <a:t>Comptes de la CNSS</a:t>
            </a:r>
            <a:endParaRPr lang="fr-FR" sz="4000" dirty="0">
              <a:latin typeface="Gill Sans MT Condensed" pitchFamily="34" charset="0"/>
            </a:endParaRPr>
          </a:p>
        </p:txBody>
      </p:sp>
    </p:spTree>
    <p:extLst>
      <p:ext uri="{BB962C8B-B14F-4D97-AF65-F5344CB8AC3E}">
        <p14:creationId xmlns:p14="http://schemas.microsoft.com/office/powerpoint/2010/main" val="2419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Gill Sans MT Condensed" pitchFamily="34" charset="0"/>
              </a:rPr>
              <a:t>Composition des fonds dédiés à la CNSS:</a:t>
            </a:r>
          </a:p>
          <a:p>
            <a:endParaRPr lang="fr-FR" dirty="0">
              <a:latin typeface="Gill Sans MT Condensed" pitchFamily="34" charset="0"/>
            </a:endParaRPr>
          </a:p>
        </p:txBody>
      </p:sp>
      <p:sp>
        <p:nvSpPr>
          <p:cNvPr id="3" name="Titre 2"/>
          <p:cNvSpPr>
            <a:spLocks noGrp="1"/>
          </p:cNvSpPr>
          <p:nvPr>
            <p:ph type="title"/>
          </p:nvPr>
        </p:nvSpPr>
        <p:spPr/>
        <p:txBody>
          <a:bodyPr/>
          <a:lstStyle/>
          <a:p>
            <a:r>
              <a:rPr lang="fr-FR" sz="4000" dirty="0">
                <a:latin typeface="Gill Sans MT Condensed" pitchFamily="34" charset="0"/>
              </a:rPr>
              <a:t>Placement de l’excédent de trésorerie: </a:t>
            </a:r>
            <a:br>
              <a:rPr lang="fr-FR" sz="4000" dirty="0">
                <a:latin typeface="Gill Sans MT Condensed" pitchFamily="34" charset="0"/>
              </a:rPr>
            </a:br>
            <a:r>
              <a:rPr lang="fr-FR" sz="4000" dirty="0">
                <a:latin typeface="Gill Sans MT Condensed" pitchFamily="34" charset="0"/>
              </a:rPr>
              <a:t>Comptes de la CNSS</a:t>
            </a:r>
            <a:endParaRPr lang="fr-FR"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12976"/>
            <a:ext cx="4400550" cy="3343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611" y="2804494"/>
            <a:ext cx="4410075" cy="3943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1732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Gill Sans MT Condensed" pitchFamily="34" charset="0"/>
              </a:rPr>
              <a:t>Définition:</a:t>
            </a:r>
          </a:p>
          <a:p>
            <a:pPr lvl="1"/>
            <a:r>
              <a:rPr lang="fr-FR" dirty="0">
                <a:latin typeface="Gill Sans MT Condensed" pitchFamily="34" charset="0"/>
              </a:rPr>
              <a:t>La gestion de trésorerie regroupe l’ensemble </a:t>
            </a:r>
            <a:r>
              <a:rPr lang="fr-FR" dirty="0" smtClean="0">
                <a:latin typeface="Gill Sans MT Condensed" pitchFamily="34" charset="0"/>
              </a:rPr>
              <a:t>des décisions</a:t>
            </a:r>
            <a:r>
              <a:rPr lang="fr-FR" dirty="0">
                <a:latin typeface="Gill Sans MT Condensed" pitchFamily="34" charset="0"/>
              </a:rPr>
              <a:t>, règles et </a:t>
            </a:r>
            <a:r>
              <a:rPr lang="fr-FR" dirty="0" smtClean="0">
                <a:latin typeface="Gill Sans MT Condensed" pitchFamily="34" charset="0"/>
              </a:rPr>
              <a:t>procédures qui </a:t>
            </a:r>
            <a:r>
              <a:rPr lang="fr-FR" dirty="0">
                <a:latin typeface="Gill Sans MT Condensed" pitchFamily="34" charset="0"/>
              </a:rPr>
              <a:t>permettent </a:t>
            </a:r>
            <a:r>
              <a:rPr lang="fr-FR" dirty="0" smtClean="0">
                <a:latin typeface="Gill Sans MT Condensed" pitchFamily="34" charset="0"/>
              </a:rPr>
              <a:t>d’assurer </a:t>
            </a:r>
            <a:r>
              <a:rPr lang="fr-FR" dirty="0">
                <a:latin typeface="Gill Sans MT Condensed" pitchFamily="34" charset="0"/>
              </a:rPr>
              <a:t>au moindre coût le maintien </a:t>
            </a:r>
            <a:r>
              <a:rPr lang="fr-FR" dirty="0" smtClean="0">
                <a:latin typeface="Gill Sans MT Condensed" pitchFamily="34" charset="0"/>
              </a:rPr>
              <a:t>de l’équilibre </a:t>
            </a:r>
            <a:r>
              <a:rPr lang="fr-FR" dirty="0">
                <a:latin typeface="Gill Sans MT Condensed" pitchFamily="34" charset="0"/>
              </a:rPr>
              <a:t>financier instantané de l’entreprise</a:t>
            </a:r>
            <a:r>
              <a:rPr lang="fr-FR" dirty="0" smtClean="0">
                <a:latin typeface="Gill Sans MT Condensed" pitchFamily="34" charset="0"/>
              </a:rPr>
              <a:t>.</a:t>
            </a:r>
          </a:p>
          <a:p>
            <a:pPr lvl="1"/>
            <a:endParaRPr lang="fr-FR" dirty="0" smtClean="0">
              <a:latin typeface="Gill Sans MT Condensed" pitchFamily="34" charset="0"/>
            </a:endParaRPr>
          </a:p>
          <a:p>
            <a:r>
              <a:rPr lang="fr-FR" dirty="0" smtClean="0">
                <a:latin typeface="Gill Sans MT Condensed" pitchFamily="34" charset="0"/>
              </a:rPr>
              <a:t>Objectifs:</a:t>
            </a:r>
            <a:endParaRPr lang="fr-FR" dirty="0">
              <a:latin typeface="Gill Sans MT Condensed" pitchFamily="34" charset="0"/>
            </a:endParaRPr>
          </a:p>
          <a:p>
            <a:pPr lvl="1"/>
            <a:r>
              <a:rPr lang="fr-FR" dirty="0">
                <a:latin typeface="Gill Sans MT Condensed" pitchFamily="34" charset="0"/>
              </a:rPr>
              <a:t> Prévenir le risque de cessation de paiement</a:t>
            </a:r>
          </a:p>
          <a:p>
            <a:pPr lvl="1"/>
            <a:r>
              <a:rPr lang="fr-FR" dirty="0">
                <a:latin typeface="Gill Sans MT Condensed" pitchFamily="34" charset="0"/>
              </a:rPr>
              <a:t> Optimisation du résultat financier</a:t>
            </a:r>
          </a:p>
          <a:p>
            <a:pPr lvl="1"/>
            <a:r>
              <a:rPr lang="fr-FR" dirty="0">
                <a:latin typeface="Gill Sans MT Condensed" pitchFamily="34" charset="0"/>
              </a:rPr>
              <a:t> Règle de trésorerie 0</a:t>
            </a:r>
          </a:p>
        </p:txBody>
      </p:sp>
      <p:sp>
        <p:nvSpPr>
          <p:cNvPr id="3" name="Titre 2"/>
          <p:cNvSpPr>
            <a:spLocks noGrp="1"/>
          </p:cNvSpPr>
          <p:nvPr>
            <p:ph type="title"/>
          </p:nvPr>
        </p:nvSpPr>
        <p:spPr/>
        <p:txBody>
          <a:bodyPr/>
          <a:lstStyle/>
          <a:p>
            <a:r>
              <a:rPr lang="fr-FR" sz="3600" dirty="0" smtClean="0">
                <a:latin typeface="Gill Sans MT Condensed" pitchFamily="34" charset="0"/>
              </a:rPr>
              <a:t>Gestion de trésorerie</a:t>
            </a:r>
            <a:endParaRPr lang="fr-FR" sz="3600" dirty="0">
              <a:latin typeface="Gill Sans MT Condensed" pitchFamily="34" charset="0"/>
            </a:endParaRPr>
          </a:p>
        </p:txBody>
      </p:sp>
    </p:spTree>
    <p:extLst>
      <p:ext uri="{BB962C8B-B14F-4D97-AF65-F5344CB8AC3E}">
        <p14:creationId xmlns:p14="http://schemas.microsoft.com/office/powerpoint/2010/main" val="2454622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solidFill>
                  <a:schemeClr val="accent3">
                    <a:lumMod val="75000"/>
                  </a:schemeClr>
                </a:solidFill>
                <a:latin typeface="Gill Sans MT Condensed" pitchFamily="34" charset="0"/>
              </a:rPr>
              <a:t>Un tableau de bord </a:t>
            </a:r>
            <a:r>
              <a:rPr lang="fr-FR" dirty="0">
                <a:latin typeface="Gill Sans MT Condensed" pitchFamily="34" charset="0"/>
              </a:rPr>
              <a:t>d'entreprise est avant tout un outil d'évaluation et de mesure de la performance de l'organisation d'une entreprise ou d'une institution. </a:t>
            </a:r>
            <a:r>
              <a:rPr lang="fr-FR" dirty="0">
                <a:solidFill>
                  <a:schemeClr val="accent3">
                    <a:lumMod val="75000"/>
                  </a:schemeClr>
                </a:solidFill>
                <a:latin typeface="Gill Sans MT Condensed" pitchFamily="34" charset="0"/>
              </a:rPr>
              <a:t>Il est constitué de plusieurs indicateurs de cette performance </a:t>
            </a:r>
            <a:r>
              <a:rPr lang="fr-FR" dirty="0">
                <a:latin typeface="Gill Sans MT Condensed" pitchFamily="34" charset="0"/>
              </a:rPr>
              <a:t>à des moments donnés ou sur des périodes choisies</a:t>
            </a:r>
            <a:r>
              <a:rPr lang="fr-FR" dirty="0" smtClean="0">
                <a:latin typeface="Gill Sans MT Condensed" pitchFamily="34" charset="0"/>
              </a:rPr>
              <a:t>.</a:t>
            </a:r>
          </a:p>
          <a:p>
            <a:endParaRPr lang="fr-FR" dirty="0" smtClean="0">
              <a:latin typeface="Gill Sans MT Condensed" pitchFamily="34" charset="0"/>
            </a:endParaRPr>
          </a:p>
          <a:p>
            <a:r>
              <a:rPr lang="fr-FR" u="sng" dirty="0" smtClean="0">
                <a:latin typeface="Gill Sans MT Condensed" pitchFamily="34" charset="0"/>
              </a:rPr>
              <a:t>Il </a:t>
            </a:r>
            <a:r>
              <a:rPr lang="fr-FR" u="sng" dirty="0">
                <a:latin typeface="Gill Sans MT Condensed" pitchFamily="34" charset="0"/>
              </a:rPr>
              <a:t>sert essentiellement à </a:t>
            </a:r>
            <a:r>
              <a:rPr lang="fr-FR" u="sng" dirty="0" smtClean="0">
                <a:latin typeface="Gill Sans MT Condensed" pitchFamily="34" charset="0"/>
              </a:rPr>
              <a:t>:</a:t>
            </a:r>
            <a:endParaRPr lang="fr-FR" u="sng" dirty="0">
              <a:latin typeface="Gill Sans MT Condensed" pitchFamily="34" charset="0"/>
            </a:endParaRPr>
          </a:p>
          <a:p>
            <a:pPr lvl="1"/>
            <a:r>
              <a:rPr lang="fr-FR" dirty="0">
                <a:latin typeface="Gill Sans MT Condensed" pitchFamily="34" charset="0"/>
              </a:rPr>
              <a:t>Anticiper les baisses de revenus</a:t>
            </a:r>
          </a:p>
          <a:p>
            <a:pPr lvl="1"/>
            <a:r>
              <a:rPr lang="fr-FR" dirty="0">
                <a:latin typeface="Gill Sans MT Condensed" pitchFamily="34" charset="0"/>
              </a:rPr>
              <a:t>Profiter au maximum et plus efficacement des occasions qui se présentent à l’entreprise</a:t>
            </a:r>
          </a:p>
          <a:p>
            <a:pPr lvl="1"/>
            <a:r>
              <a:rPr lang="fr-FR" dirty="0">
                <a:latin typeface="Gill Sans MT Condensed" pitchFamily="34" charset="0"/>
              </a:rPr>
              <a:t>Allouer plus efficacement les ressources de l’entreprise</a:t>
            </a:r>
          </a:p>
        </p:txBody>
      </p:sp>
      <p:sp>
        <p:nvSpPr>
          <p:cNvPr id="3" name="Titre 2"/>
          <p:cNvSpPr>
            <a:spLocks noGrp="1"/>
          </p:cNvSpPr>
          <p:nvPr>
            <p:ph type="title"/>
          </p:nvPr>
        </p:nvSpPr>
        <p:spPr/>
        <p:txBody>
          <a:bodyPr/>
          <a:lstStyle/>
          <a:p>
            <a:r>
              <a:rPr lang="fr-FR" dirty="0" smtClean="0">
                <a:latin typeface="Gill Sans MT Condensed" pitchFamily="34" charset="0"/>
              </a:rPr>
              <a:t>Tableau de bord</a:t>
            </a:r>
            <a:endParaRPr lang="fr-FR" dirty="0">
              <a:latin typeface="Gill Sans MT Condensed" pitchFamily="34" charset="0"/>
            </a:endParaRPr>
          </a:p>
        </p:txBody>
      </p:sp>
    </p:spTree>
    <p:extLst>
      <p:ext uri="{BB962C8B-B14F-4D97-AF65-F5344CB8AC3E}">
        <p14:creationId xmlns:p14="http://schemas.microsoft.com/office/powerpoint/2010/main" val="177073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800" dirty="0">
                <a:solidFill>
                  <a:schemeClr val="accent3">
                    <a:lumMod val="75000"/>
                  </a:schemeClr>
                </a:solidFill>
                <a:latin typeface="Gill Sans MT Condensed" pitchFamily="34" charset="0"/>
              </a:rPr>
              <a:t>Sélection des mesures</a:t>
            </a:r>
          </a:p>
          <a:p>
            <a:pPr lvl="1"/>
            <a:r>
              <a:rPr lang="fr-FR" dirty="0">
                <a:latin typeface="Gill Sans MT Condensed" pitchFamily="34" charset="0"/>
              </a:rPr>
              <a:t>Il s’agit ici d’un choix stratégique. Il est théoriquement impossible d’inclure dans le tableau tous les éléments de mesure connus. Faites donc cette sélection selon la pertinence des indicateurs à retenir par rapport au projet/mission en cours.</a:t>
            </a:r>
          </a:p>
          <a:p>
            <a:pPr lvl="1"/>
            <a:endParaRPr lang="fr-FR" dirty="0">
              <a:latin typeface="Gill Sans MT Condensed" pitchFamily="34" charset="0"/>
            </a:endParaRPr>
          </a:p>
          <a:p>
            <a:pPr lvl="1"/>
            <a:r>
              <a:rPr lang="fr-FR" b="1" i="1" dirty="0">
                <a:latin typeface="Gill Sans MT Condensed" pitchFamily="34" charset="0"/>
              </a:rPr>
              <a:t>Gardez à l’esprit que votre but est d’établir un tableau clair, simple mais aussi pertinent et utile. </a:t>
            </a:r>
            <a:r>
              <a:rPr lang="fr-FR" dirty="0">
                <a:latin typeface="Gill Sans MT Condensed" pitchFamily="34" charset="0"/>
              </a:rPr>
              <a:t>Choisissez donc les indicateurs clés et faites en sorte d’optimiser la visibilité de votre tableau.</a:t>
            </a:r>
          </a:p>
        </p:txBody>
      </p:sp>
      <p:sp>
        <p:nvSpPr>
          <p:cNvPr id="3" name="Titre 2"/>
          <p:cNvSpPr>
            <a:spLocks noGrp="1"/>
          </p:cNvSpPr>
          <p:nvPr>
            <p:ph type="title"/>
          </p:nvPr>
        </p:nvSpPr>
        <p:spPr/>
        <p:txBody>
          <a:bodyPr/>
          <a:lstStyle/>
          <a:p>
            <a:r>
              <a:rPr lang="fr-FR" dirty="0" smtClean="0">
                <a:latin typeface="Gill Sans MT Condensed" pitchFamily="34" charset="0"/>
              </a:rPr>
              <a:t>Tableau de bord</a:t>
            </a:r>
            <a:endParaRPr lang="fr-FR" dirty="0">
              <a:latin typeface="Gill Sans MT Condensed" pitchFamily="34" charset="0"/>
            </a:endParaRPr>
          </a:p>
        </p:txBody>
      </p:sp>
    </p:spTree>
    <p:extLst>
      <p:ext uri="{BB962C8B-B14F-4D97-AF65-F5344CB8AC3E}">
        <p14:creationId xmlns:p14="http://schemas.microsoft.com/office/powerpoint/2010/main" val="366076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600" dirty="0">
                <a:solidFill>
                  <a:schemeClr val="accent3">
                    <a:lumMod val="75000"/>
                  </a:schemeClr>
                </a:solidFill>
                <a:latin typeface="Gill Sans MT Condensed" pitchFamily="34" charset="0"/>
              </a:rPr>
              <a:t>Les outils « techniques » de création d'un tableau de bord</a:t>
            </a:r>
          </a:p>
          <a:p>
            <a:pPr lvl="1"/>
            <a:r>
              <a:rPr lang="fr-FR" dirty="0">
                <a:latin typeface="Gill Sans MT Condensed" pitchFamily="34" charset="0"/>
              </a:rPr>
              <a:t>C</a:t>
            </a:r>
            <a:r>
              <a:rPr lang="fr-FR" dirty="0" smtClean="0">
                <a:latin typeface="Gill Sans MT Condensed" pitchFamily="34" charset="0"/>
              </a:rPr>
              <a:t>hoisir les </a:t>
            </a:r>
            <a:r>
              <a:rPr lang="fr-FR" dirty="0">
                <a:latin typeface="Gill Sans MT Condensed" pitchFamily="34" charset="0"/>
              </a:rPr>
              <a:t>outils nécessaires à l’établissement du tableau. </a:t>
            </a:r>
          </a:p>
          <a:p>
            <a:pPr lvl="1"/>
            <a:endParaRPr lang="fr-FR" dirty="0" smtClean="0">
              <a:latin typeface="Gill Sans MT Condensed" pitchFamily="34" charset="0"/>
            </a:endParaRPr>
          </a:p>
          <a:p>
            <a:pPr lvl="1"/>
            <a:r>
              <a:rPr lang="fr-FR" dirty="0" smtClean="0">
                <a:latin typeface="Gill Sans MT Condensed" pitchFamily="34" charset="0"/>
              </a:rPr>
              <a:t>Outils indispensables :</a:t>
            </a:r>
            <a:endParaRPr lang="fr-FR" dirty="0">
              <a:latin typeface="Gill Sans MT Condensed" pitchFamily="34" charset="0"/>
            </a:endParaRPr>
          </a:p>
          <a:p>
            <a:pPr lvl="2">
              <a:buFont typeface="Wingdings" pitchFamily="2" charset="2"/>
              <a:buChar char="Ø"/>
            </a:pPr>
            <a:r>
              <a:rPr lang="fr-FR" dirty="0">
                <a:latin typeface="Gill Sans MT Condensed" pitchFamily="34" charset="0"/>
              </a:rPr>
              <a:t>Une base de données (pour stocker les données) </a:t>
            </a:r>
          </a:p>
          <a:p>
            <a:pPr lvl="2">
              <a:buFont typeface="Wingdings" pitchFamily="2" charset="2"/>
              <a:buChar char="Ø"/>
            </a:pPr>
            <a:r>
              <a:rPr lang="fr-FR" dirty="0">
                <a:latin typeface="Gill Sans MT Condensed" pitchFamily="34" charset="0"/>
              </a:rPr>
              <a:t>Une application de portail (pour assurer l'accès à votre tableau de bord) </a:t>
            </a:r>
          </a:p>
          <a:p>
            <a:pPr lvl="2">
              <a:buFont typeface="Wingdings" pitchFamily="2" charset="2"/>
              <a:buChar char="Ø"/>
            </a:pPr>
            <a:r>
              <a:rPr lang="fr-FR" dirty="0">
                <a:latin typeface="Gill Sans MT Condensed" pitchFamily="34" charset="0"/>
              </a:rPr>
              <a:t>Un système de rapports (pour traiter et visualiser les données </a:t>
            </a:r>
            <a:r>
              <a:rPr lang="fr-FR" dirty="0" smtClean="0">
                <a:latin typeface="Gill Sans MT Condensed" pitchFamily="34" charset="0"/>
              </a:rPr>
              <a:t>source)</a:t>
            </a:r>
          </a:p>
          <a:p>
            <a:pPr marL="411480" lvl="1" indent="0">
              <a:buNone/>
            </a:pPr>
            <a:r>
              <a:rPr lang="fr-FR" b="1" dirty="0" smtClean="0">
                <a:latin typeface="Gill Sans MT Condensed" pitchFamily="34" charset="0"/>
              </a:rPr>
              <a:t>N.B</a:t>
            </a:r>
            <a:r>
              <a:rPr lang="fr-FR" b="1" dirty="0">
                <a:latin typeface="Gill Sans MT Condensed" pitchFamily="34" charset="0"/>
              </a:rPr>
              <a:t>. </a:t>
            </a:r>
            <a:r>
              <a:rPr lang="fr-FR" dirty="0">
                <a:latin typeface="Gill Sans MT Condensed" pitchFamily="34" charset="0"/>
              </a:rPr>
              <a:t>: Incluez dans les critères de votre choix, à ce niveau, l’aptitude du système de rapport à afficher les données sous forme de graphiques en couleurs.</a:t>
            </a:r>
          </a:p>
        </p:txBody>
      </p:sp>
      <p:sp>
        <p:nvSpPr>
          <p:cNvPr id="3" name="Titre 2"/>
          <p:cNvSpPr>
            <a:spLocks noGrp="1"/>
          </p:cNvSpPr>
          <p:nvPr>
            <p:ph type="title"/>
          </p:nvPr>
        </p:nvSpPr>
        <p:spPr/>
        <p:txBody>
          <a:bodyPr/>
          <a:lstStyle/>
          <a:p>
            <a:r>
              <a:rPr lang="fr-FR" dirty="0" smtClean="0">
                <a:latin typeface="Gill Sans MT Condensed" pitchFamily="34" charset="0"/>
              </a:rPr>
              <a:t>Tableau de bord</a:t>
            </a:r>
            <a:endParaRPr lang="fr-FR" dirty="0">
              <a:latin typeface="Gill Sans MT Condensed" pitchFamily="34" charset="0"/>
            </a:endParaRPr>
          </a:p>
        </p:txBody>
      </p:sp>
    </p:spTree>
    <p:extLst>
      <p:ext uri="{BB962C8B-B14F-4D97-AF65-F5344CB8AC3E}">
        <p14:creationId xmlns:p14="http://schemas.microsoft.com/office/powerpoint/2010/main" val="376494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1000"/>
                                        <p:tgtEl>
                                          <p:spTgt spid="2">
                                            <p:txEl>
                                              <p:pRg st="5" end="5"/>
                                            </p:txEl>
                                          </p:spTgt>
                                        </p:tgtEl>
                                      </p:cBhvr>
                                    </p:animEffect>
                                    <p:anim calcmode="lin" valueType="num">
                                      <p:cBhvr>
                                        <p:cTn id="2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anim calcmode="lin" valueType="num">
                                      <p:cBhvr>
                                        <p:cTn id="4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600" dirty="0" smtClean="0">
                <a:solidFill>
                  <a:schemeClr val="accent3">
                    <a:lumMod val="75000"/>
                  </a:schemeClr>
                </a:solidFill>
                <a:latin typeface="Gill Sans MT Condensed" pitchFamily="34" charset="0"/>
              </a:rPr>
              <a:t>Utilisation d’un outil de BI (</a:t>
            </a:r>
            <a:r>
              <a:rPr lang="fr-FR" sz="2600" dirty="0" err="1" smtClean="0">
                <a:solidFill>
                  <a:schemeClr val="accent3">
                    <a:lumMod val="75000"/>
                  </a:schemeClr>
                </a:solidFill>
                <a:latin typeface="Gill Sans MT Condensed" pitchFamily="34" charset="0"/>
              </a:rPr>
              <a:t>QlikView</a:t>
            </a:r>
            <a:r>
              <a:rPr lang="fr-FR" sz="2600" dirty="0" smtClean="0">
                <a:solidFill>
                  <a:schemeClr val="accent3">
                    <a:lumMod val="75000"/>
                  </a:schemeClr>
                </a:solidFill>
                <a:latin typeface="Gill Sans MT Condensed" pitchFamily="34" charset="0"/>
              </a:rPr>
              <a:t>) pour créer des tableaux de bord</a:t>
            </a:r>
            <a:endParaRPr lang="fr-FR" dirty="0">
              <a:latin typeface="Gill Sans MT Condensed" pitchFamily="34" charset="0"/>
            </a:endParaRPr>
          </a:p>
        </p:txBody>
      </p:sp>
      <p:sp>
        <p:nvSpPr>
          <p:cNvPr id="3" name="Titre 2"/>
          <p:cNvSpPr>
            <a:spLocks noGrp="1"/>
          </p:cNvSpPr>
          <p:nvPr>
            <p:ph type="title"/>
          </p:nvPr>
        </p:nvSpPr>
        <p:spPr/>
        <p:txBody>
          <a:bodyPr/>
          <a:lstStyle/>
          <a:p>
            <a:r>
              <a:rPr lang="fr-FR" dirty="0" smtClean="0">
                <a:latin typeface="Gill Sans MT Condensed" pitchFamily="34" charset="0"/>
              </a:rPr>
              <a:t>Tableau de bord</a:t>
            </a:r>
            <a:endParaRPr lang="fr-FR" dirty="0">
              <a:latin typeface="Gill Sans MT Condensed" pitchFamily="34" charset="0"/>
            </a:endParaRPr>
          </a:p>
        </p:txBody>
      </p:sp>
    </p:spTree>
    <p:extLst>
      <p:ext uri="{BB962C8B-B14F-4D97-AF65-F5344CB8AC3E}">
        <p14:creationId xmlns:p14="http://schemas.microsoft.com/office/powerpoint/2010/main" val="243813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ill Sans MT Condensed" pitchFamily="34" charset="0"/>
              </a:rPr>
              <a:t>Conclusion</a:t>
            </a:r>
            <a:endParaRPr lang="fr-FR" dirty="0">
              <a:latin typeface="Gill Sans MT Condensed" pitchFamily="34" charset="0"/>
            </a:endParaRPr>
          </a:p>
        </p:txBody>
      </p:sp>
      <p:sp>
        <p:nvSpPr>
          <p:cNvPr id="3" name="Espace réservé du texte 2"/>
          <p:cNvSpPr>
            <a:spLocks noGrp="1"/>
          </p:cNvSpPr>
          <p:nvPr>
            <p:ph type="body" idx="1"/>
          </p:nvPr>
        </p:nvSpPr>
        <p:spPr/>
        <p:txBody>
          <a:bodyPr/>
          <a:lstStyle/>
          <a:p>
            <a:r>
              <a:rPr lang="fr-FR" dirty="0" smtClean="0"/>
              <a:t>Merci de votre attention</a:t>
            </a:r>
            <a:endParaRPr lang="fr-FR" dirty="0"/>
          </a:p>
        </p:txBody>
      </p:sp>
    </p:spTree>
    <p:extLst>
      <p:ext uri="{BB962C8B-B14F-4D97-AF65-F5344CB8AC3E}">
        <p14:creationId xmlns:p14="http://schemas.microsoft.com/office/powerpoint/2010/main" val="1598078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latin typeface="Gill Sans MT Condensed" pitchFamily="34" charset="0"/>
              </a:rPr>
              <a:t>La gestion de trésorerie </a:t>
            </a:r>
            <a:r>
              <a:rPr lang="fr-FR" dirty="0" smtClean="0">
                <a:latin typeface="Gill Sans MT Condensed" pitchFamily="34" charset="0"/>
              </a:rPr>
              <a:t>suppose une </a:t>
            </a:r>
            <a:r>
              <a:rPr lang="fr-FR" dirty="0">
                <a:latin typeface="Gill Sans MT Condensed" pitchFamily="34" charset="0"/>
              </a:rPr>
              <a:t>démarche en deux temps </a:t>
            </a:r>
            <a:r>
              <a:rPr lang="fr-FR" dirty="0" smtClean="0">
                <a:latin typeface="Gill Sans MT Condensed" pitchFamily="34" charset="0"/>
              </a:rPr>
              <a:t>:</a:t>
            </a:r>
          </a:p>
          <a:p>
            <a:endParaRPr lang="fr-FR" dirty="0">
              <a:latin typeface="Gill Sans MT Condensed" pitchFamily="34" charset="0"/>
            </a:endParaRPr>
          </a:p>
          <a:p>
            <a:pPr lvl="1"/>
            <a:r>
              <a:rPr lang="fr-FR" dirty="0">
                <a:latin typeface="Gill Sans MT Condensed" pitchFamily="34" charset="0"/>
              </a:rPr>
              <a:t>L’élaboration du budget de trésorerie </a:t>
            </a:r>
          </a:p>
          <a:p>
            <a:pPr lvl="1"/>
            <a:r>
              <a:rPr lang="fr-FR" dirty="0">
                <a:latin typeface="Gill Sans MT Condensed" pitchFamily="34" charset="0"/>
              </a:rPr>
              <a:t>L’élaboration du plan de trésorerie</a:t>
            </a:r>
          </a:p>
          <a:p>
            <a:pPr lvl="1"/>
            <a:endParaRPr lang="fr-FR" dirty="0" smtClean="0">
              <a:latin typeface="Gill Sans MT Condensed" pitchFamily="34" charset="0"/>
            </a:endParaRPr>
          </a:p>
          <a:p>
            <a:endParaRPr lang="fr-FR" dirty="0">
              <a:latin typeface="Gill Sans MT Condensed" pitchFamily="34" charset="0"/>
            </a:endParaRPr>
          </a:p>
        </p:txBody>
      </p:sp>
      <p:sp>
        <p:nvSpPr>
          <p:cNvPr id="3" name="Titre 2"/>
          <p:cNvSpPr>
            <a:spLocks noGrp="1"/>
          </p:cNvSpPr>
          <p:nvPr>
            <p:ph type="title"/>
          </p:nvPr>
        </p:nvSpPr>
        <p:spPr/>
        <p:txBody>
          <a:bodyPr/>
          <a:lstStyle/>
          <a:p>
            <a:r>
              <a:rPr lang="fr-FR" sz="3600" dirty="0">
                <a:latin typeface="Gill Sans MT Condensed" pitchFamily="34" charset="0"/>
              </a:rPr>
              <a:t>Gestion de trésorerie</a:t>
            </a:r>
          </a:p>
        </p:txBody>
      </p:sp>
    </p:spTree>
    <p:extLst>
      <p:ext uri="{BB962C8B-B14F-4D97-AF65-F5344CB8AC3E}">
        <p14:creationId xmlns:p14="http://schemas.microsoft.com/office/powerpoint/2010/main" val="851970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latin typeface="Gill Sans MT Condensed" pitchFamily="34" charset="0"/>
              </a:rPr>
              <a:t>La gestion de trésorerie </a:t>
            </a:r>
            <a:r>
              <a:rPr lang="fr-FR" dirty="0" smtClean="0">
                <a:latin typeface="Gill Sans MT Condensed" pitchFamily="34" charset="0"/>
              </a:rPr>
              <a:t>suppose une </a:t>
            </a:r>
            <a:r>
              <a:rPr lang="fr-FR" dirty="0">
                <a:latin typeface="Gill Sans MT Condensed" pitchFamily="34" charset="0"/>
              </a:rPr>
              <a:t>démarche en deux temps </a:t>
            </a:r>
            <a:r>
              <a:rPr lang="fr-FR" dirty="0" smtClean="0">
                <a:latin typeface="Gill Sans MT Condensed" pitchFamily="34" charset="0"/>
              </a:rPr>
              <a:t>:</a:t>
            </a:r>
          </a:p>
          <a:p>
            <a:endParaRPr lang="fr-FR" dirty="0">
              <a:latin typeface="Gill Sans MT Condensed" pitchFamily="34" charset="0"/>
            </a:endParaRPr>
          </a:p>
          <a:p>
            <a:pPr lvl="1"/>
            <a:r>
              <a:rPr lang="fr-FR" dirty="0">
                <a:latin typeface="Gill Sans MT Condensed" pitchFamily="34" charset="0"/>
              </a:rPr>
              <a:t>L’élaboration du budget de trésorerie </a:t>
            </a:r>
          </a:p>
          <a:p>
            <a:pPr lvl="1"/>
            <a:r>
              <a:rPr lang="fr-FR" dirty="0">
                <a:latin typeface="Gill Sans MT Condensed" pitchFamily="34" charset="0"/>
              </a:rPr>
              <a:t>L’élaboration du plan de trésorerie</a:t>
            </a:r>
          </a:p>
          <a:p>
            <a:pPr lvl="1"/>
            <a:endParaRPr lang="fr-FR" dirty="0" smtClean="0">
              <a:latin typeface="Gill Sans MT Condensed" pitchFamily="34" charset="0"/>
            </a:endParaRPr>
          </a:p>
          <a:p>
            <a:endParaRPr lang="fr-FR" dirty="0">
              <a:latin typeface="Gill Sans MT Condensed" pitchFamily="34" charset="0"/>
            </a:endParaRPr>
          </a:p>
        </p:txBody>
      </p:sp>
      <p:sp>
        <p:nvSpPr>
          <p:cNvPr id="3" name="Titre 2"/>
          <p:cNvSpPr>
            <a:spLocks noGrp="1"/>
          </p:cNvSpPr>
          <p:nvPr>
            <p:ph type="title"/>
          </p:nvPr>
        </p:nvSpPr>
        <p:spPr/>
        <p:txBody>
          <a:bodyPr/>
          <a:lstStyle/>
          <a:p>
            <a:r>
              <a:rPr lang="fr-FR" sz="3600" dirty="0">
                <a:latin typeface="Gill Sans MT Condensed" pitchFamily="34" charset="0"/>
              </a:rPr>
              <a:t>Gestion de trésorerie</a:t>
            </a:r>
          </a:p>
        </p:txBody>
      </p:sp>
    </p:spTree>
    <p:extLst>
      <p:ext uri="{BB962C8B-B14F-4D97-AF65-F5344CB8AC3E}">
        <p14:creationId xmlns:p14="http://schemas.microsoft.com/office/powerpoint/2010/main" val="2619328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ill Sans MT Condensed" pitchFamily="34" charset="0"/>
              </a:rPr>
              <a:t>Section 1: </a:t>
            </a:r>
            <a:br>
              <a:rPr lang="fr-FR" dirty="0" smtClean="0">
                <a:latin typeface="Gill Sans MT Condensed" pitchFamily="34" charset="0"/>
              </a:rPr>
            </a:br>
            <a:r>
              <a:rPr lang="fr-FR" dirty="0" smtClean="0">
                <a:latin typeface="Gill Sans MT Condensed" pitchFamily="34" charset="0"/>
              </a:rPr>
              <a:t>Les prévisions de trésorerie</a:t>
            </a:r>
            <a:endParaRPr lang="fr-FR" dirty="0">
              <a:latin typeface="Gill Sans MT Condensed" pitchFamily="34" charset="0"/>
            </a:endParaRPr>
          </a:p>
        </p:txBody>
      </p:sp>
      <p:sp>
        <p:nvSpPr>
          <p:cNvPr id="3" name="Espace réservé du texte 2"/>
          <p:cNvSpPr>
            <a:spLocks noGrp="1"/>
          </p:cNvSpPr>
          <p:nvPr>
            <p:ph type="body" idx="1"/>
          </p:nvPr>
        </p:nvSpPr>
        <p:spPr>
          <a:xfrm>
            <a:off x="699248" y="3767316"/>
            <a:ext cx="7734747" cy="2397988"/>
          </a:xfrm>
        </p:spPr>
        <p:txBody>
          <a:bodyPr>
            <a:normAutofit fontScale="92500" lnSpcReduction="20000"/>
          </a:bodyPr>
          <a:lstStyle/>
          <a:p>
            <a:pPr lvl="1" indent="-457200">
              <a:buAutoNum type="arabicPeriod"/>
            </a:pPr>
            <a:r>
              <a:rPr lang="fr-FR" sz="2400" dirty="0" smtClean="0">
                <a:effectLst>
                  <a:outerShdw blurRad="38100" dist="38100" dir="2700000" algn="tl">
                    <a:srgbClr val="000000">
                      <a:alpha val="43137"/>
                    </a:srgbClr>
                  </a:outerShdw>
                </a:effectLst>
                <a:latin typeface="Gill Sans MT Condensed" pitchFamily="34" charset="0"/>
              </a:rPr>
              <a:t>Prévisions financières à CT: le budget de trésorerie</a:t>
            </a:r>
          </a:p>
          <a:p>
            <a:pPr marL="971550" lvl="2" indent="-514350">
              <a:buFont typeface="+mj-lt"/>
              <a:buAutoNum type="romanLcPeriod"/>
            </a:pPr>
            <a:r>
              <a:rPr lang="fr-FR" sz="2200" dirty="0" smtClean="0">
                <a:latin typeface="Gill Sans MT Condensed" pitchFamily="34" charset="0"/>
              </a:rPr>
              <a:t>Principes et définitions</a:t>
            </a:r>
          </a:p>
          <a:p>
            <a:pPr marL="971550" lvl="2" indent="-514350">
              <a:buFont typeface="+mj-lt"/>
              <a:buAutoNum type="romanLcPeriod"/>
            </a:pPr>
            <a:r>
              <a:rPr lang="fr-FR" sz="2200" dirty="0" smtClean="0">
                <a:latin typeface="Gill Sans MT Condensed" pitchFamily="34" charset="0"/>
              </a:rPr>
              <a:t>Les méthodes de prévision de trésorerie</a:t>
            </a:r>
          </a:p>
          <a:p>
            <a:pPr marL="971550" lvl="2" indent="-514350">
              <a:buFont typeface="+mj-lt"/>
              <a:buAutoNum type="romanLcPeriod"/>
            </a:pPr>
            <a:r>
              <a:rPr lang="fr-FR" sz="2200" dirty="0" smtClean="0">
                <a:latin typeface="Gill Sans MT Condensed" pitchFamily="34" charset="0"/>
              </a:rPr>
              <a:t>Utilité du budget de trésorerie</a:t>
            </a:r>
          </a:p>
          <a:p>
            <a:pPr marL="971550" lvl="2" indent="-514350">
              <a:buFont typeface="+mj-lt"/>
              <a:buAutoNum type="romanLcPeriod"/>
            </a:pPr>
            <a:r>
              <a:rPr lang="fr-FR" sz="2200" dirty="0" smtClean="0">
                <a:latin typeface="Gill Sans MT Condensed" pitchFamily="34" charset="0"/>
              </a:rPr>
              <a:t>Les prévisions de trésorerie de fin d’année</a:t>
            </a:r>
          </a:p>
          <a:p>
            <a:pPr marL="971550" lvl="2" indent="-514350">
              <a:buFont typeface="+mj-lt"/>
              <a:buAutoNum type="romanLcPeriod"/>
            </a:pPr>
            <a:r>
              <a:rPr lang="fr-FR" sz="2200" dirty="0" smtClean="0">
                <a:latin typeface="Gill Sans MT Condensed" pitchFamily="34" charset="0"/>
              </a:rPr>
              <a:t>Plan de trésorerie</a:t>
            </a:r>
          </a:p>
          <a:p>
            <a:pPr lvl="1" indent="-457200">
              <a:buAutoNum type="arabicPeriod"/>
            </a:pPr>
            <a:r>
              <a:rPr lang="fr-FR" sz="2400" dirty="0" smtClean="0">
                <a:effectLst>
                  <a:outerShdw blurRad="38100" dist="38100" dir="2700000" algn="tl">
                    <a:srgbClr val="000000">
                      <a:alpha val="43137"/>
                    </a:srgbClr>
                  </a:outerShdw>
                </a:effectLst>
                <a:latin typeface="Gill Sans MT Condensed" pitchFamily="34" charset="0"/>
              </a:rPr>
              <a:t>Rôle du trésorier</a:t>
            </a:r>
            <a:endParaRPr lang="fr-FR" sz="2200" dirty="0" smtClean="0">
              <a:latin typeface="Gill Sans MT Condensed" pitchFamily="34" charset="0"/>
            </a:endParaRPr>
          </a:p>
          <a:p>
            <a:pPr marL="971550" lvl="2" indent="-514350">
              <a:buFont typeface="+mj-lt"/>
              <a:buAutoNum type="romanLcPeriod"/>
            </a:pPr>
            <a:endParaRPr lang="fr-FR" sz="2200" dirty="0" smtClean="0">
              <a:latin typeface="Gill Sans MT Condensed" pitchFamily="34" charset="0"/>
            </a:endParaRPr>
          </a:p>
          <a:p>
            <a:pPr lvl="1" indent="-457200">
              <a:buAutoNum type="arabicPeriod"/>
            </a:pPr>
            <a:endParaRPr lang="fr-FR" sz="2400" dirty="0" smtClean="0">
              <a:latin typeface="Gill Sans MT Condensed" pitchFamily="34" charset="0"/>
            </a:endParaRPr>
          </a:p>
          <a:p>
            <a:pPr lvl="1" indent="-457200">
              <a:buAutoNum type="arabicPeriod"/>
            </a:pPr>
            <a:endParaRPr lang="fr-FR" sz="2400" dirty="0">
              <a:latin typeface="Gill Sans MT Condensed" pitchFamily="34" charset="0"/>
            </a:endParaRPr>
          </a:p>
        </p:txBody>
      </p:sp>
    </p:spTree>
    <p:extLst>
      <p:ext uri="{BB962C8B-B14F-4D97-AF65-F5344CB8AC3E}">
        <p14:creationId xmlns:p14="http://schemas.microsoft.com/office/powerpoint/2010/main" val="392189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latin typeface="Gill Sans MT Condensed" pitchFamily="34" charset="0"/>
              </a:rPr>
              <a:t>Il donne une prévision des excédents et </a:t>
            </a:r>
            <a:r>
              <a:rPr lang="fr-FR" dirty="0" smtClean="0">
                <a:latin typeface="Gill Sans MT Condensed" pitchFamily="34" charset="0"/>
              </a:rPr>
              <a:t>des déficits </a:t>
            </a:r>
            <a:r>
              <a:rPr lang="fr-FR" dirty="0">
                <a:latin typeface="Gill Sans MT Condensed" pitchFamily="34" charset="0"/>
              </a:rPr>
              <a:t>de trésorerie, en montant et en </a:t>
            </a:r>
            <a:r>
              <a:rPr lang="fr-FR" dirty="0" smtClean="0">
                <a:latin typeface="Gill Sans MT Condensed" pitchFamily="34" charset="0"/>
              </a:rPr>
              <a:t>durée </a:t>
            </a:r>
            <a:r>
              <a:rPr lang="fr-FR" dirty="0">
                <a:latin typeface="Gill Sans MT Condensed" pitchFamily="34" charset="0"/>
              </a:rPr>
              <a:t>dans une double </a:t>
            </a:r>
            <a:r>
              <a:rPr lang="fr-FR" dirty="0" smtClean="0">
                <a:latin typeface="Gill Sans MT Condensed" pitchFamily="34" charset="0"/>
              </a:rPr>
              <a:t>perspective:</a:t>
            </a:r>
          </a:p>
          <a:p>
            <a:endParaRPr lang="fr-FR" dirty="0">
              <a:latin typeface="Gill Sans MT Condensed" pitchFamily="34" charset="0"/>
            </a:endParaRPr>
          </a:p>
          <a:p>
            <a:pPr lvl="1"/>
            <a:r>
              <a:rPr lang="fr-FR" dirty="0">
                <a:latin typeface="Gill Sans MT Condensed" pitchFamily="34" charset="0"/>
              </a:rPr>
              <a:t>Vérifier que les lignes de crédits </a:t>
            </a:r>
            <a:r>
              <a:rPr lang="fr-FR" dirty="0" smtClean="0">
                <a:latin typeface="Gill Sans MT Condensed" pitchFamily="34" charset="0"/>
              </a:rPr>
              <a:t>initialement négociés </a:t>
            </a:r>
            <a:r>
              <a:rPr lang="fr-FR" dirty="0">
                <a:latin typeface="Gill Sans MT Condensed" pitchFamily="34" charset="0"/>
              </a:rPr>
              <a:t>suffiront à combler les besoins </a:t>
            </a:r>
            <a:r>
              <a:rPr lang="fr-FR" dirty="0" smtClean="0">
                <a:latin typeface="Gill Sans MT Condensed" pitchFamily="34" charset="0"/>
              </a:rPr>
              <a:t>éventuels</a:t>
            </a:r>
            <a:endParaRPr lang="fr-FR" dirty="0">
              <a:latin typeface="Gill Sans MT Condensed" pitchFamily="34" charset="0"/>
            </a:endParaRPr>
          </a:p>
          <a:p>
            <a:pPr lvl="1"/>
            <a:r>
              <a:rPr lang="fr-FR" dirty="0">
                <a:latin typeface="Gill Sans MT Condensed" pitchFamily="34" charset="0"/>
              </a:rPr>
              <a:t>Définir les utilisations prévisibles de crédits </a:t>
            </a:r>
            <a:r>
              <a:rPr lang="fr-FR" dirty="0" smtClean="0">
                <a:latin typeface="Gill Sans MT Condensed" pitchFamily="34" charset="0"/>
              </a:rPr>
              <a:t>par grandes </a:t>
            </a:r>
            <a:r>
              <a:rPr lang="fr-FR" dirty="0">
                <a:latin typeface="Gill Sans MT Condensed" pitchFamily="34" charset="0"/>
              </a:rPr>
              <a:t>masses </a:t>
            </a:r>
            <a:r>
              <a:rPr lang="fr-FR" dirty="0" smtClean="0">
                <a:latin typeface="Gill Sans MT Condensed" pitchFamily="34" charset="0"/>
              </a:rPr>
              <a:t>.</a:t>
            </a:r>
            <a:endParaRPr lang="fr-FR" dirty="0">
              <a:latin typeface="Gill Sans MT Condensed" pitchFamily="34" charset="0"/>
            </a:endParaRPr>
          </a:p>
        </p:txBody>
      </p:sp>
      <p:sp>
        <p:nvSpPr>
          <p:cNvPr id="3" name="Titre 2"/>
          <p:cNvSpPr>
            <a:spLocks noGrp="1"/>
          </p:cNvSpPr>
          <p:nvPr>
            <p:ph type="title"/>
          </p:nvPr>
        </p:nvSpPr>
        <p:spPr/>
        <p:txBody>
          <a:bodyPr/>
          <a:lstStyle/>
          <a:p>
            <a:r>
              <a:rPr lang="fr-FR" sz="4800" dirty="0" smtClean="0">
                <a:latin typeface="Gill Sans MT Condensed" pitchFamily="34" charset="0"/>
              </a:rPr>
              <a:t>1. Prévisions financières à court terme: le budget de trésorerie</a:t>
            </a:r>
            <a:endParaRPr lang="fr-FR" sz="4800" dirty="0">
              <a:latin typeface="Gill Sans MT Condensed" pitchFamily="34" charset="0"/>
            </a:endParaRPr>
          </a:p>
        </p:txBody>
      </p:sp>
    </p:spTree>
    <p:extLst>
      <p:ext uri="{BB962C8B-B14F-4D97-AF65-F5344CB8AC3E}">
        <p14:creationId xmlns:p14="http://schemas.microsoft.com/office/powerpoint/2010/main" val="1240450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latin typeface="Gill Sans MT Condensed" pitchFamily="34" charset="0"/>
              </a:rPr>
              <a:t>Pour le comité de réglementation comptable, </a:t>
            </a:r>
            <a:r>
              <a:rPr lang="fr-FR" dirty="0" smtClean="0">
                <a:latin typeface="Gill Sans MT Condensed" pitchFamily="34" charset="0"/>
              </a:rPr>
              <a:t>la trésorerie </a:t>
            </a:r>
            <a:r>
              <a:rPr lang="fr-FR" dirty="0">
                <a:latin typeface="Gill Sans MT Condensed" pitchFamily="34" charset="0"/>
              </a:rPr>
              <a:t>correspond aux disponibilités et à leurs </a:t>
            </a:r>
            <a:r>
              <a:rPr lang="fr-FR" dirty="0" smtClean="0">
                <a:latin typeface="Gill Sans MT Condensed" pitchFamily="34" charset="0"/>
              </a:rPr>
              <a:t>équivalents.</a:t>
            </a:r>
          </a:p>
          <a:p>
            <a:endParaRPr lang="fr-FR" dirty="0">
              <a:latin typeface="Gill Sans MT Condensed" pitchFamily="34" charset="0"/>
            </a:endParaRPr>
          </a:p>
          <a:p>
            <a:r>
              <a:rPr lang="fr-FR" dirty="0">
                <a:solidFill>
                  <a:schemeClr val="accent6">
                    <a:lumMod val="50000"/>
                  </a:schemeClr>
                </a:solidFill>
                <a:latin typeface="Gill Sans MT Condensed" pitchFamily="34" charset="0"/>
              </a:rPr>
              <a:t>Trésorerie </a:t>
            </a:r>
            <a:r>
              <a:rPr lang="fr-FR" dirty="0" smtClean="0">
                <a:solidFill>
                  <a:schemeClr val="accent6">
                    <a:lumMod val="50000"/>
                  </a:schemeClr>
                </a:solidFill>
                <a:latin typeface="Gill Sans MT Condensed" pitchFamily="34" charset="0"/>
              </a:rPr>
              <a:t>nette= Comptes </a:t>
            </a:r>
            <a:r>
              <a:rPr lang="fr-FR" dirty="0">
                <a:solidFill>
                  <a:schemeClr val="accent6">
                    <a:lumMod val="50000"/>
                  </a:schemeClr>
                </a:solidFill>
                <a:latin typeface="Gill Sans MT Condensed" pitchFamily="34" charset="0"/>
              </a:rPr>
              <a:t>de caisse et comptes à </a:t>
            </a:r>
            <a:r>
              <a:rPr lang="fr-FR" dirty="0" smtClean="0">
                <a:solidFill>
                  <a:schemeClr val="accent6">
                    <a:lumMod val="50000"/>
                  </a:schemeClr>
                </a:solidFill>
                <a:latin typeface="Gill Sans MT Condensed" pitchFamily="34" charset="0"/>
              </a:rPr>
              <a:t>vue+VMP </a:t>
            </a:r>
            <a:r>
              <a:rPr lang="fr-FR" dirty="0">
                <a:solidFill>
                  <a:schemeClr val="accent6">
                    <a:lumMod val="50000"/>
                  </a:schemeClr>
                </a:solidFill>
                <a:latin typeface="Gill Sans MT Condensed" pitchFamily="34" charset="0"/>
              </a:rPr>
              <a:t>ne présentant pas de risque </a:t>
            </a:r>
            <a:r>
              <a:rPr lang="fr-FR" dirty="0" smtClean="0">
                <a:solidFill>
                  <a:schemeClr val="accent6">
                    <a:lumMod val="50000"/>
                  </a:schemeClr>
                </a:solidFill>
                <a:latin typeface="Gill Sans MT Condensed" pitchFamily="34" charset="0"/>
              </a:rPr>
              <a:t>de variation </a:t>
            </a:r>
            <a:r>
              <a:rPr lang="fr-FR" dirty="0">
                <a:solidFill>
                  <a:schemeClr val="accent6">
                    <a:lumMod val="50000"/>
                  </a:schemeClr>
                </a:solidFill>
                <a:latin typeface="Gill Sans MT Condensed" pitchFamily="34" charset="0"/>
              </a:rPr>
              <a:t>significative </a:t>
            </a:r>
            <a:r>
              <a:rPr lang="fr-FR" dirty="0" smtClean="0">
                <a:solidFill>
                  <a:schemeClr val="accent6">
                    <a:lumMod val="50000"/>
                  </a:schemeClr>
                </a:solidFill>
                <a:latin typeface="Gill Sans MT Condensed" pitchFamily="34" charset="0"/>
              </a:rPr>
              <a:t>+</a:t>
            </a:r>
            <a:r>
              <a:rPr lang="fr-FR" dirty="0">
                <a:solidFill>
                  <a:schemeClr val="accent6">
                    <a:lumMod val="50000"/>
                  </a:schemeClr>
                </a:solidFill>
                <a:latin typeface="Gill Sans MT Condensed" pitchFamily="34" charset="0"/>
              </a:rPr>
              <a:t>comptes à terme dont l’échéance est </a:t>
            </a:r>
            <a:r>
              <a:rPr lang="fr-FR" dirty="0" smtClean="0">
                <a:solidFill>
                  <a:schemeClr val="accent6">
                    <a:lumMod val="50000"/>
                  </a:schemeClr>
                </a:solidFill>
                <a:latin typeface="Gill Sans MT Condensed" pitchFamily="34" charset="0"/>
              </a:rPr>
              <a:t>de moins </a:t>
            </a:r>
            <a:r>
              <a:rPr lang="fr-FR" dirty="0">
                <a:solidFill>
                  <a:schemeClr val="accent6">
                    <a:lumMod val="50000"/>
                  </a:schemeClr>
                </a:solidFill>
                <a:latin typeface="Gill Sans MT Condensed" pitchFamily="34" charset="0"/>
              </a:rPr>
              <a:t>de trois mois </a:t>
            </a:r>
            <a:r>
              <a:rPr lang="fr-FR" dirty="0" smtClean="0">
                <a:solidFill>
                  <a:schemeClr val="accent6">
                    <a:lumMod val="50000"/>
                  </a:schemeClr>
                </a:solidFill>
                <a:latin typeface="Gill Sans MT Condensed" pitchFamily="34" charset="0"/>
              </a:rPr>
              <a:t>- </a:t>
            </a:r>
            <a:r>
              <a:rPr lang="fr-FR" dirty="0">
                <a:solidFill>
                  <a:schemeClr val="accent6">
                    <a:lumMod val="50000"/>
                  </a:schemeClr>
                </a:solidFill>
                <a:latin typeface="Gill Sans MT Condensed" pitchFamily="34" charset="0"/>
              </a:rPr>
              <a:t>soldes créditeurs des </a:t>
            </a:r>
            <a:r>
              <a:rPr lang="fr-FR" dirty="0" smtClean="0">
                <a:solidFill>
                  <a:schemeClr val="accent6">
                    <a:lumMod val="50000"/>
                  </a:schemeClr>
                </a:solidFill>
                <a:latin typeface="Gill Sans MT Condensed" pitchFamily="34" charset="0"/>
              </a:rPr>
              <a:t>banques</a:t>
            </a:r>
          </a:p>
          <a:p>
            <a:endParaRPr lang="fr-FR" dirty="0">
              <a:solidFill>
                <a:schemeClr val="accent6">
                  <a:lumMod val="50000"/>
                </a:schemeClr>
              </a:solidFill>
              <a:latin typeface="Gill Sans MT Condensed" pitchFamily="34" charset="0"/>
            </a:endParaRPr>
          </a:p>
          <a:p>
            <a:endParaRPr lang="fr-FR" dirty="0" smtClean="0">
              <a:solidFill>
                <a:schemeClr val="accent6">
                  <a:lumMod val="50000"/>
                </a:schemeClr>
              </a:solidFill>
              <a:latin typeface="Gill Sans MT Condensed" pitchFamily="34" charset="0"/>
            </a:endParaRPr>
          </a:p>
          <a:p>
            <a:pPr marL="0" indent="0">
              <a:buNone/>
            </a:pPr>
            <a:r>
              <a:rPr lang="fr-FR" dirty="0" smtClean="0">
                <a:solidFill>
                  <a:schemeClr val="accent6">
                    <a:lumMod val="50000"/>
                  </a:schemeClr>
                </a:solidFill>
                <a:latin typeface="Gill Sans MT Condensed" pitchFamily="34" charset="0"/>
              </a:rPr>
              <a:t>	VMP </a:t>
            </a:r>
            <a:r>
              <a:rPr lang="fr-FR" dirty="0">
                <a:solidFill>
                  <a:schemeClr val="accent6">
                    <a:lumMod val="50000"/>
                  </a:schemeClr>
                </a:solidFill>
                <a:latin typeface="Gill Sans MT Condensed" pitchFamily="34" charset="0"/>
              </a:rPr>
              <a:t>= Valeur mobilière de placement</a:t>
            </a:r>
          </a:p>
          <a:p>
            <a:pPr marL="0" indent="0">
              <a:buNone/>
            </a:pPr>
            <a:endParaRPr lang="fr-FR" dirty="0">
              <a:solidFill>
                <a:schemeClr val="accent6">
                  <a:lumMod val="50000"/>
                </a:schemeClr>
              </a:solidFill>
              <a:latin typeface="Gill Sans MT Condensed" pitchFamily="34" charset="0"/>
            </a:endParaRPr>
          </a:p>
        </p:txBody>
      </p:sp>
      <p:sp>
        <p:nvSpPr>
          <p:cNvPr id="3" name="Titre 2"/>
          <p:cNvSpPr>
            <a:spLocks noGrp="1"/>
          </p:cNvSpPr>
          <p:nvPr>
            <p:ph type="title"/>
          </p:nvPr>
        </p:nvSpPr>
        <p:spPr/>
        <p:txBody>
          <a:bodyPr/>
          <a:lstStyle/>
          <a:p>
            <a:r>
              <a:rPr lang="fr-FR" sz="4800" dirty="0" smtClean="0">
                <a:latin typeface="Gill Sans MT Condensed" pitchFamily="34" charset="0"/>
              </a:rPr>
              <a:t>i. Principes et définition</a:t>
            </a:r>
            <a:endParaRPr lang="fr-FR" sz="4800" dirty="0">
              <a:latin typeface="Gill Sans MT Condensed" pitchFamily="34" charset="0"/>
            </a:endParaRPr>
          </a:p>
        </p:txBody>
      </p:sp>
    </p:spTree>
    <p:extLst>
      <p:ext uri="{BB962C8B-B14F-4D97-AF65-F5344CB8AC3E}">
        <p14:creationId xmlns:p14="http://schemas.microsoft.com/office/powerpoint/2010/main" val="3254841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ivre relié">
  <a:themeElements>
    <a:clrScheme name="Livre reli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Livre reli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ivre reli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567</TotalTime>
  <Words>1950</Words>
  <Application>Microsoft Office PowerPoint</Application>
  <PresentationFormat>Affichage à l'écran (4:3)</PresentationFormat>
  <Paragraphs>250</Paragraphs>
  <Slides>44</Slides>
  <Notes>7</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Livre relié</vt:lpstr>
      <vt:lpstr>Gestion de Trésorerie</vt:lpstr>
      <vt:lpstr>Plan</vt:lpstr>
      <vt:lpstr>Introduction</vt:lpstr>
      <vt:lpstr>Gestion de trésorerie</vt:lpstr>
      <vt:lpstr>Gestion de trésorerie</vt:lpstr>
      <vt:lpstr>Gestion de trésorerie</vt:lpstr>
      <vt:lpstr>Section 1:  Les prévisions de trésorerie</vt:lpstr>
      <vt:lpstr>1. Prévisions financières à court terme: le budget de trésorerie</vt:lpstr>
      <vt:lpstr>i. Principes et définition</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Les méthodes de prévisions de la trésorerie</vt:lpstr>
      <vt:lpstr>ii. Utilité du budget de trésorerie</vt:lpstr>
      <vt:lpstr>ii. Utilité du budget de trésorerie</vt:lpstr>
      <vt:lpstr>iv. Les prévisions de trésorerie de fin d’année</vt:lpstr>
      <vt:lpstr>iv. Les prévisions de trésorerie de fin d’année</vt:lpstr>
      <vt:lpstr>iv. Les prévisions de trésorerie de fin d’année</vt:lpstr>
      <vt:lpstr>iv. Les prévisions de trésorerie de fin d’année</vt:lpstr>
      <vt:lpstr>iv. Les prévisions de trésorerie de fin d’année</vt:lpstr>
      <vt:lpstr>v. Plan de trésorerie</vt:lpstr>
      <vt:lpstr>v. Plan de trésorerie</vt:lpstr>
      <vt:lpstr>v. Plan de trésorerie</vt:lpstr>
      <vt:lpstr>2. Rôle de trésorier </vt:lpstr>
      <vt:lpstr>2. Rôle de trésorier </vt:lpstr>
      <vt:lpstr>Présentation PowerPoint</vt:lpstr>
      <vt:lpstr>Section II: Les méthodes de gestion de trésorerie</vt:lpstr>
      <vt:lpstr>Rapprochement bancaire </vt:lpstr>
      <vt:lpstr>Rapprochement bancaire </vt:lpstr>
      <vt:lpstr>Placement de l’excédent de trésorerie:  Comptes de la CNSS</vt:lpstr>
      <vt:lpstr>Placement de l’excédent de trésorerie:  Comptes de la CNSS</vt:lpstr>
      <vt:lpstr>Tableau de bord</vt:lpstr>
      <vt:lpstr>Tableau de bord</vt:lpstr>
      <vt:lpstr>Tableau de bord</vt:lpstr>
      <vt:lpstr>Tableau de bord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med aliE</dc:creator>
  <cp:lastModifiedBy>med aliE</cp:lastModifiedBy>
  <cp:revision>36</cp:revision>
  <dcterms:created xsi:type="dcterms:W3CDTF">2014-12-10T17:00:19Z</dcterms:created>
  <dcterms:modified xsi:type="dcterms:W3CDTF">2015-09-04T21:50:11Z</dcterms:modified>
</cp:coreProperties>
</file>