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69"/>
  </p:notesMasterIdLst>
  <p:handoutMasterIdLst>
    <p:handoutMasterId r:id="rId70"/>
  </p:handoutMasterIdLst>
  <p:sldIdLst>
    <p:sldId id="300" r:id="rId2"/>
    <p:sldId id="370" r:id="rId3"/>
    <p:sldId id="372" r:id="rId4"/>
    <p:sldId id="373" r:id="rId5"/>
    <p:sldId id="374" r:id="rId6"/>
    <p:sldId id="375" r:id="rId7"/>
    <p:sldId id="376" r:id="rId8"/>
    <p:sldId id="377" r:id="rId9"/>
    <p:sldId id="378" r:id="rId10"/>
    <p:sldId id="379" r:id="rId11"/>
    <p:sldId id="380" r:id="rId12"/>
    <p:sldId id="381" r:id="rId13"/>
    <p:sldId id="382" r:id="rId14"/>
    <p:sldId id="383" r:id="rId15"/>
    <p:sldId id="384" r:id="rId16"/>
    <p:sldId id="385" r:id="rId17"/>
    <p:sldId id="386" r:id="rId18"/>
    <p:sldId id="387" r:id="rId19"/>
    <p:sldId id="388" r:id="rId20"/>
    <p:sldId id="389" r:id="rId21"/>
    <p:sldId id="470" r:id="rId22"/>
    <p:sldId id="471" r:id="rId23"/>
    <p:sldId id="390" r:id="rId24"/>
    <p:sldId id="391" r:id="rId25"/>
    <p:sldId id="392" r:id="rId26"/>
    <p:sldId id="393" r:id="rId27"/>
    <p:sldId id="394" r:id="rId28"/>
    <p:sldId id="395" r:id="rId29"/>
    <p:sldId id="396" r:id="rId30"/>
    <p:sldId id="397" r:id="rId31"/>
    <p:sldId id="398" r:id="rId32"/>
    <p:sldId id="399" r:id="rId33"/>
    <p:sldId id="400" r:id="rId34"/>
    <p:sldId id="401" r:id="rId35"/>
    <p:sldId id="402" r:id="rId36"/>
    <p:sldId id="403" r:id="rId37"/>
    <p:sldId id="404" r:id="rId38"/>
    <p:sldId id="405" r:id="rId39"/>
    <p:sldId id="406" r:id="rId40"/>
    <p:sldId id="407" r:id="rId41"/>
    <p:sldId id="408" r:id="rId42"/>
    <p:sldId id="409" r:id="rId43"/>
    <p:sldId id="410" r:id="rId44"/>
    <p:sldId id="411" r:id="rId45"/>
    <p:sldId id="412" r:id="rId46"/>
    <p:sldId id="413" r:id="rId47"/>
    <p:sldId id="414" r:id="rId48"/>
    <p:sldId id="417" r:id="rId49"/>
    <p:sldId id="418" r:id="rId50"/>
    <p:sldId id="473" r:id="rId51"/>
    <p:sldId id="474" r:id="rId52"/>
    <p:sldId id="435" r:id="rId53"/>
    <p:sldId id="436" r:id="rId54"/>
    <p:sldId id="437" r:id="rId55"/>
    <p:sldId id="438" r:id="rId56"/>
    <p:sldId id="439" r:id="rId57"/>
    <p:sldId id="440" r:id="rId58"/>
    <p:sldId id="441" r:id="rId59"/>
    <p:sldId id="442" r:id="rId60"/>
    <p:sldId id="443" r:id="rId61"/>
    <p:sldId id="444" r:id="rId62"/>
    <p:sldId id="445" r:id="rId63"/>
    <p:sldId id="446" r:id="rId64"/>
    <p:sldId id="447" r:id="rId65"/>
    <p:sldId id="448" r:id="rId66"/>
    <p:sldId id="449" r:id="rId67"/>
    <p:sldId id="450" r:id="rId6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569" autoAdjust="0"/>
  </p:normalViewPr>
  <p:slideViewPr>
    <p:cSldViewPr snapToGrid="0" snapToObjects="1">
      <p:cViewPr varScale="1">
        <p:scale>
          <a:sx n="69" d="100"/>
          <a:sy n="69" d="100"/>
        </p:scale>
        <p:origin x="1332" y="6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E93AC21-4778-4BF2-9A79-F20FF8369190}" type="datetimeFigureOut">
              <a:rPr lang="fr-FR" smtClean="0"/>
              <a:t>18/12/2018</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fr-FR"/>
              <a:t>M. GOUSKIR</a:t>
            </a: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8C5CD31-D303-4355-9CC2-AB9079001CFD}" type="slidenum">
              <a:rPr lang="fr-FR" smtClean="0"/>
              <a:t>‹N°›</a:t>
            </a:fld>
            <a:endParaRPr lang="fr-FR"/>
          </a:p>
        </p:txBody>
      </p:sp>
    </p:spTree>
    <p:extLst>
      <p:ext uri="{BB962C8B-B14F-4D97-AF65-F5344CB8AC3E}">
        <p14:creationId xmlns:p14="http://schemas.microsoft.com/office/powerpoint/2010/main" val="138544355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62003E-5FF3-264F-B418-7D9BA6B9A0CD}" type="datetimeFigureOut">
              <a:rPr lang="en-US" smtClean="0"/>
              <a:pPr/>
              <a:t>12/18/2018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M. GOUSKIR</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644A0B-640F-4340-91C3-3E493583AF34}" type="slidenum">
              <a:rPr lang="en-US" smtClean="0"/>
              <a:pPr/>
              <a:t>‹N°›</a:t>
            </a:fld>
            <a:endParaRPr lang="en-US"/>
          </a:p>
        </p:txBody>
      </p:sp>
    </p:spTree>
    <p:extLst>
      <p:ext uri="{BB962C8B-B14F-4D97-AF65-F5344CB8AC3E}">
        <p14:creationId xmlns:p14="http://schemas.microsoft.com/office/powerpoint/2010/main" val="4166678751"/>
      </p:ext>
    </p:extLst>
  </p:cSld>
  <p:clrMap bg1="lt1" tx1="dk1" bg2="lt2" tx2="dk2" accent1="accent1" accent2="accent2" accent3="accent3" accent4="accent4" accent5="accent5" accent6="accent6" hlink="hlink" folHlink="folHlink"/>
  <p:hf hd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6644A0B-640F-4340-91C3-3E493583AF34}" type="slidenum">
              <a:rPr lang="en-US" smtClean="0"/>
              <a:pPr/>
              <a:t>1</a:t>
            </a:fld>
            <a:endParaRPr lang="en-US"/>
          </a:p>
        </p:txBody>
      </p:sp>
      <p:sp>
        <p:nvSpPr>
          <p:cNvPr id="5" name="Espace réservé du pied de page 4"/>
          <p:cNvSpPr>
            <a:spLocks noGrp="1"/>
          </p:cNvSpPr>
          <p:nvPr>
            <p:ph type="ftr" sz="quarter" idx="11"/>
          </p:nvPr>
        </p:nvSpPr>
        <p:spPr/>
        <p:txBody>
          <a:bodyPr/>
          <a:lstStyle/>
          <a:p>
            <a:r>
              <a:rPr lang="en-US"/>
              <a:t>M. GOUSKIR</a:t>
            </a:r>
          </a:p>
        </p:txBody>
      </p:sp>
    </p:spTree>
    <p:extLst>
      <p:ext uri="{BB962C8B-B14F-4D97-AF65-F5344CB8AC3E}">
        <p14:creationId xmlns:p14="http://schemas.microsoft.com/office/powerpoint/2010/main" val="1307041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10"/>
          </p:nvPr>
        </p:nvSpPr>
        <p:spPr/>
        <p:txBody>
          <a:bodyPr/>
          <a:lstStyle/>
          <a:p>
            <a:fld id="{C6644A0B-640F-4340-91C3-3E493583AF34}" type="slidenum">
              <a:rPr lang="en-US" smtClean="0"/>
              <a:pPr/>
              <a:t>31</a:t>
            </a:fld>
            <a:endParaRPr lang="en-US"/>
          </a:p>
        </p:txBody>
      </p:sp>
      <p:sp>
        <p:nvSpPr>
          <p:cNvPr id="5" name="Espace réservé du pied de page 4"/>
          <p:cNvSpPr>
            <a:spLocks noGrp="1"/>
          </p:cNvSpPr>
          <p:nvPr>
            <p:ph type="ftr" sz="quarter" idx="11"/>
          </p:nvPr>
        </p:nvSpPr>
        <p:spPr/>
        <p:txBody>
          <a:bodyPr/>
          <a:lstStyle/>
          <a:p>
            <a:r>
              <a:rPr lang="en-US"/>
              <a:t>M. GOUSKIR</a:t>
            </a:r>
          </a:p>
        </p:txBody>
      </p:sp>
    </p:spTree>
    <p:extLst>
      <p:ext uri="{BB962C8B-B14F-4D97-AF65-F5344CB8AC3E}">
        <p14:creationId xmlns:p14="http://schemas.microsoft.com/office/powerpoint/2010/main" val="855494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Tree>
    <p:extLst>
      <p:ext uri="{BB962C8B-B14F-4D97-AF65-F5344CB8AC3E}">
        <p14:creationId xmlns:p14="http://schemas.microsoft.com/office/powerpoint/2010/main" val="1337351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3350005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235596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185913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Tree>
    <p:extLst>
      <p:ext uri="{BB962C8B-B14F-4D97-AF65-F5344CB8AC3E}">
        <p14:creationId xmlns:p14="http://schemas.microsoft.com/office/powerpoint/2010/main" val="1813928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2924308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1062435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p>
        </p:txBody>
      </p:sp>
    </p:spTree>
    <p:extLst>
      <p:ext uri="{BB962C8B-B14F-4D97-AF65-F5344CB8AC3E}">
        <p14:creationId xmlns:p14="http://schemas.microsoft.com/office/powerpoint/2010/main" val="2543907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4035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Tree>
    <p:extLst>
      <p:ext uri="{BB962C8B-B14F-4D97-AF65-F5344CB8AC3E}">
        <p14:creationId xmlns:p14="http://schemas.microsoft.com/office/powerpoint/2010/main" val="524712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Tree>
    <p:extLst>
      <p:ext uri="{BB962C8B-B14F-4D97-AF65-F5344CB8AC3E}">
        <p14:creationId xmlns:p14="http://schemas.microsoft.com/office/powerpoint/2010/main" val="1897623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modeles-powerpoint.fr/"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ZoneTexte 2"/>
          <p:cNvSpPr txBox="1">
            <a:spLocks noChangeArrowheads="1"/>
          </p:cNvSpPr>
          <p:nvPr/>
        </p:nvSpPr>
        <p:spPr bwMode="auto">
          <a:xfrm>
            <a:off x="755650" y="5876925"/>
            <a:ext cx="7169150" cy="277813"/>
          </a:xfrm>
          <a:prstGeom prst="rect">
            <a:avLst/>
          </a:prstGeom>
          <a:solidFill>
            <a:srgbClr val="C0C0C0"/>
          </a:solidFill>
          <a:ln w="9525">
            <a:solidFill>
              <a:srgbClr val="333333"/>
            </a:solidFill>
            <a:miter lim="800000"/>
            <a:headEnd/>
            <a:tailEnd/>
          </a:ln>
        </p:spPr>
        <p:txBody>
          <a:bodyPr>
            <a:spAutoFit/>
          </a:bodyPr>
          <a:ls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fr-FR" sz="1200" dirty="0"/>
              <a:t>Pour plus de modèles : </a:t>
            </a:r>
            <a:r>
              <a:rPr lang="fr-FR" sz="1200" dirty="0">
                <a:hlinkClick r:id="rId13"/>
              </a:rPr>
              <a:t>Modèles Powerpoint PPT gratuits</a:t>
            </a:r>
            <a:endParaRPr lang="fr-FR" sz="1200" dirty="0"/>
          </a:p>
        </p:txBody>
      </p:sp>
      <p:pic>
        <p:nvPicPr>
          <p:cNvPr id="1027" name="Picture 35" descr="gf diza fqs 6(' fi"/>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ext Box 8"/>
          <p:cNvSpPr txBox="1">
            <a:spLocks noChangeArrowheads="1"/>
          </p:cNvSpPr>
          <p:nvPr/>
        </p:nvSpPr>
        <p:spPr bwMode="auto">
          <a:xfrm>
            <a:off x="8035925" y="6375400"/>
            <a:ext cx="1073150" cy="366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b="1">
                <a:solidFill>
                  <a:srgbClr val="039FD0"/>
                </a:solidFill>
              </a:rPr>
              <a:t>Page </a:t>
            </a:r>
            <a:fld id="{DB16263C-BF92-422B-AC29-EF1D96EA5724}" type="slidenum">
              <a:rPr lang="fr-FR" b="1">
                <a:solidFill>
                  <a:srgbClr val="039FD0"/>
                </a:solidFill>
              </a:rPr>
              <a:pPr eaLnBrk="1" hangingPunct="1"/>
              <a:t>‹N°›</a:t>
            </a:fld>
            <a:endParaRPr lang="fr-FR" b="1">
              <a:solidFill>
                <a:srgbClr val="039FD0"/>
              </a:solidFill>
            </a:endParaRPr>
          </a:p>
        </p:txBody>
      </p:sp>
    </p:spTree>
    <p:extLst>
      <p:ext uri="{BB962C8B-B14F-4D97-AF65-F5344CB8AC3E}">
        <p14:creationId xmlns:p14="http://schemas.microsoft.com/office/powerpoint/2010/main" val="385348818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gouskir@gmai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3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5527" y="2197280"/>
            <a:ext cx="8375073" cy="1812166"/>
          </a:xfrm>
          <a:solidFill>
            <a:schemeClr val="accent1">
              <a:lumMod val="90000"/>
            </a:schemeClr>
          </a:solidFill>
        </p:spPr>
        <p:txBody>
          <a:bodyPr/>
          <a:lstStyle/>
          <a:p>
            <a:r>
              <a:rPr lang="fr-FR" sz="4800" dirty="0"/>
              <a:t>Langage SQL </a:t>
            </a:r>
            <a:br>
              <a:rPr lang="fr-FR" sz="4800" dirty="0"/>
            </a:br>
            <a:r>
              <a:rPr lang="fr-FR" sz="4800" dirty="0"/>
              <a:t>-</a:t>
            </a:r>
            <a:r>
              <a:rPr lang="fr-FR" sz="4800" dirty="0" err="1"/>
              <a:t>Structured</a:t>
            </a:r>
            <a:r>
              <a:rPr lang="fr-FR" sz="4800" dirty="0"/>
              <a:t> </a:t>
            </a:r>
            <a:r>
              <a:rPr lang="fr-FR" sz="4800" dirty="0" err="1"/>
              <a:t>Query</a:t>
            </a:r>
            <a:r>
              <a:rPr lang="fr-FR" sz="4800" dirty="0"/>
              <a:t> </a:t>
            </a:r>
            <a:r>
              <a:rPr lang="fr-FR" sz="4800" dirty="0" err="1"/>
              <a:t>Language</a:t>
            </a:r>
            <a:r>
              <a:rPr lang="fr-FR" sz="4800" dirty="0"/>
              <a:t>-</a:t>
            </a:r>
            <a:endParaRPr lang="en-US" dirty="0"/>
          </a:p>
        </p:txBody>
      </p:sp>
      <p:sp>
        <p:nvSpPr>
          <p:cNvPr id="4" name="Espace réservé du numéro de diapositive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1</a:t>
            </a:fld>
            <a:endParaRPr lang="en-US" dirty="0"/>
          </a:p>
        </p:txBody>
      </p:sp>
      <p:sp>
        <p:nvSpPr>
          <p:cNvPr id="6" name="TextBox 5"/>
          <p:cNvSpPr txBox="1"/>
          <p:nvPr/>
        </p:nvSpPr>
        <p:spPr>
          <a:xfrm>
            <a:off x="4318000" y="4408714"/>
            <a:ext cx="184666" cy="369332"/>
          </a:xfrm>
          <a:prstGeom prst="rect">
            <a:avLst/>
          </a:prstGeom>
          <a:noFill/>
        </p:spPr>
        <p:txBody>
          <a:bodyPr wrap="none" rtlCol="0">
            <a:spAutoFit/>
          </a:bodyPr>
          <a:lstStyle/>
          <a:p>
            <a:endParaRPr lang="en-US" dirty="0"/>
          </a:p>
        </p:txBody>
      </p:sp>
      <p:sp>
        <p:nvSpPr>
          <p:cNvPr id="3" name="ZoneTexte 2"/>
          <p:cNvSpPr txBox="1"/>
          <p:nvPr/>
        </p:nvSpPr>
        <p:spPr>
          <a:xfrm>
            <a:off x="2008094" y="4249271"/>
            <a:ext cx="6185647" cy="1477328"/>
          </a:xfrm>
          <a:prstGeom prst="rect">
            <a:avLst/>
          </a:prstGeom>
          <a:noFill/>
        </p:spPr>
        <p:txBody>
          <a:bodyPr wrap="square" rtlCol="0">
            <a:spAutoFit/>
          </a:bodyPr>
          <a:lstStyle/>
          <a:p>
            <a:pPr algn="ctr"/>
            <a:r>
              <a:rPr lang="fr-FR" b="1" dirty="0"/>
              <a:t>Mohamed GOUSKIR</a:t>
            </a:r>
          </a:p>
          <a:p>
            <a:pPr algn="ctr"/>
            <a:r>
              <a:rPr lang="fr-FR" dirty="0">
                <a:hlinkClick r:id="rId3"/>
              </a:rPr>
              <a:t>m.gouskir@gmail.com</a:t>
            </a:r>
            <a:endParaRPr lang="fr-FR" dirty="0"/>
          </a:p>
          <a:p>
            <a:pPr algn="ctr"/>
            <a:endParaRPr lang="fr-FR" dirty="0"/>
          </a:p>
          <a:p>
            <a:pPr algn="ctr"/>
            <a:endParaRPr lang="fr-FR" dirty="0"/>
          </a:p>
          <a:p>
            <a:pPr algn="ctr"/>
            <a:r>
              <a:rPr lang="fr-FR" dirty="0"/>
              <a:t>Année Universitaire: 2018-2019</a:t>
            </a:r>
          </a:p>
        </p:txBody>
      </p:sp>
    </p:spTree>
    <p:extLst>
      <p:ext uri="{BB962C8B-B14F-4D97-AF65-F5344CB8AC3E}">
        <p14:creationId xmlns:p14="http://schemas.microsoft.com/office/powerpoint/2010/main" val="3648882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848"/>
            <a:ext cx="5683624" cy="1143000"/>
          </a:xfrm>
        </p:spPr>
        <p:txBody>
          <a:bodyPr>
            <a:normAutofit fontScale="90000"/>
          </a:bodyPr>
          <a:lstStyle/>
          <a:p>
            <a:r>
              <a:rPr lang="fr-FR" dirty="0"/>
              <a:t>Langage de Définition de Données</a:t>
            </a:r>
            <a:endParaRPr lang="en-US" dirty="0"/>
          </a:p>
        </p:txBody>
      </p:sp>
      <p:sp>
        <p:nvSpPr>
          <p:cNvPr id="3" name="Content Placeholder 2"/>
          <p:cNvSpPr>
            <a:spLocks noGrp="1"/>
          </p:cNvSpPr>
          <p:nvPr>
            <p:ph idx="1"/>
          </p:nvPr>
        </p:nvSpPr>
        <p:spPr>
          <a:xfrm>
            <a:off x="549275" y="1487976"/>
            <a:ext cx="8042276" cy="4822567"/>
          </a:xfrm>
        </p:spPr>
        <p:txBody>
          <a:bodyPr>
            <a:normAutofit/>
          </a:bodyPr>
          <a:lstStyle/>
          <a:p>
            <a:pPr marL="349250" lvl="2" indent="-349250">
              <a:spcBef>
                <a:spcPts val="2000"/>
              </a:spcBef>
            </a:pPr>
            <a:r>
              <a:rPr lang="fr-FR" sz="3200" dirty="0">
                <a:solidFill>
                  <a:schemeClr val="tx2">
                    <a:lumMod val="50000"/>
                    <a:lumOff val="50000"/>
                  </a:schemeClr>
                </a:solidFill>
              </a:rPr>
              <a:t>La commande CREATE :</a:t>
            </a:r>
          </a:p>
          <a:p>
            <a:pPr marL="0" lvl="2" indent="0">
              <a:spcBef>
                <a:spcPts val="2000"/>
              </a:spcBef>
              <a:buNone/>
            </a:pPr>
            <a:r>
              <a:rPr lang="fr-FR" sz="3200" dirty="0">
                <a:solidFill>
                  <a:schemeClr val="tx2">
                    <a:lumMod val="50000"/>
                    <a:lumOff val="50000"/>
                  </a:schemeClr>
                </a:solidFill>
              </a:rPr>
              <a:t>	</a:t>
            </a:r>
            <a:r>
              <a:rPr lang="fr-FR" dirty="0">
                <a:solidFill>
                  <a:srgbClr val="00B050"/>
                </a:solidFill>
              </a:rPr>
              <a:t>Création d’une Table : </a:t>
            </a:r>
            <a:r>
              <a:rPr lang="fr-FR" dirty="0">
                <a:solidFill>
                  <a:srgbClr val="FF0000"/>
                </a:solidFill>
              </a:rPr>
              <a:t>Exemple  1</a:t>
            </a:r>
          </a:p>
          <a:p>
            <a:pPr marL="0" lvl="2" indent="0">
              <a:spcBef>
                <a:spcPts val="2000"/>
              </a:spcBef>
              <a:buNone/>
            </a:pPr>
            <a:endParaRPr lang="fr-FR" dirty="0">
              <a:solidFill>
                <a:schemeClr val="tx1"/>
              </a:solidFill>
            </a:endParaRPr>
          </a:p>
          <a:p>
            <a:pPr marL="0" lvl="2" indent="0">
              <a:spcBef>
                <a:spcPts val="2000"/>
              </a:spcBef>
              <a:buNone/>
            </a:pPr>
            <a:endParaRPr lang="fr-FR" dirty="0">
              <a:solidFill>
                <a:schemeClr val="tx1"/>
              </a:solidFill>
            </a:endParaRPr>
          </a:p>
          <a:p>
            <a:pPr marL="0" indent="0" algn="just">
              <a:buNone/>
            </a:pPr>
            <a:endParaRPr lang="en-US" sz="2000" dirty="0">
              <a:solidFill>
                <a:srgbClr val="000000"/>
              </a:solidFill>
            </a:endParaRPr>
          </a:p>
          <a:p>
            <a:r>
              <a:rPr lang="fr-FR" sz="1800" dirty="0">
                <a:solidFill>
                  <a:schemeClr val="tx1"/>
                </a:solidFill>
              </a:rPr>
              <a:t>il est également possible de définir des options telles que (liste non-vide):</a:t>
            </a:r>
          </a:p>
          <a:p>
            <a:pPr lvl="1">
              <a:spcBef>
                <a:spcPts val="0"/>
              </a:spcBef>
            </a:pPr>
            <a:r>
              <a:rPr lang="fr-FR" sz="1500" b="1" dirty="0">
                <a:solidFill>
                  <a:schemeClr val="tx1"/>
                </a:solidFill>
              </a:rPr>
              <a:t>NOT NULL : </a:t>
            </a:r>
            <a:r>
              <a:rPr lang="fr-FR" sz="1500" dirty="0">
                <a:solidFill>
                  <a:schemeClr val="tx1"/>
                </a:solidFill>
              </a:rPr>
              <a:t>empêche d’enregistrer une valeur nulle pour une colonne.</a:t>
            </a:r>
          </a:p>
          <a:p>
            <a:pPr lvl="1">
              <a:spcBef>
                <a:spcPts val="0"/>
              </a:spcBef>
            </a:pPr>
            <a:r>
              <a:rPr lang="fr-FR" sz="1500" b="1" dirty="0">
                <a:solidFill>
                  <a:schemeClr val="tx1"/>
                </a:solidFill>
              </a:rPr>
              <a:t>DEFAULT : </a:t>
            </a:r>
            <a:r>
              <a:rPr lang="fr-FR" sz="1500" dirty="0">
                <a:solidFill>
                  <a:schemeClr val="tx1"/>
                </a:solidFill>
              </a:rPr>
              <a:t>attribuer une valeur par défaut si aucune données n’est indiquée pour cette colonne lors de l’ajout d’une ligne dans la table.</a:t>
            </a:r>
          </a:p>
          <a:p>
            <a:pPr lvl="1">
              <a:spcBef>
                <a:spcPts val="0"/>
              </a:spcBef>
            </a:pPr>
            <a:r>
              <a:rPr lang="fr-FR" sz="1500" b="1" dirty="0">
                <a:solidFill>
                  <a:schemeClr val="tx1"/>
                </a:solidFill>
              </a:rPr>
              <a:t>PRIMARY KEY : </a:t>
            </a:r>
            <a:r>
              <a:rPr lang="fr-FR" sz="1500" dirty="0">
                <a:solidFill>
                  <a:schemeClr val="tx1"/>
                </a:solidFill>
              </a:rPr>
              <a:t>indiquer si cette colonne est considérée comme clé primaire pour un index.</a:t>
            </a:r>
            <a:endParaRPr lang="en-US" sz="1500" dirty="0">
              <a:solidFill>
                <a:schemeClr val="tx1"/>
              </a:solidFill>
            </a:endParaRPr>
          </a:p>
        </p:txBody>
      </p:sp>
      <p:sp>
        <p:nvSpPr>
          <p:cNvPr id="5" name="Slide Number Placeholder 4"/>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10</a:t>
            </a:fld>
            <a:endParaRPr lang="en-US"/>
          </a:p>
        </p:txBody>
      </p:sp>
      <p:sp>
        <p:nvSpPr>
          <p:cNvPr id="4" name="Text Box 12"/>
          <p:cNvSpPr txBox="1">
            <a:spLocks noChangeArrowheads="1"/>
          </p:cNvSpPr>
          <p:nvPr/>
        </p:nvSpPr>
        <p:spPr bwMode="auto">
          <a:xfrm>
            <a:off x="946471" y="2723297"/>
            <a:ext cx="6937375" cy="1754326"/>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en-US" i="1" dirty="0">
                <a:latin typeface="Bodoni MT" pitchFamily="18" charset="0"/>
              </a:rPr>
              <a:t>CREATE TABLE Internaute (</a:t>
            </a:r>
          </a:p>
          <a:p>
            <a:r>
              <a:rPr lang="en-US" i="1" dirty="0">
                <a:latin typeface="Bodoni MT" pitchFamily="18" charset="0"/>
              </a:rPr>
              <a:t>		email VARCHAR (50) NOT NULL,</a:t>
            </a:r>
          </a:p>
          <a:p>
            <a:r>
              <a:rPr lang="fr-FR" i="1" dirty="0">
                <a:latin typeface="Bodoni MT" pitchFamily="18" charset="0"/>
              </a:rPr>
              <a:t>		nom VARCHAR (20) NOT NULL,</a:t>
            </a:r>
          </a:p>
          <a:p>
            <a:r>
              <a:rPr lang="fr-FR" i="1" dirty="0">
                <a:latin typeface="Bodoni MT" pitchFamily="18" charset="0"/>
              </a:rPr>
              <a:t>		</a:t>
            </a:r>
            <a:r>
              <a:rPr lang="fr-FR" i="1" dirty="0" err="1">
                <a:latin typeface="Bodoni MT" pitchFamily="18" charset="0"/>
              </a:rPr>
              <a:t>prenom</a:t>
            </a:r>
            <a:r>
              <a:rPr lang="fr-FR" i="1" dirty="0">
                <a:latin typeface="Bodoni MT" pitchFamily="18" charset="0"/>
              </a:rPr>
              <a:t> VARCHAR (20),</a:t>
            </a:r>
          </a:p>
          <a:p>
            <a:r>
              <a:rPr lang="fr-FR" i="1" dirty="0">
                <a:latin typeface="Bodoni MT" pitchFamily="18" charset="0"/>
              </a:rPr>
              <a:t>		</a:t>
            </a:r>
            <a:r>
              <a:rPr lang="fr-FR" i="1" dirty="0" err="1">
                <a:latin typeface="Bodoni MT" pitchFamily="18" charset="0"/>
              </a:rPr>
              <a:t>motDePasse</a:t>
            </a:r>
            <a:r>
              <a:rPr lang="fr-FR" i="1" dirty="0">
                <a:latin typeface="Bodoni MT" pitchFamily="18" charset="0"/>
              </a:rPr>
              <a:t> VARCHAR (60) NOT NULL,</a:t>
            </a:r>
          </a:p>
          <a:p>
            <a:r>
              <a:rPr lang="fr-FR" i="1" dirty="0">
                <a:latin typeface="Bodoni MT" pitchFamily="18" charset="0"/>
              </a:rPr>
              <a:t>		</a:t>
            </a:r>
            <a:r>
              <a:rPr lang="fr-FR" i="1" dirty="0" err="1">
                <a:latin typeface="Bodoni MT" pitchFamily="18" charset="0"/>
              </a:rPr>
              <a:t>anneeNaiss</a:t>
            </a:r>
            <a:r>
              <a:rPr lang="fr-FR" i="1" dirty="0">
                <a:latin typeface="Bodoni MT" pitchFamily="18" charset="0"/>
              </a:rPr>
              <a:t> DECIMAL (4));</a:t>
            </a:r>
            <a:endParaRPr lang="fr-FR" i="1" dirty="0">
              <a:solidFill>
                <a:srgbClr val="A80000"/>
              </a:solidFill>
              <a:latin typeface="Bodoni MT" pitchFamily="18" charset="0"/>
            </a:endParaRPr>
          </a:p>
        </p:txBody>
      </p:sp>
    </p:spTree>
    <p:extLst>
      <p:ext uri="{BB962C8B-B14F-4D97-AF65-F5344CB8AC3E}">
        <p14:creationId xmlns:p14="http://schemas.microsoft.com/office/powerpoint/2010/main" val="787135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9813"/>
            <a:ext cx="5504329" cy="1143000"/>
          </a:xfrm>
        </p:spPr>
        <p:txBody>
          <a:bodyPr>
            <a:normAutofit fontScale="90000"/>
          </a:bodyPr>
          <a:lstStyle/>
          <a:p>
            <a:r>
              <a:rPr lang="fr-FR" dirty="0"/>
              <a:t>Langage de Définition de Données</a:t>
            </a:r>
            <a:endParaRPr lang="en-US" dirty="0"/>
          </a:p>
        </p:txBody>
      </p:sp>
      <p:sp>
        <p:nvSpPr>
          <p:cNvPr id="3" name="Content Placeholder 2"/>
          <p:cNvSpPr>
            <a:spLocks noGrp="1"/>
          </p:cNvSpPr>
          <p:nvPr>
            <p:ph idx="1"/>
          </p:nvPr>
        </p:nvSpPr>
        <p:spPr>
          <a:xfrm>
            <a:off x="549275" y="1600200"/>
            <a:ext cx="8042276" cy="5121505"/>
          </a:xfrm>
        </p:spPr>
        <p:txBody>
          <a:bodyPr>
            <a:normAutofit/>
          </a:bodyPr>
          <a:lstStyle/>
          <a:p>
            <a:pPr marL="349250" lvl="2" indent="-349250">
              <a:spcBef>
                <a:spcPts val="2000"/>
              </a:spcBef>
            </a:pPr>
            <a:r>
              <a:rPr lang="fr-FR" sz="3200" dirty="0">
                <a:solidFill>
                  <a:schemeClr val="tx2">
                    <a:lumMod val="50000"/>
                    <a:lumOff val="50000"/>
                  </a:schemeClr>
                </a:solidFill>
              </a:rPr>
              <a:t>La commande CREATE :</a:t>
            </a:r>
          </a:p>
          <a:p>
            <a:pPr marL="0" lvl="2" indent="0">
              <a:spcBef>
                <a:spcPts val="2000"/>
              </a:spcBef>
              <a:buNone/>
            </a:pPr>
            <a:r>
              <a:rPr lang="fr-FR" sz="3200" dirty="0">
                <a:solidFill>
                  <a:schemeClr val="tx2">
                    <a:lumMod val="50000"/>
                    <a:lumOff val="50000"/>
                  </a:schemeClr>
                </a:solidFill>
              </a:rPr>
              <a:t>	</a:t>
            </a:r>
            <a:r>
              <a:rPr lang="fr-FR" dirty="0">
                <a:solidFill>
                  <a:srgbClr val="00B050"/>
                </a:solidFill>
              </a:rPr>
              <a:t>Création d’une Table : </a:t>
            </a:r>
            <a:r>
              <a:rPr lang="fr-FR" dirty="0">
                <a:solidFill>
                  <a:srgbClr val="FF0000"/>
                </a:solidFill>
              </a:rPr>
              <a:t>Exemple  2</a:t>
            </a:r>
          </a:p>
          <a:p>
            <a:pPr marL="0" lvl="2" indent="0">
              <a:spcBef>
                <a:spcPts val="2000"/>
              </a:spcBef>
              <a:buNone/>
            </a:pPr>
            <a:endParaRPr lang="fr-FR" dirty="0">
              <a:solidFill>
                <a:schemeClr val="tx1"/>
              </a:solidFill>
            </a:endParaRPr>
          </a:p>
          <a:p>
            <a:pPr marL="0" lvl="2" indent="0">
              <a:spcBef>
                <a:spcPts val="2000"/>
              </a:spcBef>
              <a:buNone/>
            </a:pPr>
            <a:endParaRPr lang="fr-FR" dirty="0">
              <a:solidFill>
                <a:schemeClr val="tx1"/>
              </a:solidFill>
            </a:endParaRPr>
          </a:p>
          <a:p>
            <a:pPr marL="0" indent="0" algn="just">
              <a:buNone/>
            </a:pPr>
            <a:endParaRPr lang="en-US" sz="2000" dirty="0">
              <a:solidFill>
                <a:srgbClr val="000000"/>
              </a:solidFill>
            </a:endParaRPr>
          </a:p>
        </p:txBody>
      </p:sp>
      <p:sp>
        <p:nvSpPr>
          <p:cNvPr id="5" name="Slide Number Placeholder 4"/>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11</a:t>
            </a:fld>
            <a:endParaRPr lang="en-US"/>
          </a:p>
        </p:txBody>
      </p:sp>
      <p:sp>
        <p:nvSpPr>
          <p:cNvPr id="4" name="Text Box 12"/>
          <p:cNvSpPr txBox="1">
            <a:spLocks noChangeArrowheads="1"/>
          </p:cNvSpPr>
          <p:nvPr/>
        </p:nvSpPr>
        <p:spPr bwMode="auto">
          <a:xfrm>
            <a:off x="1057227" y="2912829"/>
            <a:ext cx="6937375" cy="341632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fr-FR" i="1" dirty="0">
                <a:latin typeface="Bodoni MT" pitchFamily="18" charset="0"/>
              </a:rPr>
              <a:t>CREATE TABLE utilisateur</a:t>
            </a:r>
          </a:p>
          <a:p>
            <a:r>
              <a:rPr lang="fr-FR" i="1" dirty="0">
                <a:latin typeface="Bodoni MT" pitchFamily="18" charset="0"/>
              </a:rPr>
              <a:t>(</a:t>
            </a:r>
          </a:p>
          <a:p>
            <a:pPr lvl="2"/>
            <a:r>
              <a:rPr lang="en-US" i="1" dirty="0">
                <a:latin typeface="Bodoni MT" pitchFamily="18" charset="0"/>
              </a:rPr>
              <a:t>id INT PRIMARY KEY NOT NULL,</a:t>
            </a:r>
          </a:p>
          <a:p>
            <a:pPr lvl="2"/>
            <a:r>
              <a:rPr lang="fr-FR" i="1" dirty="0">
                <a:latin typeface="Bodoni MT" pitchFamily="18" charset="0"/>
              </a:rPr>
              <a:t>nom VARCHAR(100),</a:t>
            </a:r>
          </a:p>
          <a:p>
            <a:pPr lvl="2"/>
            <a:r>
              <a:rPr lang="fr-FR" i="1" dirty="0" err="1">
                <a:latin typeface="Bodoni MT" pitchFamily="18" charset="0"/>
              </a:rPr>
              <a:t>prenom</a:t>
            </a:r>
            <a:r>
              <a:rPr lang="fr-FR" i="1" dirty="0">
                <a:latin typeface="Bodoni MT" pitchFamily="18" charset="0"/>
              </a:rPr>
              <a:t> VARCHAR(100),</a:t>
            </a:r>
          </a:p>
          <a:p>
            <a:pPr lvl="2"/>
            <a:r>
              <a:rPr lang="fr-FR" i="1" dirty="0">
                <a:latin typeface="Bodoni MT" pitchFamily="18" charset="0"/>
              </a:rPr>
              <a:t>email VARCHAR(255),</a:t>
            </a:r>
          </a:p>
          <a:p>
            <a:pPr lvl="2"/>
            <a:r>
              <a:rPr lang="fr-FR" i="1" dirty="0" err="1">
                <a:latin typeface="Bodoni MT" pitchFamily="18" charset="0"/>
              </a:rPr>
              <a:t>date_naissance</a:t>
            </a:r>
            <a:r>
              <a:rPr lang="fr-FR" i="1" dirty="0">
                <a:latin typeface="Bodoni MT" pitchFamily="18" charset="0"/>
              </a:rPr>
              <a:t> DATE,</a:t>
            </a:r>
          </a:p>
          <a:p>
            <a:pPr lvl="2"/>
            <a:r>
              <a:rPr lang="fr-FR" i="1" dirty="0">
                <a:latin typeface="Bodoni MT" pitchFamily="18" charset="0"/>
              </a:rPr>
              <a:t>pays VARCHAR(255),</a:t>
            </a:r>
          </a:p>
          <a:p>
            <a:pPr lvl="2"/>
            <a:r>
              <a:rPr lang="fr-FR" i="1" dirty="0">
                <a:latin typeface="Bodoni MT" pitchFamily="18" charset="0"/>
              </a:rPr>
              <a:t>ville VARCHAR(255),</a:t>
            </a:r>
          </a:p>
          <a:p>
            <a:pPr lvl="2"/>
            <a:r>
              <a:rPr lang="fr-FR" i="1" dirty="0" err="1">
                <a:latin typeface="Bodoni MT" pitchFamily="18" charset="0"/>
              </a:rPr>
              <a:t>code_postal</a:t>
            </a:r>
            <a:r>
              <a:rPr lang="fr-FR" i="1" dirty="0">
                <a:latin typeface="Bodoni MT" pitchFamily="18" charset="0"/>
              </a:rPr>
              <a:t> VARCHAR(5),</a:t>
            </a:r>
          </a:p>
          <a:p>
            <a:pPr lvl="2"/>
            <a:r>
              <a:rPr lang="fr-FR" i="1" dirty="0" err="1">
                <a:latin typeface="Bodoni MT" pitchFamily="18" charset="0"/>
              </a:rPr>
              <a:t>nombre_achat</a:t>
            </a:r>
            <a:r>
              <a:rPr lang="fr-FR" i="1" dirty="0">
                <a:latin typeface="Bodoni MT" pitchFamily="18" charset="0"/>
              </a:rPr>
              <a:t> INT</a:t>
            </a:r>
          </a:p>
          <a:p>
            <a:r>
              <a:rPr lang="fr-FR" i="1" dirty="0">
                <a:latin typeface="Bodoni MT" pitchFamily="18" charset="0"/>
              </a:rPr>
              <a:t>);</a:t>
            </a:r>
          </a:p>
        </p:txBody>
      </p:sp>
    </p:spTree>
    <p:extLst>
      <p:ext uri="{BB962C8B-B14F-4D97-AF65-F5344CB8AC3E}">
        <p14:creationId xmlns:p14="http://schemas.microsoft.com/office/powerpoint/2010/main" val="2924096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1884"/>
            <a:ext cx="5791200" cy="1143000"/>
          </a:xfrm>
        </p:spPr>
        <p:txBody>
          <a:bodyPr>
            <a:normAutofit fontScale="90000"/>
          </a:bodyPr>
          <a:lstStyle/>
          <a:p>
            <a:r>
              <a:rPr lang="fr-FR" dirty="0"/>
              <a:t>Langage de Définition de Données</a:t>
            </a:r>
            <a:endParaRPr lang="en-US" dirty="0"/>
          </a:p>
        </p:txBody>
      </p:sp>
      <p:sp>
        <p:nvSpPr>
          <p:cNvPr id="3" name="Content Placeholder 2"/>
          <p:cNvSpPr>
            <a:spLocks noGrp="1"/>
          </p:cNvSpPr>
          <p:nvPr>
            <p:ph idx="1"/>
          </p:nvPr>
        </p:nvSpPr>
        <p:spPr>
          <a:xfrm>
            <a:off x="549275" y="1600200"/>
            <a:ext cx="8042276" cy="5121505"/>
          </a:xfrm>
        </p:spPr>
        <p:txBody>
          <a:bodyPr>
            <a:normAutofit/>
          </a:bodyPr>
          <a:lstStyle/>
          <a:p>
            <a:pPr marL="349250" lvl="2" indent="-349250">
              <a:spcBef>
                <a:spcPts val="2000"/>
              </a:spcBef>
            </a:pPr>
            <a:r>
              <a:rPr lang="fr-FR" sz="3200" dirty="0">
                <a:solidFill>
                  <a:schemeClr val="tx2">
                    <a:lumMod val="50000"/>
                    <a:lumOff val="50000"/>
                  </a:schemeClr>
                </a:solidFill>
              </a:rPr>
              <a:t>Les Clés:</a:t>
            </a:r>
          </a:p>
          <a:p>
            <a:pPr marL="0" lvl="2" indent="0">
              <a:spcBef>
                <a:spcPts val="2000"/>
              </a:spcBef>
              <a:buNone/>
            </a:pPr>
            <a:r>
              <a:rPr lang="fr-FR" sz="3200" dirty="0">
                <a:solidFill>
                  <a:schemeClr val="tx2">
                    <a:lumMod val="50000"/>
                    <a:lumOff val="50000"/>
                  </a:schemeClr>
                </a:solidFill>
              </a:rPr>
              <a:t>	</a:t>
            </a:r>
            <a:r>
              <a:rPr lang="fr-FR" dirty="0">
                <a:solidFill>
                  <a:srgbClr val="00B050"/>
                </a:solidFill>
              </a:rPr>
              <a:t>Clé primaire «  </a:t>
            </a:r>
            <a:r>
              <a:rPr lang="en-US" i="1" dirty="0">
                <a:solidFill>
                  <a:srgbClr val="00B050"/>
                </a:solidFill>
              </a:rPr>
              <a:t>PRIMARY KEY </a:t>
            </a:r>
            <a:r>
              <a:rPr lang="fr-FR" dirty="0">
                <a:solidFill>
                  <a:srgbClr val="00B050"/>
                </a:solidFill>
              </a:rPr>
              <a:t>» (autre méthode)</a:t>
            </a:r>
            <a:endParaRPr lang="en-US" sz="2000" dirty="0">
              <a:solidFill>
                <a:srgbClr val="000000"/>
              </a:solidFill>
            </a:endParaRPr>
          </a:p>
        </p:txBody>
      </p:sp>
      <p:sp>
        <p:nvSpPr>
          <p:cNvPr id="5" name="Slide Number Placeholder 4"/>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12</a:t>
            </a:fld>
            <a:endParaRPr lang="en-US"/>
          </a:p>
        </p:txBody>
      </p:sp>
      <p:sp>
        <p:nvSpPr>
          <p:cNvPr id="4" name="Text Box 12"/>
          <p:cNvSpPr txBox="1">
            <a:spLocks noChangeArrowheads="1"/>
          </p:cNvSpPr>
          <p:nvPr/>
        </p:nvSpPr>
        <p:spPr bwMode="auto">
          <a:xfrm>
            <a:off x="1057227" y="2912829"/>
            <a:ext cx="6937375" cy="2308324"/>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en-US" i="1" dirty="0">
                <a:latin typeface="Bodoni MT" pitchFamily="18" charset="0"/>
              </a:rPr>
              <a:t>CREATE TABLE </a:t>
            </a:r>
            <a:r>
              <a:rPr lang="en-US" i="1" dirty="0" err="1">
                <a:latin typeface="Bodoni MT" pitchFamily="18" charset="0"/>
              </a:rPr>
              <a:t>Internaute</a:t>
            </a:r>
            <a:r>
              <a:rPr lang="en-US" i="1" dirty="0">
                <a:latin typeface="Bodoni MT" pitchFamily="18" charset="0"/>
              </a:rPr>
              <a:t> (</a:t>
            </a:r>
          </a:p>
          <a:p>
            <a:r>
              <a:rPr lang="en-US" i="1" dirty="0">
                <a:latin typeface="Bodoni MT" pitchFamily="18" charset="0"/>
              </a:rPr>
              <a:t>	email VARCHAR (50) NOT NULL,</a:t>
            </a:r>
          </a:p>
          <a:p>
            <a:pPr lvl="1"/>
            <a:r>
              <a:rPr lang="fr-FR" i="1" dirty="0">
                <a:latin typeface="Bodoni MT" pitchFamily="18" charset="0"/>
              </a:rPr>
              <a:t>	nom VARCHAR (20) NOT NULL,</a:t>
            </a:r>
          </a:p>
          <a:p>
            <a:pPr lvl="1"/>
            <a:r>
              <a:rPr lang="fr-FR" i="1" dirty="0">
                <a:latin typeface="Bodoni MT" pitchFamily="18" charset="0"/>
              </a:rPr>
              <a:t>	</a:t>
            </a:r>
            <a:r>
              <a:rPr lang="fr-FR" i="1" dirty="0" err="1">
                <a:latin typeface="Bodoni MT" pitchFamily="18" charset="0"/>
              </a:rPr>
              <a:t>prenom</a:t>
            </a:r>
            <a:r>
              <a:rPr lang="fr-FR" i="1" dirty="0">
                <a:latin typeface="Bodoni MT" pitchFamily="18" charset="0"/>
              </a:rPr>
              <a:t> VARCHAR (20),</a:t>
            </a:r>
          </a:p>
          <a:p>
            <a:pPr lvl="1"/>
            <a:r>
              <a:rPr lang="fr-FR" i="1" dirty="0">
                <a:latin typeface="Bodoni MT" pitchFamily="18" charset="0"/>
              </a:rPr>
              <a:t>	</a:t>
            </a:r>
            <a:r>
              <a:rPr lang="fr-FR" i="1" dirty="0" err="1">
                <a:latin typeface="Bodoni MT" pitchFamily="18" charset="0"/>
              </a:rPr>
              <a:t>motDePasse</a:t>
            </a:r>
            <a:r>
              <a:rPr lang="fr-FR" i="1" dirty="0">
                <a:latin typeface="Bodoni MT" pitchFamily="18" charset="0"/>
              </a:rPr>
              <a:t> VARCHAR (60) NOT NULL,</a:t>
            </a:r>
          </a:p>
          <a:p>
            <a:pPr lvl="1"/>
            <a:r>
              <a:rPr lang="fr-FR" i="1" dirty="0">
                <a:latin typeface="Bodoni MT" pitchFamily="18" charset="0"/>
              </a:rPr>
              <a:t>	</a:t>
            </a:r>
            <a:r>
              <a:rPr lang="fr-FR" i="1" dirty="0" err="1">
                <a:latin typeface="Bodoni MT" pitchFamily="18" charset="0"/>
              </a:rPr>
              <a:t>anneeNaiss</a:t>
            </a:r>
            <a:r>
              <a:rPr lang="fr-FR" i="1" dirty="0">
                <a:latin typeface="Bodoni MT" pitchFamily="18" charset="0"/>
              </a:rPr>
              <a:t> DECIMAL (4),</a:t>
            </a:r>
          </a:p>
          <a:p>
            <a:r>
              <a:rPr lang="fr-FR" i="1" dirty="0">
                <a:latin typeface="Bodoni MT" pitchFamily="18" charset="0"/>
              </a:rPr>
              <a:t>	</a:t>
            </a:r>
            <a:r>
              <a:rPr lang="fr-FR" i="1" dirty="0">
                <a:solidFill>
                  <a:srgbClr val="FF0000"/>
                </a:solidFill>
                <a:latin typeface="Bodoni MT" pitchFamily="18" charset="0"/>
              </a:rPr>
              <a:t>PRIMARY KEY (email)</a:t>
            </a:r>
          </a:p>
          <a:p>
            <a:r>
              <a:rPr lang="fr-FR" i="1" dirty="0">
                <a:latin typeface="Bodoni MT" pitchFamily="18" charset="0"/>
              </a:rPr>
              <a:t>);</a:t>
            </a:r>
          </a:p>
        </p:txBody>
      </p:sp>
    </p:spTree>
    <p:extLst>
      <p:ext uri="{BB962C8B-B14F-4D97-AF65-F5344CB8AC3E}">
        <p14:creationId xmlns:p14="http://schemas.microsoft.com/office/powerpoint/2010/main" val="878322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1883"/>
            <a:ext cx="5737412" cy="1143000"/>
          </a:xfrm>
        </p:spPr>
        <p:txBody>
          <a:bodyPr>
            <a:normAutofit fontScale="90000"/>
          </a:bodyPr>
          <a:lstStyle/>
          <a:p>
            <a:r>
              <a:rPr lang="fr-FR" dirty="0"/>
              <a:t>Langage de Définition de Données</a:t>
            </a:r>
            <a:endParaRPr lang="en-US" dirty="0"/>
          </a:p>
        </p:txBody>
      </p:sp>
      <p:sp>
        <p:nvSpPr>
          <p:cNvPr id="3" name="Content Placeholder 2"/>
          <p:cNvSpPr>
            <a:spLocks noGrp="1"/>
          </p:cNvSpPr>
          <p:nvPr>
            <p:ph idx="1"/>
          </p:nvPr>
        </p:nvSpPr>
        <p:spPr>
          <a:xfrm>
            <a:off x="549275" y="1600200"/>
            <a:ext cx="8042276" cy="5121505"/>
          </a:xfrm>
        </p:spPr>
        <p:txBody>
          <a:bodyPr>
            <a:normAutofit/>
          </a:bodyPr>
          <a:lstStyle/>
          <a:p>
            <a:pPr marL="349250" lvl="2" indent="-349250">
              <a:spcBef>
                <a:spcPts val="2000"/>
              </a:spcBef>
            </a:pPr>
            <a:r>
              <a:rPr lang="fr-FR" sz="3200" dirty="0">
                <a:solidFill>
                  <a:schemeClr val="tx2">
                    <a:lumMod val="50000"/>
                    <a:lumOff val="50000"/>
                  </a:schemeClr>
                </a:solidFill>
              </a:rPr>
              <a:t>Les Clés:</a:t>
            </a:r>
          </a:p>
          <a:p>
            <a:pPr marL="0" lvl="2" indent="0">
              <a:spcBef>
                <a:spcPts val="2000"/>
              </a:spcBef>
              <a:buNone/>
            </a:pPr>
            <a:r>
              <a:rPr lang="fr-FR" sz="3200" dirty="0">
                <a:solidFill>
                  <a:schemeClr val="tx2">
                    <a:lumMod val="50000"/>
                    <a:lumOff val="50000"/>
                  </a:schemeClr>
                </a:solidFill>
              </a:rPr>
              <a:t>	</a:t>
            </a:r>
            <a:r>
              <a:rPr lang="fr-FR" dirty="0">
                <a:solidFill>
                  <a:srgbClr val="00B050"/>
                </a:solidFill>
              </a:rPr>
              <a:t>Clé primaire (Clé constituée de plusieurs attributs)</a:t>
            </a:r>
            <a:endParaRPr lang="en-US" sz="2000" dirty="0">
              <a:solidFill>
                <a:srgbClr val="000000"/>
              </a:solidFill>
            </a:endParaRPr>
          </a:p>
        </p:txBody>
      </p:sp>
      <p:sp>
        <p:nvSpPr>
          <p:cNvPr id="5" name="Slide Number Placeholder 4"/>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13</a:t>
            </a:fld>
            <a:endParaRPr lang="en-US"/>
          </a:p>
        </p:txBody>
      </p:sp>
      <p:sp>
        <p:nvSpPr>
          <p:cNvPr id="4" name="Text Box 12"/>
          <p:cNvSpPr txBox="1">
            <a:spLocks noChangeArrowheads="1"/>
          </p:cNvSpPr>
          <p:nvPr/>
        </p:nvSpPr>
        <p:spPr bwMode="auto">
          <a:xfrm>
            <a:off x="1057227" y="2912829"/>
            <a:ext cx="6937375" cy="203132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en-US" i="1" dirty="0">
                <a:latin typeface="Bodoni MT" pitchFamily="18" charset="0"/>
              </a:rPr>
              <a:t>CREATE TABLE Notation (</a:t>
            </a:r>
          </a:p>
          <a:p>
            <a:r>
              <a:rPr lang="en-US" i="1" dirty="0">
                <a:latin typeface="Bodoni MT" pitchFamily="18" charset="0"/>
              </a:rPr>
              <a:t>		</a:t>
            </a:r>
            <a:r>
              <a:rPr lang="en-US" i="1" dirty="0" err="1">
                <a:latin typeface="Bodoni MT" pitchFamily="18" charset="0"/>
              </a:rPr>
              <a:t>idFilm</a:t>
            </a:r>
            <a:r>
              <a:rPr lang="en-US" i="1" dirty="0">
                <a:latin typeface="Bodoni MT" pitchFamily="18" charset="0"/>
              </a:rPr>
              <a:t> INTEGER NOT NULL,</a:t>
            </a:r>
          </a:p>
          <a:p>
            <a:r>
              <a:rPr lang="en-US" i="1" dirty="0">
                <a:latin typeface="Bodoni MT" pitchFamily="18" charset="0"/>
              </a:rPr>
              <a:t>		email VARCHAR (50) NOT NULL,</a:t>
            </a:r>
          </a:p>
          <a:p>
            <a:r>
              <a:rPr lang="fr-FR" i="1" dirty="0">
                <a:latin typeface="Bodoni MT" pitchFamily="18" charset="0"/>
              </a:rPr>
              <a:t>		note INTEGER DEFAULT 0,</a:t>
            </a:r>
          </a:p>
          <a:p>
            <a:r>
              <a:rPr lang="fr-FR" i="1" dirty="0">
                <a:latin typeface="Bodoni MT" pitchFamily="18" charset="0"/>
              </a:rPr>
              <a:t>		titre VARCHAR(80) NOT NULL,</a:t>
            </a:r>
          </a:p>
          <a:p>
            <a:r>
              <a:rPr lang="fr-FR" i="1" dirty="0">
                <a:latin typeface="Bodoni MT" pitchFamily="18" charset="0"/>
              </a:rPr>
              <a:t>		</a:t>
            </a:r>
            <a:r>
              <a:rPr lang="fr-FR" i="1" dirty="0">
                <a:solidFill>
                  <a:srgbClr val="FF0000"/>
                </a:solidFill>
                <a:latin typeface="Bodoni MT" pitchFamily="18" charset="0"/>
              </a:rPr>
              <a:t>PRIMARY KEY (titre, email)</a:t>
            </a:r>
          </a:p>
          <a:p>
            <a:r>
              <a:rPr lang="fr-FR" i="1" dirty="0">
                <a:latin typeface="Bodoni MT" pitchFamily="18" charset="0"/>
              </a:rPr>
              <a:t>);</a:t>
            </a:r>
          </a:p>
        </p:txBody>
      </p:sp>
    </p:spTree>
    <p:extLst>
      <p:ext uri="{BB962C8B-B14F-4D97-AF65-F5344CB8AC3E}">
        <p14:creationId xmlns:p14="http://schemas.microsoft.com/office/powerpoint/2010/main" val="499430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1883"/>
            <a:ext cx="5674659" cy="1143000"/>
          </a:xfrm>
        </p:spPr>
        <p:txBody>
          <a:bodyPr>
            <a:normAutofit fontScale="90000"/>
          </a:bodyPr>
          <a:lstStyle/>
          <a:p>
            <a:r>
              <a:rPr lang="fr-FR" dirty="0"/>
              <a:t>Langage de Définition de Données</a:t>
            </a:r>
            <a:endParaRPr lang="en-US" dirty="0"/>
          </a:p>
        </p:txBody>
      </p:sp>
      <p:sp>
        <p:nvSpPr>
          <p:cNvPr id="3" name="Content Placeholder 2"/>
          <p:cNvSpPr>
            <a:spLocks noGrp="1"/>
          </p:cNvSpPr>
          <p:nvPr>
            <p:ph idx="1"/>
          </p:nvPr>
        </p:nvSpPr>
        <p:spPr>
          <a:xfrm>
            <a:off x="549275" y="1600200"/>
            <a:ext cx="8042276" cy="5121505"/>
          </a:xfrm>
        </p:spPr>
        <p:txBody>
          <a:bodyPr>
            <a:normAutofit/>
          </a:bodyPr>
          <a:lstStyle/>
          <a:p>
            <a:pPr marL="349250" lvl="2" indent="-349250">
              <a:spcBef>
                <a:spcPts val="2000"/>
              </a:spcBef>
            </a:pPr>
            <a:r>
              <a:rPr lang="fr-FR" sz="3200" dirty="0">
                <a:solidFill>
                  <a:schemeClr val="tx2">
                    <a:lumMod val="50000"/>
                    <a:lumOff val="50000"/>
                  </a:schemeClr>
                </a:solidFill>
              </a:rPr>
              <a:t>Les Clés:</a:t>
            </a:r>
          </a:p>
          <a:p>
            <a:pPr marL="0" lvl="2" indent="0">
              <a:spcBef>
                <a:spcPts val="2000"/>
              </a:spcBef>
              <a:buNone/>
            </a:pPr>
            <a:r>
              <a:rPr lang="fr-FR" sz="3200" dirty="0">
                <a:solidFill>
                  <a:schemeClr val="tx2">
                    <a:lumMod val="50000"/>
                    <a:lumOff val="50000"/>
                  </a:schemeClr>
                </a:solidFill>
              </a:rPr>
              <a:t>	</a:t>
            </a:r>
            <a:r>
              <a:rPr lang="fr-FR" dirty="0">
                <a:solidFill>
                  <a:srgbClr val="00B050"/>
                </a:solidFill>
              </a:rPr>
              <a:t> Clé secondaire :</a:t>
            </a:r>
          </a:p>
          <a:p>
            <a:pPr marL="0" lvl="2" indent="0">
              <a:spcBef>
                <a:spcPts val="2000"/>
              </a:spcBef>
              <a:buNone/>
            </a:pPr>
            <a:r>
              <a:rPr lang="fr-FR" sz="1800" dirty="0">
                <a:solidFill>
                  <a:schemeClr val="tx1"/>
                </a:solidFill>
              </a:rPr>
              <a:t>On spécifie que la valeur d’un attribut est unique pour l’ensemble de la colonne.</a:t>
            </a:r>
            <a:endParaRPr lang="en-US" sz="1800" dirty="0">
              <a:solidFill>
                <a:schemeClr val="tx1"/>
              </a:solidFill>
            </a:endParaRPr>
          </a:p>
        </p:txBody>
      </p:sp>
      <p:sp>
        <p:nvSpPr>
          <p:cNvPr id="5" name="Slide Number Placeholder 4"/>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14</a:t>
            </a:fld>
            <a:endParaRPr lang="en-US"/>
          </a:p>
        </p:txBody>
      </p:sp>
      <p:sp>
        <p:nvSpPr>
          <p:cNvPr id="4" name="Text Box 12"/>
          <p:cNvSpPr txBox="1">
            <a:spLocks noChangeArrowheads="1"/>
          </p:cNvSpPr>
          <p:nvPr/>
        </p:nvSpPr>
        <p:spPr bwMode="auto">
          <a:xfrm>
            <a:off x="756975" y="3809495"/>
            <a:ext cx="6937375" cy="2308324"/>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en-US" i="1" dirty="0">
                <a:latin typeface="Bodoni MT" pitchFamily="18" charset="0"/>
              </a:rPr>
              <a:t>CREATE TABLE Artiste (</a:t>
            </a:r>
          </a:p>
          <a:p>
            <a:r>
              <a:rPr lang="en-US" i="1" dirty="0">
                <a:latin typeface="Bodoni MT" pitchFamily="18" charset="0"/>
              </a:rPr>
              <a:t>		id INTEGER NOT NULL,</a:t>
            </a:r>
          </a:p>
          <a:p>
            <a:r>
              <a:rPr lang="fr-FR" i="1" dirty="0">
                <a:latin typeface="Bodoni MT" pitchFamily="18" charset="0"/>
              </a:rPr>
              <a:t>		nom VARCHAR (30) NOT NULL,</a:t>
            </a:r>
          </a:p>
          <a:p>
            <a:r>
              <a:rPr lang="sv-SE" i="1" dirty="0">
                <a:latin typeface="Bodoni MT" pitchFamily="18" charset="0"/>
              </a:rPr>
              <a:t>		prenom VARCHAR (30) NOT NULL,</a:t>
            </a:r>
          </a:p>
          <a:p>
            <a:r>
              <a:rPr lang="fr-FR" i="1" dirty="0">
                <a:latin typeface="Bodoni MT" pitchFamily="18" charset="0"/>
              </a:rPr>
              <a:t>		</a:t>
            </a:r>
            <a:r>
              <a:rPr lang="fr-FR" i="1" dirty="0" err="1">
                <a:latin typeface="Bodoni MT" pitchFamily="18" charset="0"/>
              </a:rPr>
              <a:t>anneeNaiss</a:t>
            </a:r>
            <a:r>
              <a:rPr lang="fr-FR" i="1" dirty="0">
                <a:latin typeface="Bodoni MT" pitchFamily="18" charset="0"/>
              </a:rPr>
              <a:t> INTEGER,</a:t>
            </a:r>
          </a:p>
          <a:p>
            <a:r>
              <a:rPr lang="fr-FR" i="1" dirty="0">
                <a:solidFill>
                  <a:srgbClr val="FF0000"/>
                </a:solidFill>
                <a:latin typeface="Bodoni MT" pitchFamily="18" charset="0"/>
              </a:rPr>
              <a:t>		PRIMARY KEY (ID),</a:t>
            </a:r>
          </a:p>
          <a:p>
            <a:r>
              <a:rPr lang="fr-FR" i="1" dirty="0">
                <a:solidFill>
                  <a:srgbClr val="FF0000"/>
                </a:solidFill>
                <a:latin typeface="Bodoni MT" pitchFamily="18" charset="0"/>
              </a:rPr>
              <a:t>		UNIQUE (nom, </a:t>
            </a:r>
            <a:r>
              <a:rPr lang="fr-FR" i="1" dirty="0" err="1">
                <a:solidFill>
                  <a:srgbClr val="FF0000"/>
                </a:solidFill>
                <a:latin typeface="Bodoni MT" pitchFamily="18" charset="0"/>
              </a:rPr>
              <a:t>prenom</a:t>
            </a:r>
            <a:r>
              <a:rPr lang="fr-FR" i="1" dirty="0">
                <a:solidFill>
                  <a:srgbClr val="FF0000"/>
                </a:solidFill>
                <a:latin typeface="Bodoni MT" pitchFamily="18" charset="0"/>
              </a:rPr>
              <a:t>)</a:t>
            </a:r>
          </a:p>
          <a:p>
            <a:r>
              <a:rPr lang="fr-FR" i="1" dirty="0">
                <a:latin typeface="Bodoni MT" pitchFamily="18" charset="0"/>
              </a:rPr>
              <a:t>);</a:t>
            </a:r>
          </a:p>
        </p:txBody>
      </p:sp>
    </p:spTree>
    <p:extLst>
      <p:ext uri="{BB962C8B-B14F-4D97-AF65-F5344CB8AC3E}">
        <p14:creationId xmlns:p14="http://schemas.microsoft.com/office/powerpoint/2010/main" val="1771191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1884"/>
            <a:ext cx="5683624" cy="1143000"/>
          </a:xfrm>
        </p:spPr>
        <p:txBody>
          <a:bodyPr>
            <a:normAutofit fontScale="90000"/>
          </a:bodyPr>
          <a:lstStyle/>
          <a:p>
            <a:r>
              <a:rPr lang="fr-FR" dirty="0"/>
              <a:t>Langage de Définition de Données</a:t>
            </a:r>
            <a:endParaRPr lang="en-US" dirty="0"/>
          </a:p>
        </p:txBody>
      </p:sp>
      <p:sp>
        <p:nvSpPr>
          <p:cNvPr id="3" name="Content Placeholder 2"/>
          <p:cNvSpPr>
            <a:spLocks noGrp="1"/>
          </p:cNvSpPr>
          <p:nvPr>
            <p:ph idx="1"/>
          </p:nvPr>
        </p:nvSpPr>
        <p:spPr>
          <a:xfrm>
            <a:off x="549275" y="1600200"/>
            <a:ext cx="8042276" cy="5121505"/>
          </a:xfrm>
        </p:spPr>
        <p:txBody>
          <a:bodyPr>
            <a:normAutofit/>
          </a:bodyPr>
          <a:lstStyle/>
          <a:p>
            <a:pPr marL="349250" lvl="2" indent="-349250">
              <a:spcBef>
                <a:spcPts val="2000"/>
              </a:spcBef>
            </a:pPr>
            <a:r>
              <a:rPr lang="fr-FR" sz="3200" dirty="0">
                <a:solidFill>
                  <a:schemeClr val="tx2">
                    <a:lumMod val="50000"/>
                    <a:lumOff val="50000"/>
                  </a:schemeClr>
                </a:solidFill>
              </a:rPr>
              <a:t>Les Clés:</a:t>
            </a:r>
          </a:p>
          <a:p>
            <a:pPr marL="0" lvl="2" indent="0">
              <a:spcBef>
                <a:spcPts val="2000"/>
              </a:spcBef>
              <a:buNone/>
            </a:pPr>
            <a:r>
              <a:rPr lang="fr-FR" sz="3200" dirty="0">
                <a:solidFill>
                  <a:schemeClr val="tx2">
                    <a:lumMod val="50000"/>
                    <a:lumOff val="50000"/>
                  </a:schemeClr>
                </a:solidFill>
              </a:rPr>
              <a:t>	</a:t>
            </a:r>
            <a:r>
              <a:rPr lang="fr-FR" dirty="0">
                <a:solidFill>
                  <a:srgbClr val="00B050"/>
                </a:solidFill>
              </a:rPr>
              <a:t> Clé étrangère (Commande : FOREIGN KEY)</a:t>
            </a:r>
          </a:p>
          <a:p>
            <a:pPr marL="0" lvl="2" indent="0">
              <a:spcBef>
                <a:spcPts val="2000"/>
              </a:spcBef>
              <a:buNone/>
            </a:pPr>
            <a:r>
              <a:rPr lang="fr-FR" sz="1800" dirty="0">
                <a:solidFill>
                  <a:schemeClr val="tx1"/>
                </a:solidFill>
              </a:rPr>
              <a:t>. Attributs qui font </a:t>
            </a:r>
            <a:r>
              <a:rPr lang="fr-FR" sz="1800" b="1" dirty="0">
                <a:solidFill>
                  <a:schemeClr val="tx1"/>
                </a:solidFill>
              </a:rPr>
              <a:t>référence</a:t>
            </a:r>
            <a:r>
              <a:rPr lang="fr-FR" sz="1800" dirty="0">
                <a:solidFill>
                  <a:schemeClr val="tx1"/>
                </a:solidFill>
              </a:rPr>
              <a:t> à une ligne dans une autre table.</a:t>
            </a:r>
            <a:endParaRPr lang="en-US" sz="1800" dirty="0">
              <a:solidFill>
                <a:schemeClr val="tx1"/>
              </a:solidFill>
            </a:endParaRPr>
          </a:p>
        </p:txBody>
      </p:sp>
      <p:sp>
        <p:nvSpPr>
          <p:cNvPr id="5" name="Slide Number Placeholder 4"/>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15</a:t>
            </a:fld>
            <a:endParaRPr lang="en-US"/>
          </a:p>
        </p:txBody>
      </p:sp>
      <p:sp>
        <p:nvSpPr>
          <p:cNvPr id="4" name="Text Box 12"/>
          <p:cNvSpPr txBox="1">
            <a:spLocks noChangeArrowheads="1"/>
          </p:cNvSpPr>
          <p:nvPr/>
        </p:nvSpPr>
        <p:spPr bwMode="auto">
          <a:xfrm>
            <a:off x="1654176" y="3522891"/>
            <a:ext cx="6937375" cy="2585323"/>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en-US" i="1" dirty="0">
                <a:latin typeface="Bodoni MT" pitchFamily="18" charset="0"/>
              </a:rPr>
              <a:t>CREATE TABLE Film (</a:t>
            </a:r>
          </a:p>
          <a:p>
            <a:r>
              <a:rPr lang="en-US" i="1" dirty="0">
                <a:latin typeface="Bodoni MT" pitchFamily="18" charset="0"/>
              </a:rPr>
              <a:t>	</a:t>
            </a:r>
            <a:r>
              <a:rPr lang="en-US" i="1" dirty="0" err="1">
                <a:latin typeface="Bodoni MT" pitchFamily="18" charset="0"/>
              </a:rPr>
              <a:t>idFilm</a:t>
            </a:r>
            <a:r>
              <a:rPr lang="en-US" i="1" dirty="0">
                <a:latin typeface="Bodoni MT" pitchFamily="18" charset="0"/>
              </a:rPr>
              <a:t> INTEGER NOT NULL,</a:t>
            </a:r>
          </a:p>
          <a:p>
            <a:r>
              <a:rPr lang="fr-FR" i="1" dirty="0">
                <a:latin typeface="Bodoni MT" pitchFamily="18" charset="0"/>
              </a:rPr>
              <a:t>	nom VARCHAR (50) NOT NULL,</a:t>
            </a:r>
          </a:p>
          <a:p>
            <a:r>
              <a:rPr lang="fr-FR" i="1" dirty="0">
                <a:latin typeface="Bodoni MT" pitchFamily="18" charset="0"/>
              </a:rPr>
              <a:t>	année INTEGER NOT NULL,</a:t>
            </a:r>
          </a:p>
          <a:p>
            <a:r>
              <a:rPr lang="fr-FR" i="1" dirty="0">
                <a:latin typeface="Bodoni MT" pitchFamily="18" charset="0"/>
              </a:rPr>
              <a:t>	</a:t>
            </a:r>
            <a:r>
              <a:rPr lang="fr-FR" i="1" dirty="0" err="1">
                <a:latin typeface="Bodoni MT" pitchFamily="18" charset="0"/>
              </a:rPr>
              <a:t>idMES</a:t>
            </a:r>
            <a:r>
              <a:rPr lang="fr-FR" i="1" dirty="0">
                <a:latin typeface="Bodoni MT" pitchFamily="18" charset="0"/>
              </a:rPr>
              <a:t> INTEGER,</a:t>
            </a:r>
          </a:p>
          <a:p>
            <a:r>
              <a:rPr lang="fr-FR" i="1" dirty="0">
                <a:latin typeface="Bodoni MT" pitchFamily="18" charset="0"/>
              </a:rPr>
              <a:t>	</a:t>
            </a:r>
            <a:r>
              <a:rPr lang="fr-FR" i="1" dirty="0" err="1">
                <a:latin typeface="Bodoni MT" pitchFamily="18" charset="0"/>
              </a:rPr>
              <a:t>codePays</a:t>
            </a:r>
            <a:r>
              <a:rPr lang="fr-FR" i="1" dirty="0">
                <a:latin typeface="Bodoni MT" pitchFamily="18" charset="0"/>
              </a:rPr>
              <a:t> INTEGER,</a:t>
            </a:r>
          </a:p>
          <a:p>
            <a:r>
              <a:rPr lang="fr-FR" i="1" dirty="0">
                <a:latin typeface="Bodoni MT" pitchFamily="18" charset="0"/>
              </a:rPr>
              <a:t>	</a:t>
            </a:r>
            <a:r>
              <a:rPr lang="fr-FR" i="1" dirty="0">
                <a:solidFill>
                  <a:srgbClr val="FF0000"/>
                </a:solidFill>
                <a:latin typeface="Bodoni MT" pitchFamily="18" charset="0"/>
              </a:rPr>
              <a:t>PRIMARY KEY (</a:t>
            </a:r>
            <a:r>
              <a:rPr lang="fr-FR" i="1" dirty="0" err="1">
                <a:solidFill>
                  <a:srgbClr val="FF0000"/>
                </a:solidFill>
                <a:latin typeface="Bodoni MT" pitchFamily="18" charset="0"/>
              </a:rPr>
              <a:t>ideFilm</a:t>
            </a:r>
            <a:r>
              <a:rPr lang="fr-FR" i="1" dirty="0">
                <a:solidFill>
                  <a:srgbClr val="FF0000"/>
                </a:solidFill>
                <a:latin typeface="Bodoni MT" pitchFamily="18" charset="0"/>
              </a:rPr>
              <a:t>),</a:t>
            </a:r>
          </a:p>
          <a:p>
            <a:r>
              <a:rPr lang="en-US" i="1" dirty="0">
                <a:solidFill>
                  <a:srgbClr val="FF0000"/>
                </a:solidFill>
                <a:latin typeface="Bodoni MT" pitchFamily="18" charset="0"/>
              </a:rPr>
              <a:t>	FOREIGN KEY (</a:t>
            </a:r>
            <a:r>
              <a:rPr lang="en-US" i="1" dirty="0" err="1">
                <a:solidFill>
                  <a:srgbClr val="FF0000"/>
                </a:solidFill>
                <a:latin typeface="Bodoni MT" pitchFamily="18" charset="0"/>
              </a:rPr>
              <a:t>idMES</a:t>
            </a:r>
            <a:r>
              <a:rPr lang="en-US" i="1" dirty="0">
                <a:solidFill>
                  <a:srgbClr val="FF0000"/>
                </a:solidFill>
                <a:latin typeface="Bodoni MT" pitchFamily="18" charset="0"/>
              </a:rPr>
              <a:t>) REFERENCES Artiste,</a:t>
            </a:r>
          </a:p>
          <a:p>
            <a:r>
              <a:rPr lang="en-US" i="1" dirty="0">
                <a:solidFill>
                  <a:srgbClr val="FF0000"/>
                </a:solidFill>
                <a:latin typeface="Bodoni MT" pitchFamily="18" charset="0"/>
              </a:rPr>
              <a:t>	FOREIGN KEY (</a:t>
            </a:r>
            <a:r>
              <a:rPr lang="en-US" i="1" dirty="0" err="1">
                <a:solidFill>
                  <a:srgbClr val="FF0000"/>
                </a:solidFill>
                <a:latin typeface="Bodoni MT" pitchFamily="18" charset="0"/>
              </a:rPr>
              <a:t>codePays</a:t>
            </a:r>
            <a:r>
              <a:rPr lang="en-US" i="1" dirty="0">
                <a:solidFill>
                  <a:srgbClr val="FF0000"/>
                </a:solidFill>
                <a:latin typeface="Bodoni MT" pitchFamily="18" charset="0"/>
              </a:rPr>
              <a:t>) REFERENCES Pays);</a:t>
            </a:r>
            <a:endParaRPr lang="fr-FR" i="1" dirty="0">
              <a:solidFill>
                <a:srgbClr val="FF0000"/>
              </a:solidFill>
              <a:latin typeface="Bodoni MT" pitchFamily="18" charset="0"/>
            </a:endParaRPr>
          </a:p>
        </p:txBody>
      </p:sp>
      <p:sp>
        <p:nvSpPr>
          <p:cNvPr id="8" name="Rounded Rectangle 7"/>
          <p:cNvSpPr/>
          <p:nvPr/>
        </p:nvSpPr>
        <p:spPr>
          <a:xfrm>
            <a:off x="0" y="5506872"/>
            <a:ext cx="1501254" cy="135112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b="1" dirty="0"/>
              <a:t>Référence la clé primaire de la table </a:t>
            </a:r>
            <a:r>
              <a:rPr lang="fr-FR" b="1" i="1" dirty="0"/>
              <a:t>Artiste</a:t>
            </a:r>
            <a:endParaRPr lang="fr-FR" b="1" dirty="0"/>
          </a:p>
        </p:txBody>
      </p:sp>
      <p:cxnSp>
        <p:nvCxnSpPr>
          <p:cNvPr id="10" name="Straight Arrow Connector 9"/>
          <p:cNvCxnSpPr/>
          <p:nvPr/>
        </p:nvCxnSpPr>
        <p:spPr>
          <a:xfrm>
            <a:off x="1501253" y="5636525"/>
            <a:ext cx="1116000" cy="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12" name="Rounded Rectangle 11"/>
          <p:cNvSpPr/>
          <p:nvPr/>
        </p:nvSpPr>
        <p:spPr>
          <a:xfrm>
            <a:off x="1937982" y="6108214"/>
            <a:ext cx="6441743" cy="74978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fr-FR" sz="1600" b="1" dirty="0"/>
              <a:t>Le SGBD vérifiera, pour toute modification pouvant affecter le lien entre les deux tables, que la valeur de </a:t>
            </a:r>
            <a:r>
              <a:rPr lang="fr-FR" sz="1600" b="1" dirty="0" err="1"/>
              <a:t>idMES</a:t>
            </a:r>
            <a:r>
              <a:rPr lang="fr-FR" sz="1600" b="1" dirty="0"/>
              <a:t> correspond bien à une ligne de </a:t>
            </a:r>
            <a:r>
              <a:rPr lang="fr-FR" sz="1600" b="1" i="1" dirty="0"/>
              <a:t>Artiste</a:t>
            </a:r>
            <a:r>
              <a:rPr lang="fr-FR" sz="1600" dirty="0"/>
              <a:t>.</a:t>
            </a:r>
          </a:p>
        </p:txBody>
      </p:sp>
    </p:spTree>
    <p:extLst>
      <p:ext uri="{BB962C8B-B14F-4D97-AF65-F5344CB8AC3E}">
        <p14:creationId xmlns:p14="http://schemas.microsoft.com/office/powerpoint/2010/main" val="628471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848"/>
            <a:ext cx="5728447" cy="1143000"/>
          </a:xfrm>
        </p:spPr>
        <p:txBody>
          <a:bodyPr>
            <a:normAutofit fontScale="90000"/>
          </a:bodyPr>
          <a:lstStyle/>
          <a:p>
            <a:r>
              <a:rPr lang="fr-FR" dirty="0"/>
              <a:t>Langage de Définition de Données</a:t>
            </a:r>
            <a:endParaRPr lang="en-US" dirty="0"/>
          </a:p>
        </p:txBody>
      </p:sp>
      <p:sp>
        <p:nvSpPr>
          <p:cNvPr id="3" name="Content Placeholder 2"/>
          <p:cNvSpPr>
            <a:spLocks noGrp="1"/>
          </p:cNvSpPr>
          <p:nvPr>
            <p:ph idx="1"/>
          </p:nvPr>
        </p:nvSpPr>
        <p:spPr>
          <a:xfrm>
            <a:off x="549275" y="1600200"/>
            <a:ext cx="8042276" cy="5121505"/>
          </a:xfrm>
        </p:spPr>
        <p:txBody>
          <a:bodyPr>
            <a:normAutofit/>
          </a:bodyPr>
          <a:lstStyle/>
          <a:p>
            <a:pPr marL="349250" lvl="2" indent="-349250">
              <a:spcBef>
                <a:spcPts val="2000"/>
              </a:spcBef>
            </a:pPr>
            <a:r>
              <a:rPr lang="fr-FR" sz="3200" dirty="0">
                <a:solidFill>
                  <a:schemeClr val="tx2">
                    <a:lumMod val="50000"/>
                    <a:lumOff val="50000"/>
                  </a:schemeClr>
                </a:solidFill>
              </a:rPr>
              <a:t>La commande ALTER:</a:t>
            </a:r>
          </a:p>
          <a:p>
            <a:pPr marL="0" lvl="2" indent="0">
              <a:spcBef>
                <a:spcPts val="2000"/>
              </a:spcBef>
              <a:buNone/>
            </a:pPr>
            <a:r>
              <a:rPr lang="fr-FR" sz="3200" dirty="0">
                <a:solidFill>
                  <a:schemeClr val="tx2">
                    <a:lumMod val="50000"/>
                    <a:lumOff val="50000"/>
                  </a:schemeClr>
                </a:solidFill>
              </a:rPr>
              <a:t>	</a:t>
            </a:r>
            <a:r>
              <a:rPr lang="fr-FR" dirty="0">
                <a:solidFill>
                  <a:srgbClr val="00B050"/>
                </a:solidFill>
              </a:rPr>
              <a:t>Modification d’une Table :</a:t>
            </a:r>
            <a:endParaRPr lang="fr-FR" dirty="0">
              <a:solidFill>
                <a:schemeClr val="tx1"/>
              </a:solidFill>
            </a:endParaRPr>
          </a:p>
          <a:p>
            <a:pPr marL="0" indent="0" algn="just">
              <a:buNone/>
            </a:pPr>
            <a:r>
              <a:rPr lang="fr-FR" sz="1800" dirty="0">
                <a:solidFill>
                  <a:schemeClr val="tx1"/>
                </a:solidFill>
              </a:rPr>
              <a:t>permet de modifier une table existante. Il est ainsi possible d’ajouter une colonne, d’en supprimer une ou de modifier une colonne existante, par exemple pour changer le type.</a:t>
            </a:r>
          </a:p>
          <a:p>
            <a:pPr marL="0" indent="0" algn="just">
              <a:buNone/>
            </a:pPr>
            <a:r>
              <a:rPr lang="fr-FR" sz="2000" dirty="0">
                <a:solidFill>
                  <a:srgbClr val="000000"/>
                </a:solidFill>
              </a:rPr>
              <a:t>Syntaxe :</a:t>
            </a:r>
          </a:p>
          <a:p>
            <a:pPr marL="0" indent="0" algn="just">
              <a:buNone/>
            </a:pPr>
            <a:endParaRPr lang="fr-FR" sz="2000" dirty="0">
              <a:solidFill>
                <a:srgbClr val="000000"/>
              </a:solidFill>
            </a:endParaRPr>
          </a:p>
          <a:p>
            <a:pPr marL="0" indent="0" algn="just">
              <a:buNone/>
            </a:pPr>
            <a:r>
              <a:rPr lang="en-US" sz="2000" dirty="0" err="1">
                <a:solidFill>
                  <a:srgbClr val="000000"/>
                </a:solidFill>
              </a:rPr>
              <a:t>Ou</a:t>
            </a:r>
            <a:r>
              <a:rPr lang="en-US" sz="2000" dirty="0">
                <a:solidFill>
                  <a:srgbClr val="000000"/>
                </a:solidFill>
              </a:rPr>
              <a:t> </a:t>
            </a:r>
            <a:r>
              <a:rPr lang="en-US" sz="1800" i="1" dirty="0">
                <a:solidFill>
                  <a:schemeClr val="dk1"/>
                </a:solidFill>
                <a:latin typeface="Bodoni MT" pitchFamily="18" charset="0"/>
              </a:rPr>
              <a:t>instruction  </a:t>
            </a:r>
            <a:r>
              <a:rPr lang="en-US" sz="2000" dirty="0" err="1">
                <a:solidFill>
                  <a:srgbClr val="000000"/>
                </a:solidFill>
              </a:rPr>
              <a:t>peut</a:t>
            </a:r>
            <a:r>
              <a:rPr lang="en-US" sz="2000" dirty="0">
                <a:solidFill>
                  <a:srgbClr val="000000"/>
                </a:solidFill>
              </a:rPr>
              <a:t> </a:t>
            </a:r>
            <a:r>
              <a:rPr lang="en-US" sz="2000" dirty="0" err="1">
                <a:solidFill>
                  <a:srgbClr val="000000"/>
                </a:solidFill>
              </a:rPr>
              <a:t>etre</a:t>
            </a:r>
            <a:r>
              <a:rPr lang="en-US" sz="2000" dirty="0">
                <a:solidFill>
                  <a:srgbClr val="000000"/>
                </a:solidFill>
              </a:rPr>
              <a:t> </a:t>
            </a:r>
            <a:r>
              <a:rPr lang="fr-FR" sz="1800" i="1" dirty="0">
                <a:solidFill>
                  <a:schemeClr val="dk1"/>
                </a:solidFill>
                <a:latin typeface="Bodoni MT" pitchFamily="18" charset="0"/>
              </a:rPr>
              <a:t>ADD, MODIFY, DROP </a:t>
            </a:r>
            <a:r>
              <a:rPr lang="fr-FR" sz="2000" dirty="0">
                <a:solidFill>
                  <a:srgbClr val="000000"/>
                </a:solidFill>
              </a:rPr>
              <a:t>ou</a:t>
            </a:r>
            <a:r>
              <a:rPr lang="fr-FR" sz="1800" i="1" dirty="0">
                <a:solidFill>
                  <a:schemeClr val="dk1"/>
                </a:solidFill>
                <a:latin typeface="Bodoni MT" pitchFamily="18" charset="0"/>
              </a:rPr>
              <a:t> RENAME</a:t>
            </a:r>
            <a:endParaRPr lang="en-US" sz="1800" i="1" dirty="0">
              <a:solidFill>
                <a:schemeClr val="dk1"/>
              </a:solidFill>
              <a:latin typeface="Bodoni MT" pitchFamily="18" charset="0"/>
            </a:endParaRPr>
          </a:p>
          <a:p>
            <a:pPr marL="0" indent="0" algn="just">
              <a:buNone/>
            </a:pPr>
            <a:endParaRPr lang="en-US" sz="2000" dirty="0">
              <a:solidFill>
                <a:srgbClr val="000000"/>
              </a:solidFill>
            </a:endParaRPr>
          </a:p>
          <a:p>
            <a:pPr marL="0" indent="0" algn="just">
              <a:buNone/>
            </a:pPr>
            <a:endParaRPr lang="en-US" sz="2000" dirty="0">
              <a:solidFill>
                <a:srgbClr val="000000"/>
              </a:solidFill>
            </a:endParaRPr>
          </a:p>
        </p:txBody>
      </p:sp>
      <p:sp>
        <p:nvSpPr>
          <p:cNvPr id="5" name="Slide Number Placeholder 4"/>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16</a:t>
            </a:fld>
            <a:endParaRPr lang="en-US"/>
          </a:p>
        </p:txBody>
      </p:sp>
      <p:sp>
        <p:nvSpPr>
          <p:cNvPr id="4" name="Text Box 12"/>
          <p:cNvSpPr txBox="1">
            <a:spLocks noChangeArrowheads="1"/>
          </p:cNvSpPr>
          <p:nvPr/>
        </p:nvSpPr>
        <p:spPr bwMode="auto">
          <a:xfrm>
            <a:off x="1207351" y="4160952"/>
            <a:ext cx="6937375" cy="36933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r>
              <a:rPr lang="fr-FR" i="1" dirty="0">
                <a:latin typeface="Bodoni MT" pitchFamily="18" charset="0"/>
              </a:rPr>
              <a:t>ALTER TABLE   </a:t>
            </a:r>
            <a:r>
              <a:rPr lang="fr-FR" i="1" dirty="0" err="1">
                <a:latin typeface="Bodoni MT" pitchFamily="18" charset="0"/>
              </a:rPr>
              <a:t>nom_table</a:t>
            </a:r>
            <a:r>
              <a:rPr lang="fr-FR" i="1" dirty="0">
                <a:latin typeface="Bodoni MT" pitchFamily="18" charset="0"/>
              </a:rPr>
              <a:t>   instruction ;</a:t>
            </a:r>
          </a:p>
        </p:txBody>
      </p:sp>
    </p:spTree>
    <p:extLst>
      <p:ext uri="{BB962C8B-B14F-4D97-AF65-F5344CB8AC3E}">
        <p14:creationId xmlns:p14="http://schemas.microsoft.com/office/powerpoint/2010/main" val="3696886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1883"/>
            <a:ext cx="5764306" cy="1143000"/>
          </a:xfrm>
        </p:spPr>
        <p:txBody>
          <a:bodyPr>
            <a:normAutofit fontScale="90000"/>
          </a:bodyPr>
          <a:lstStyle/>
          <a:p>
            <a:r>
              <a:rPr lang="fr-FR" dirty="0"/>
              <a:t>Langage de Définition de Données</a:t>
            </a:r>
            <a:endParaRPr lang="en-US" dirty="0"/>
          </a:p>
        </p:txBody>
      </p:sp>
      <p:sp>
        <p:nvSpPr>
          <p:cNvPr id="3" name="Content Placeholder 2"/>
          <p:cNvSpPr>
            <a:spLocks noGrp="1"/>
          </p:cNvSpPr>
          <p:nvPr>
            <p:ph idx="1"/>
          </p:nvPr>
        </p:nvSpPr>
        <p:spPr>
          <a:xfrm>
            <a:off x="549275" y="1600200"/>
            <a:ext cx="8042276" cy="5121505"/>
          </a:xfrm>
        </p:spPr>
        <p:txBody>
          <a:bodyPr>
            <a:normAutofit/>
          </a:bodyPr>
          <a:lstStyle/>
          <a:p>
            <a:pPr marL="349250" lvl="2" indent="-349250">
              <a:spcBef>
                <a:spcPts val="2000"/>
              </a:spcBef>
            </a:pPr>
            <a:r>
              <a:rPr lang="fr-FR" sz="3200" dirty="0">
                <a:solidFill>
                  <a:schemeClr val="tx2">
                    <a:lumMod val="50000"/>
                    <a:lumOff val="50000"/>
                  </a:schemeClr>
                </a:solidFill>
              </a:rPr>
              <a:t>La commande ALTER:</a:t>
            </a:r>
          </a:p>
          <a:p>
            <a:pPr marL="0" lvl="2" indent="0">
              <a:spcBef>
                <a:spcPts val="2000"/>
              </a:spcBef>
              <a:buNone/>
            </a:pPr>
            <a:r>
              <a:rPr lang="fr-FR" sz="3200" dirty="0">
                <a:solidFill>
                  <a:schemeClr val="tx2">
                    <a:lumMod val="50000"/>
                    <a:lumOff val="50000"/>
                  </a:schemeClr>
                </a:solidFill>
              </a:rPr>
              <a:t>	</a:t>
            </a:r>
            <a:r>
              <a:rPr lang="fr-FR" dirty="0">
                <a:solidFill>
                  <a:srgbClr val="00B050"/>
                </a:solidFill>
              </a:rPr>
              <a:t>Modification d’une Table :</a:t>
            </a:r>
          </a:p>
          <a:p>
            <a:pPr marL="0" lvl="2" indent="0">
              <a:spcBef>
                <a:spcPts val="2000"/>
              </a:spcBef>
              <a:buNone/>
            </a:pPr>
            <a:r>
              <a:rPr lang="fr-FR" sz="1800" dirty="0">
                <a:solidFill>
                  <a:schemeClr val="tx1"/>
                </a:solidFill>
              </a:rPr>
              <a:t>Différents types d’instructions sont possibles :</a:t>
            </a:r>
          </a:p>
          <a:p>
            <a:pPr marL="581025" lvl="3" indent="-285750">
              <a:spcBef>
                <a:spcPts val="2000"/>
              </a:spcBef>
            </a:pPr>
            <a:r>
              <a:rPr lang="fr-FR" sz="1600" dirty="0">
                <a:solidFill>
                  <a:schemeClr val="tx1"/>
                </a:solidFill>
              </a:rPr>
              <a:t>Ajout d’une colonne (</a:t>
            </a:r>
            <a:r>
              <a:rPr lang="fr-FR" i="1" dirty="0">
                <a:solidFill>
                  <a:schemeClr val="dk1"/>
                </a:solidFill>
                <a:latin typeface="Bodoni MT" pitchFamily="18" charset="0"/>
              </a:rPr>
              <a:t>ADD COLUMN</a:t>
            </a:r>
            <a:r>
              <a:rPr lang="fr-FR" sz="1600" dirty="0">
                <a:solidFill>
                  <a:schemeClr val="tx1"/>
                </a:solidFill>
              </a:rPr>
              <a:t>)</a:t>
            </a:r>
          </a:p>
          <a:p>
            <a:pPr marL="581025" lvl="3" indent="-285750">
              <a:spcBef>
                <a:spcPts val="2000"/>
              </a:spcBef>
            </a:pPr>
            <a:r>
              <a:rPr lang="fr-FR" sz="1600" dirty="0">
                <a:solidFill>
                  <a:schemeClr val="tx1"/>
                </a:solidFill>
              </a:rPr>
              <a:t>Modification de la définition d’une colonne (</a:t>
            </a:r>
            <a:r>
              <a:rPr lang="fr-FR" i="1" dirty="0">
                <a:solidFill>
                  <a:schemeClr val="dk1"/>
                </a:solidFill>
                <a:latin typeface="Bodoni MT" pitchFamily="18" charset="0"/>
              </a:rPr>
              <a:t>MODIFY COLUMN</a:t>
            </a:r>
            <a:r>
              <a:rPr lang="fr-FR" sz="1600" dirty="0">
                <a:solidFill>
                  <a:schemeClr val="tx1"/>
                </a:solidFill>
              </a:rPr>
              <a:t>)</a:t>
            </a:r>
          </a:p>
          <a:p>
            <a:pPr marL="581025" lvl="3" indent="-285750">
              <a:spcBef>
                <a:spcPts val="2000"/>
              </a:spcBef>
            </a:pPr>
            <a:r>
              <a:rPr lang="fr-FR" sz="1600" dirty="0">
                <a:solidFill>
                  <a:schemeClr val="tx1"/>
                </a:solidFill>
              </a:rPr>
              <a:t>Suppression d’une colonne (</a:t>
            </a:r>
            <a:r>
              <a:rPr lang="fr-FR" i="1" dirty="0">
                <a:solidFill>
                  <a:schemeClr val="dk1"/>
                </a:solidFill>
                <a:latin typeface="Bodoni MT" pitchFamily="18" charset="0"/>
              </a:rPr>
              <a:t>DROP COLUMN</a:t>
            </a:r>
            <a:r>
              <a:rPr lang="fr-FR" sz="1600" dirty="0">
                <a:solidFill>
                  <a:schemeClr val="tx1"/>
                </a:solidFill>
              </a:rPr>
              <a:t>)</a:t>
            </a:r>
          </a:p>
          <a:p>
            <a:pPr marL="581025" lvl="3" indent="-285750">
              <a:spcBef>
                <a:spcPts val="2000"/>
              </a:spcBef>
            </a:pPr>
            <a:r>
              <a:rPr lang="fr-FR" sz="1600" dirty="0">
                <a:solidFill>
                  <a:schemeClr val="tx1"/>
                </a:solidFill>
              </a:rPr>
              <a:t>Modification du nom de la table ou d’une colonne (</a:t>
            </a:r>
            <a:r>
              <a:rPr lang="fr-FR" i="1" dirty="0">
                <a:solidFill>
                  <a:schemeClr val="dk1"/>
                </a:solidFill>
                <a:latin typeface="Bodoni MT" pitchFamily="18" charset="0"/>
              </a:rPr>
              <a:t>RENAME TO, RENAM COLUMN).</a:t>
            </a:r>
          </a:p>
          <a:p>
            <a:pPr marL="0" indent="0" algn="just">
              <a:buNone/>
            </a:pPr>
            <a:endParaRPr lang="fr-FR" sz="2000" dirty="0">
              <a:solidFill>
                <a:srgbClr val="000000"/>
              </a:solidFill>
            </a:endParaRPr>
          </a:p>
          <a:p>
            <a:pPr marL="0" indent="0" algn="just">
              <a:buNone/>
            </a:pPr>
            <a:endParaRPr lang="en-US" sz="2000" dirty="0">
              <a:solidFill>
                <a:srgbClr val="000000"/>
              </a:solidFill>
            </a:endParaRPr>
          </a:p>
          <a:p>
            <a:pPr marL="0" indent="0" algn="just">
              <a:buNone/>
            </a:pPr>
            <a:endParaRPr lang="en-US" sz="2000" dirty="0">
              <a:solidFill>
                <a:srgbClr val="000000"/>
              </a:solidFill>
            </a:endParaRP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17</a:t>
            </a:fld>
            <a:endParaRPr lang="en-US"/>
          </a:p>
        </p:txBody>
      </p:sp>
    </p:spTree>
    <p:extLst>
      <p:ext uri="{BB962C8B-B14F-4D97-AF65-F5344CB8AC3E}">
        <p14:creationId xmlns:p14="http://schemas.microsoft.com/office/powerpoint/2010/main" val="40340146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2920"/>
            <a:ext cx="5647765" cy="1143000"/>
          </a:xfrm>
        </p:spPr>
        <p:txBody>
          <a:bodyPr>
            <a:normAutofit fontScale="90000"/>
          </a:bodyPr>
          <a:lstStyle/>
          <a:p>
            <a:r>
              <a:rPr lang="fr-FR" dirty="0"/>
              <a:t>Langage de Définition de Données</a:t>
            </a:r>
            <a:endParaRPr lang="en-US" dirty="0"/>
          </a:p>
        </p:txBody>
      </p:sp>
      <p:sp>
        <p:nvSpPr>
          <p:cNvPr id="3" name="Content Placeholder 2"/>
          <p:cNvSpPr>
            <a:spLocks noGrp="1"/>
          </p:cNvSpPr>
          <p:nvPr>
            <p:ph idx="1"/>
          </p:nvPr>
        </p:nvSpPr>
        <p:spPr>
          <a:xfrm>
            <a:off x="550862" y="1314327"/>
            <a:ext cx="8042276" cy="5121505"/>
          </a:xfrm>
        </p:spPr>
        <p:txBody>
          <a:bodyPr>
            <a:normAutofit lnSpcReduction="10000"/>
          </a:bodyPr>
          <a:lstStyle/>
          <a:p>
            <a:pPr marL="349250" lvl="2" indent="-349250">
              <a:spcBef>
                <a:spcPts val="1200"/>
              </a:spcBef>
            </a:pPr>
            <a:r>
              <a:rPr lang="fr-FR" sz="3200" dirty="0">
                <a:solidFill>
                  <a:schemeClr val="tx2">
                    <a:lumMod val="50000"/>
                    <a:lumOff val="50000"/>
                  </a:schemeClr>
                </a:solidFill>
              </a:rPr>
              <a:t>La commande ALTER:</a:t>
            </a:r>
          </a:p>
          <a:p>
            <a:pPr marL="0" lvl="2" indent="0">
              <a:spcBef>
                <a:spcPts val="1200"/>
              </a:spcBef>
              <a:buNone/>
            </a:pPr>
            <a:r>
              <a:rPr lang="fr-FR" sz="3200" dirty="0">
                <a:solidFill>
                  <a:schemeClr val="tx2">
                    <a:lumMod val="50000"/>
                    <a:lumOff val="50000"/>
                  </a:schemeClr>
                </a:solidFill>
              </a:rPr>
              <a:t>	</a:t>
            </a:r>
            <a:r>
              <a:rPr lang="fr-FR" dirty="0">
                <a:solidFill>
                  <a:srgbClr val="00B050"/>
                </a:solidFill>
              </a:rPr>
              <a:t>Modification d’une Table :</a:t>
            </a:r>
            <a:endParaRPr lang="en-US" sz="2000" dirty="0">
              <a:solidFill>
                <a:srgbClr val="000000"/>
              </a:solidFill>
            </a:endParaRPr>
          </a:p>
          <a:p>
            <a:pPr marL="0" lvl="2" indent="0" algn="just">
              <a:spcBef>
                <a:spcPts val="0"/>
              </a:spcBef>
              <a:buNone/>
            </a:pPr>
            <a:r>
              <a:rPr lang="fr-FR" i="1" dirty="0">
                <a:solidFill>
                  <a:srgbClr val="FF0000"/>
                </a:solidFill>
                <a:latin typeface="Bodoni MT" pitchFamily="18" charset="0"/>
              </a:rPr>
              <a:t>ADD COLUMN </a:t>
            </a:r>
            <a:r>
              <a:rPr lang="fr-FR" dirty="0">
                <a:solidFill>
                  <a:schemeClr val="tx1"/>
                </a:solidFill>
                <a:latin typeface="Bodoni MT" pitchFamily="18" charset="0"/>
              </a:rPr>
              <a:t>(Ajouter colonne)</a:t>
            </a:r>
          </a:p>
          <a:p>
            <a:pPr marL="0" lvl="2" indent="0" algn="just">
              <a:spcBef>
                <a:spcPts val="0"/>
              </a:spcBef>
              <a:buNone/>
            </a:pPr>
            <a:endParaRPr lang="fr-FR" i="1" dirty="0">
              <a:solidFill>
                <a:srgbClr val="FF0000"/>
              </a:solidFill>
              <a:latin typeface="Bodoni MT" pitchFamily="18" charset="0"/>
            </a:endParaRPr>
          </a:p>
          <a:p>
            <a:pPr marL="0" lvl="2" indent="0">
              <a:spcBef>
                <a:spcPts val="0"/>
              </a:spcBef>
              <a:buNone/>
            </a:pPr>
            <a:endParaRPr lang="fr-FR" i="1" dirty="0">
              <a:solidFill>
                <a:srgbClr val="FF0000"/>
              </a:solidFill>
              <a:latin typeface="Bodoni MT" pitchFamily="18" charset="0"/>
            </a:endParaRPr>
          </a:p>
          <a:p>
            <a:pPr marL="0" lvl="2" indent="0">
              <a:spcBef>
                <a:spcPts val="0"/>
              </a:spcBef>
              <a:buNone/>
            </a:pPr>
            <a:r>
              <a:rPr lang="fr-FR" sz="2000" i="1" dirty="0">
                <a:solidFill>
                  <a:srgbClr val="FF0000"/>
                </a:solidFill>
                <a:latin typeface="Bodoni MT" pitchFamily="18" charset="0"/>
              </a:rPr>
              <a:t>DROP </a:t>
            </a:r>
            <a:r>
              <a:rPr lang="fr-FR" i="1" dirty="0">
                <a:solidFill>
                  <a:srgbClr val="FF0000"/>
                </a:solidFill>
                <a:latin typeface="Bodoni MT" pitchFamily="18" charset="0"/>
              </a:rPr>
              <a:t>COLUMN </a:t>
            </a:r>
            <a:r>
              <a:rPr lang="fr-FR" dirty="0">
                <a:solidFill>
                  <a:schemeClr val="tx1"/>
                </a:solidFill>
                <a:latin typeface="Bodoni MT" pitchFamily="18" charset="0"/>
              </a:rPr>
              <a:t>(Supprimer une colonne)</a:t>
            </a:r>
          </a:p>
          <a:p>
            <a:pPr marL="0" lvl="2" indent="0">
              <a:spcBef>
                <a:spcPts val="0"/>
              </a:spcBef>
              <a:buNone/>
            </a:pPr>
            <a:endParaRPr lang="fr-FR" dirty="0">
              <a:solidFill>
                <a:schemeClr val="tx1"/>
              </a:solidFill>
              <a:latin typeface="Bodoni MT" pitchFamily="18" charset="0"/>
            </a:endParaRPr>
          </a:p>
          <a:p>
            <a:pPr marL="0" lvl="2" indent="0">
              <a:spcBef>
                <a:spcPts val="0"/>
              </a:spcBef>
              <a:buNone/>
            </a:pPr>
            <a:endParaRPr lang="fr-FR" i="1" dirty="0">
              <a:solidFill>
                <a:srgbClr val="FF0000"/>
              </a:solidFill>
              <a:latin typeface="Bodoni MT" pitchFamily="18" charset="0"/>
            </a:endParaRPr>
          </a:p>
          <a:p>
            <a:pPr marL="0" lvl="2" indent="0">
              <a:spcBef>
                <a:spcPts val="0"/>
              </a:spcBef>
              <a:buNone/>
            </a:pPr>
            <a:r>
              <a:rPr lang="fr-FR" i="1" dirty="0">
                <a:solidFill>
                  <a:srgbClr val="FF0000"/>
                </a:solidFill>
                <a:latin typeface="Bodoni MT" pitchFamily="18" charset="0"/>
              </a:rPr>
              <a:t>MODIFY COLUMN </a:t>
            </a:r>
            <a:r>
              <a:rPr lang="fr-FR" dirty="0">
                <a:solidFill>
                  <a:schemeClr val="tx1"/>
                </a:solidFill>
                <a:latin typeface="Bodoni MT" pitchFamily="18" charset="0"/>
              </a:rPr>
              <a:t>(modifier une colonne)</a:t>
            </a:r>
          </a:p>
          <a:p>
            <a:pPr marL="0" lvl="2" indent="0">
              <a:spcBef>
                <a:spcPts val="0"/>
              </a:spcBef>
              <a:buNone/>
            </a:pPr>
            <a:endParaRPr lang="fr-FR" dirty="0">
              <a:solidFill>
                <a:schemeClr val="tx1"/>
              </a:solidFill>
              <a:latin typeface="Bodoni MT" pitchFamily="18" charset="0"/>
            </a:endParaRPr>
          </a:p>
          <a:p>
            <a:pPr marL="0" lvl="2" indent="0">
              <a:spcBef>
                <a:spcPts val="0"/>
              </a:spcBef>
              <a:buNone/>
            </a:pPr>
            <a:endParaRPr lang="fr-FR" i="1" dirty="0">
              <a:solidFill>
                <a:srgbClr val="FF0000"/>
              </a:solidFill>
              <a:latin typeface="Bodoni MT" pitchFamily="18" charset="0"/>
            </a:endParaRPr>
          </a:p>
          <a:p>
            <a:pPr marL="0" lvl="2" indent="0">
              <a:spcBef>
                <a:spcPts val="0"/>
              </a:spcBef>
              <a:buNone/>
            </a:pPr>
            <a:endParaRPr lang="fr-FR" i="1" dirty="0">
              <a:solidFill>
                <a:srgbClr val="FF0000"/>
              </a:solidFill>
              <a:latin typeface="Bodoni MT" pitchFamily="18" charset="0"/>
            </a:endParaRPr>
          </a:p>
          <a:p>
            <a:pPr marL="0" lvl="2" indent="0">
              <a:spcBef>
                <a:spcPts val="0"/>
              </a:spcBef>
              <a:buNone/>
            </a:pPr>
            <a:r>
              <a:rPr lang="fr-FR" i="1" dirty="0">
                <a:solidFill>
                  <a:srgbClr val="FF0000"/>
                </a:solidFill>
                <a:latin typeface="Bodoni MT" pitchFamily="18" charset="0"/>
              </a:rPr>
              <a:t>RENAME </a:t>
            </a:r>
            <a:r>
              <a:rPr lang="fr-FR" dirty="0">
                <a:solidFill>
                  <a:schemeClr val="tx1"/>
                </a:solidFill>
                <a:latin typeface="Bodoni MT" pitchFamily="18" charset="0"/>
              </a:rPr>
              <a:t>(Renommer une table ou une colonne)</a:t>
            </a:r>
            <a:endParaRPr lang="en-US" dirty="0">
              <a:solidFill>
                <a:schemeClr val="tx1"/>
              </a:solidFill>
              <a:latin typeface="Bodoni MT" pitchFamily="18" charset="0"/>
            </a:endParaRPr>
          </a:p>
        </p:txBody>
      </p:sp>
      <p:sp>
        <p:nvSpPr>
          <p:cNvPr id="5" name="Slide Number Placeholder 4"/>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18</a:t>
            </a:fld>
            <a:endParaRPr lang="en-US"/>
          </a:p>
        </p:txBody>
      </p:sp>
      <p:sp>
        <p:nvSpPr>
          <p:cNvPr id="4" name="Text Box 12"/>
          <p:cNvSpPr txBox="1">
            <a:spLocks noChangeArrowheads="1"/>
          </p:cNvSpPr>
          <p:nvPr/>
        </p:nvSpPr>
        <p:spPr bwMode="auto">
          <a:xfrm>
            <a:off x="1302885" y="2683415"/>
            <a:ext cx="6937375" cy="36933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r>
              <a:rPr lang="fr-FR" i="1" dirty="0">
                <a:latin typeface="Bodoni MT" pitchFamily="18" charset="0"/>
              </a:rPr>
              <a:t>ALTER TABLE Internaute </a:t>
            </a:r>
            <a:r>
              <a:rPr lang="fr-FR" i="1" u="sng" dirty="0">
                <a:latin typeface="Bodoni MT" pitchFamily="18" charset="0"/>
              </a:rPr>
              <a:t>ADD COLUMN</a:t>
            </a:r>
            <a:r>
              <a:rPr lang="fr-FR" i="1" dirty="0">
                <a:solidFill>
                  <a:srgbClr val="FF0000"/>
                </a:solidFill>
                <a:latin typeface="Bodoni MT" pitchFamily="18" charset="0"/>
              </a:rPr>
              <a:t>  </a:t>
            </a:r>
            <a:r>
              <a:rPr lang="fr-FR" i="1" dirty="0" err="1">
                <a:latin typeface="Bodoni MT" pitchFamily="18" charset="0"/>
              </a:rPr>
              <a:t>region</a:t>
            </a:r>
            <a:r>
              <a:rPr lang="fr-FR" i="1" dirty="0">
                <a:latin typeface="Bodoni MT" pitchFamily="18" charset="0"/>
              </a:rPr>
              <a:t> VARCHAR(10);</a:t>
            </a:r>
          </a:p>
        </p:txBody>
      </p:sp>
      <p:sp>
        <p:nvSpPr>
          <p:cNvPr id="8" name="Text Box 12"/>
          <p:cNvSpPr txBox="1">
            <a:spLocks noChangeArrowheads="1"/>
          </p:cNvSpPr>
          <p:nvPr/>
        </p:nvSpPr>
        <p:spPr bwMode="auto">
          <a:xfrm>
            <a:off x="1302883" y="3715798"/>
            <a:ext cx="6937375" cy="36933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r>
              <a:rPr lang="fr-FR" i="1" dirty="0">
                <a:latin typeface="Bodoni MT" pitchFamily="18" charset="0"/>
              </a:rPr>
              <a:t>ALTER TABLE Internaute </a:t>
            </a:r>
            <a:r>
              <a:rPr lang="fr-FR" i="1" u="sng" dirty="0">
                <a:latin typeface="Bodoni MT" pitchFamily="18" charset="0"/>
              </a:rPr>
              <a:t>DROP COLUMN </a:t>
            </a:r>
            <a:r>
              <a:rPr lang="fr-FR" i="1" dirty="0" err="1">
                <a:latin typeface="Bodoni MT" pitchFamily="18" charset="0"/>
              </a:rPr>
              <a:t>region</a:t>
            </a:r>
            <a:r>
              <a:rPr lang="fr-FR" i="1" dirty="0">
                <a:latin typeface="Bodoni MT" pitchFamily="18" charset="0"/>
              </a:rPr>
              <a:t> VARCHAR(10);</a:t>
            </a:r>
          </a:p>
        </p:txBody>
      </p:sp>
      <p:sp>
        <p:nvSpPr>
          <p:cNvPr id="9" name="Text Box 12"/>
          <p:cNvSpPr txBox="1">
            <a:spLocks noChangeArrowheads="1"/>
          </p:cNvSpPr>
          <p:nvPr/>
        </p:nvSpPr>
        <p:spPr bwMode="auto">
          <a:xfrm>
            <a:off x="1302885" y="4704576"/>
            <a:ext cx="6937375" cy="64633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r>
              <a:rPr lang="fr-FR" i="1" dirty="0">
                <a:latin typeface="Bodoni MT" pitchFamily="18" charset="0"/>
              </a:rPr>
              <a:t>ALTER TABLE Internaute </a:t>
            </a:r>
            <a:r>
              <a:rPr lang="fr-FR" i="1" u="sng" dirty="0">
                <a:latin typeface="Bodoni MT" pitchFamily="18" charset="0"/>
              </a:rPr>
              <a:t>MODIFY COLUMN</a:t>
            </a:r>
            <a:r>
              <a:rPr lang="fr-FR" i="1" dirty="0">
                <a:latin typeface="Bodoni MT" pitchFamily="18" charset="0"/>
              </a:rPr>
              <a:t> anneeNaiss VARCHAR(30) NOT NULL;</a:t>
            </a:r>
          </a:p>
        </p:txBody>
      </p:sp>
      <p:sp>
        <p:nvSpPr>
          <p:cNvPr id="10" name="Text Box 12"/>
          <p:cNvSpPr txBox="1">
            <a:spLocks noChangeArrowheads="1"/>
          </p:cNvSpPr>
          <p:nvPr/>
        </p:nvSpPr>
        <p:spPr bwMode="auto">
          <a:xfrm>
            <a:off x="1051870" y="6015178"/>
            <a:ext cx="6937375" cy="64633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r>
              <a:rPr lang="fr-FR" i="1" dirty="0">
                <a:latin typeface="Bodoni MT" pitchFamily="18" charset="0"/>
              </a:rPr>
              <a:t>ALTER TABLE Livre </a:t>
            </a:r>
            <a:r>
              <a:rPr lang="fr-FR" i="1" u="sng" dirty="0">
                <a:latin typeface="Bodoni MT" pitchFamily="18" charset="0"/>
              </a:rPr>
              <a:t>RENAME TO </a:t>
            </a:r>
            <a:r>
              <a:rPr lang="fr-FR" i="1" dirty="0">
                <a:latin typeface="Bodoni MT" pitchFamily="18" charset="0"/>
              </a:rPr>
              <a:t>Livre2;</a:t>
            </a:r>
          </a:p>
          <a:p>
            <a:pPr algn="ctr"/>
            <a:r>
              <a:rPr lang="fr-FR" i="1" dirty="0">
                <a:latin typeface="Bodoni MT" pitchFamily="18" charset="0"/>
              </a:rPr>
              <a:t>ALTER TABLE Livre </a:t>
            </a:r>
            <a:r>
              <a:rPr lang="fr-FR" i="1" u="sng" dirty="0">
                <a:latin typeface="Bodoni MT" pitchFamily="18" charset="0"/>
              </a:rPr>
              <a:t>RENAME</a:t>
            </a:r>
            <a:r>
              <a:rPr lang="fr-FR" i="1" dirty="0">
                <a:latin typeface="Bodoni MT" pitchFamily="18" charset="0"/>
              </a:rPr>
              <a:t> COLUMN Titre </a:t>
            </a:r>
            <a:r>
              <a:rPr lang="fr-FR" i="1" u="sng" dirty="0">
                <a:latin typeface="Bodoni MT" pitchFamily="18" charset="0"/>
              </a:rPr>
              <a:t>TO</a:t>
            </a:r>
            <a:r>
              <a:rPr lang="fr-FR" i="1" dirty="0">
                <a:latin typeface="Bodoni MT" pitchFamily="18" charset="0"/>
              </a:rPr>
              <a:t> Titre2;</a:t>
            </a:r>
          </a:p>
        </p:txBody>
      </p:sp>
    </p:spTree>
    <p:extLst>
      <p:ext uri="{BB962C8B-B14F-4D97-AF65-F5344CB8AC3E}">
        <p14:creationId xmlns:p14="http://schemas.microsoft.com/office/powerpoint/2010/main" val="3467159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ssolv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dissolv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2919"/>
            <a:ext cx="5791200" cy="1143000"/>
          </a:xfrm>
        </p:spPr>
        <p:txBody>
          <a:bodyPr>
            <a:normAutofit fontScale="90000"/>
          </a:bodyPr>
          <a:lstStyle/>
          <a:p>
            <a:r>
              <a:rPr lang="fr-FR" dirty="0"/>
              <a:t>Langage de Définition de Données</a:t>
            </a:r>
            <a:endParaRPr lang="en-US" dirty="0"/>
          </a:p>
        </p:txBody>
      </p:sp>
      <p:sp>
        <p:nvSpPr>
          <p:cNvPr id="3" name="Content Placeholder 2"/>
          <p:cNvSpPr>
            <a:spLocks noGrp="1"/>
          </p:cNvSpPr>
          <p:nvPr>
            <p:ph idx="1"/>
          </p:nvPr>
        </p:nvSpPr>
        <p:spPr>
          <a:xfrm>
            <a:off x="549275" y="1600200"/>
            <a:ext cx="8042276" cy="5121505"/>
          </a:xfrm>
        </p:spPr>
        <p:txBody>
          <a:bodyPr>
            <a:normAutofit/>
          </a:bodyPr>
          <a:lstStyle/>
          <a:p>
            <a:pPr marL="349250" lvl="2" indent="-349250">
              <a:spcBef>
                <a:spcPts val="2000"/>
              </a:spcBef>
            </a:pPr>
            <a:r>
              <a:rPr lang="fr-FR" sz="3200" dirty="0">
                <a:solidFill>
                  <a:schemeClr val="tx2">
                    <a:lumMod val="50000"/>
                    <a:lumOff val="50000"/>
                  </a:schemeClr>
                </a:solidFill>
              </a:rPr>
              <a:t>La commande DROP:</a:t>
            </a:r>
          </a:p>
          <a:p>
            <a:pPr marL="0" lvl="2" indent="0">
              <a:spcBef>
                <a:spcPts val="0"/>
              </a:spcBef>
              <a:buNone/>
            </a:pPr>
            <a:r>
              <a:rPr lang="fr-FR" sz="3200" dirty="0">
                <a:solidFill>
                  <a:schemeClr val="tx2">
                    <a:lumMod val="50000"/>
                    <a:lumOff val="50000"/>
                  </a:schemeClr>
                </a:solidFill>
              </a:rPr>
              <a:t>	</a:t>
            </a:r>
            <a:r>
              <a:rPr lang="fr-FR" dirty="0">
                <a:solidFill>
                  <a:srgbClr val="00B050"/>
                </a:solidFill>
              </a:rPr>
              <a:t>Suppression d’une Table :</a:t>
            </a:r>
          </a:p>
          <a:p>
            <a:pPr marL="0" indent="0" algn="just">
              <a:buNone/>
            </a:pPr>
            <a:r>
              <a:rPr lang="fr-FR" sz="1800" dirty="0">
                <a:solidFill>
                  <a:schemeClr val="tx1"/>
                </a:solidFill>
              </a:rPr>
              <a:t>permet de supprimer définitivement une table d’une base de données. Cela supprime en même temps les éventuels index, relations, contraintes et permissions associées a cette table</a:t>
            </a:r>
            <a:r>
              <a:rPr lang="fr-FR" sz="2000" dirty="0"/>
              <a:t>.</a:t>
            </a:r>
          </a:p>
          <a:p>
            <a:pPr marL="0" indent="0" algn="just">
              <a:buNone/>
            </a:pPr>
            <a:r>
              <a:rPr lang="fr-FR" sz="2000" dirty="0">
                <a:solidFill>
                  <a:srgbClr val="000000"/>
                </a:solidFill>
              </a:rPr>
              <a:t>Syntaxe :</a:t>
            </a:r>
          </a:p>
          <a:p>
            <a:pPr marL="0" indent="0" algn="just">
              <a:buNone/>
            </a:pPr>
            <a:endParaRPr lang="fr-FR" sz="2000" dirty="0">
              <a:solidFill>
                <a:srgbClr val="000000"/>
              </a:solidFill>
            </a:endParaRPr>
          </a:p>
          <a:p>
            <a:pPr marL="0" indent="0">
              <a:spcBef>
                <a:spcPts val="0"/>
              </a:spcBef>
              <a:buNone/>
            </a:pPr>
            <a:r>
              <a:rPr lang="fr-FR" sz="1800" dirty="0">
                <a:solidFill>
                  <a:schemeClr val="tx1"/>
                </a:solidFill>
              </a:rPr>
              <a:t>S’il y a une dépendance avec une autre table, il est recommande de les supprimer avant de supprimer la table. C’est le cas par exemple s’il y a des clés étrangères.</a:t>
            </a:r>
            <a:endParaRPr lang="en-US" sz="1800" dirty="0">
              <a:solidFill>
                <a:schemeClr val="tx1"/>
              </a:solidFill>
            </a:endParaRPr>
          </a:p>
          <a:p>
            <a:pPr marL="0" indent="0" algn="just">
              <a:buNone/>
            </a:pPr>
            <a:r>
              <a:rPr lang="en-US" sz="2000" dirty="0" err="1">
                <a:solidFill>
                  <a:srgbClr val="000000"/>
                </a:solidFill>
              </a:rPr>
              <a:t>Exemple</a:t>
            </a:r>
            <a:r>
              <a:rPr lang="en-US" sz="2000" dirty="0">
                <a:solidFill>
                  <a:srgbClr val="000000"/>
                </a:solidFill>
              </a:rPr>
              <a:t> : </a:t>
            </a: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19</a:t>
            </a:fld>
            <a:endParaRPr lang="en-US"/>
          </a:p>
        </p:txBody>
      </p:sp>
      <p:sp>
        <p:nvSpPr>
          <p:cNvPr id="6" name="Text Box 12"/>
          <p:cNvSpPr txBox="1">
            <a:spLocks noChangeArrowheads="1"/>
          </p:cNvSpPr>
          <p:nvPr/>
        </p:nvSpPr>
        <p:spPr bwMode="auto">
          <a:xfrm>
            <a:off x="1296998" y="3893142"/>
            <a:ext cx="6937375" cy="36933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r>
              <a:rPr lang="fr-FR" i="1" dirty="0">
                <a:latin typeface="Bodoni MT" pitchFamily="18" charset="0"/>
              </a:rPr>
              <a:t>DROP TABLE </a:t>
            </a:r>
            <a:r>
              <a:rPr lang="fr-FR" i="1" dirty="0" err="1">
                <a:latin typeface="Bodoni MT" pitchFamily="18" charset="0"/>
              </a:rPr>
              <a:t>nom_table</a:t>
            </a:r>
            <a:endParaRPr lang="fr-FR" i="1" dirty="0">
              <a:latin typeface="Bodoni MT" pitchFamily="18" charset="0"/>
            </a:endParaRPr>
          </a:p>
        </p:txBody>
      </p:sp>
      <p:sp>
        <p:nvSpPr>
          <p:cNvPr id="5" name="Text Box 12"/>
          <p:cNvSpPr txBox="1">
            <a:spLocks noChangeArrowheads="1"/>
          </p:cNvSpPr>
          <p:nvPr/>
        </p:nvSpPr>
        <p:spPr bwMode="auto">
          <a:xfrm>
            <a:off x="1101725" y="5700206"/>
            <a:ext cx="6937375" cy="36933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r>
              <a:rPr lang="fr-FR" i="1" dirty="0">
                <a:latin typeface="Bodoni MT" pitchFamily="18" charset="0"/>
              </a:rPr>
              <a:t>DROP TABLE Internaute</a:t>
            </a:r>
          </a:p>
        </p:txBody>
      </p:sp>
    </p:spTree>
    <p:extLst>
      <p:ext uri="{BB962C8B-B14F-4D97-AF65-F5344CB8AC3E}">
        <p14:creationId xmlns:p14="http://schemas.microsoft.com/office/powerpoint/2010/main" val="3715455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 Plan</a:t>
            </a:r>
            <a:endParaRPr lang="en-US" dirty="0"/>
          </a:p>
        </p:txBody>
      </p:sp>
      <p:sp>
        <p:nvSpPr>
          <p:cNvPr id="3" name="Content Placeholder 2"/>
          <p:cNvSpPr>
            <a:spLocks noGrp="1"/>
          </p:cNvSpPr>
          <p:nvPr>
            <p:ph idx="1"/>
          </p:nvPr>
        </p:nvSpPr>
        <p:spPr>
          <a:xfrm>
            <a:off x="549275" y="1600200"/>
            <a:ext cx="8042276" cy="5121505"/>
          </a:xfrm>
        </p:spPr>
        <p:txBody>
          <a:bodyPr>
            <a:normAutofit/>
          </a:bodyPr>
          <a:lstStyle/>
          <a:p>
            <a:endParaRPr lang="fr-FR" sz="3200" dirty="0">
              <a:solidFill>
                <a:schemeClr val="tx1"/>
              </a:solidFill>
            </a:endParaRPr>
          </a:p>
          <a:p>
            <a:r>
              <a:rPr lang="fr-FR" sz="3200" dirty="0">
                <a:solidFill>
                  <a:schemeClr val="tx1"/>
                </a:solidFill>
              </a:rPr>
              <a:t> Généralités</a:t>
            </a:r>
          </a:p>
          <a:p>
            <a:r>
              <a:rPr lang="fr-FR" sz="3200" dirty="0">
                <a:solidFill>
                  <a:schemeClr val="tx1"/>
                </a:solidFill>
              </a:rPr>
              <a:t>Langage de Définition des Données (LDD)</a:t>
            </a:r>
          </a:p>
          <a:p>
            <a:r>
              <a:rPr lang="fr-FR" sz="3200" dirty="0">
                <a:solidFill>
                  <a:schemeClr val="tx1"/>
                </a:solidFill>
              </a:rPr>
              <a:t>Langage de Manipulation des données LMD</a:t>
            </a:r>
          </a:p>
          <a:p>
            <a:pPr algn="just"/>
            <a:endParaRPr lang="fr-FR" sz="2000" dirty="0">
              <a:solidFill>
                <a:srgbClr val="000000"/>
              </a:solidFill>
            </a:endParaRPr>
          </a:p>
          <a:p>
            <a:pPr algn="just"/>
            <a:endParaRPr lang="en-US" sz="2000" dirty="0">
              <a:solidFill>
                <a:srgbClr val="000000"/>
              </a:solidFill>
            </a:endParaRP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2</a:t>
            </a:fld>
            <a:endParaRPr lang="en-US"/>
          </a:p>
        </p:txBody>
      </p:sp>
    </p:spTree>
    <p:extLst>
      <p:ext uri="{BB962C8B-B14F-4D97-AF65-F5344CB8AC3E}">
        <p14:creationId xmlns:p14="http://schemas.microsoft.com/office/powerpoint/2010/main" val="26685009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1884"/>
            <a:ext cx="6006353" cy="1143000"/>
          </a:xfrm>
        </p:spPr>
        <p:txBody>
          <a:bodyPr>
            <a:normAutofit fontScale="90000"/>
          </a:bodyPr>
          <a:lstStyle/>
          <a:p>
            <a:r>
              <a:rPr lang="fr-FR" dirty="0"/>
              <a:t>Langage de Manipulation des Données</a:t>
            </a:r>
            <a:endParaRPr lang="en-US" dirty="0"/>
          </a:p>
        </p:txBody>
      </p:sp>
      <p:sp>
        <p:nvSpPr>
          <p:cNvPr id="3" name="Content Placeholder 2"/>
          <p:cNvSpPr>
            <a:spLocks noGrp="1"/>
          </p:cNvSpPr>
          <p:nvPr>
            <p:ph idx="1"/>
          </p:nvPr>
        </p:nvSpPr>
        <p:spPr>
          <a:xfrm>
            <a:off x="549275" y="1600200"/>
            <a:ext cx="8042276" cy="5121505"/>
          </a:xfrm>
        </p:spPr>
        <p:txBody>
          <a:bodyPr>
            <a:normAutofit/>
          </a:bodyPr>
          <a:lstStyle/>
          <a:p>
            <a:r>
              <a:rPr lang="fr-FR" sz="3200" dirty="0">
                <a:solidFill>
                  <a:schemeClr val="tx2">
                    <a:lumMod val="50000"/>
                    <a:lumOff val="50000"/>
                  </a:schemeClr>
                </a:solidFill>
              </a:rPr>
              <a:t>Le LMD :</a:t>
            </a:r>
          </a:p>
          <a:p>
            <a:pPr lvl="1"/>
            <a:r>
              <a:rPr lang="fr-FR" sz="3000" dirty="0">
                <a:solidFill>
                  <a:schemeClr val="tx1"/>
                </a:solidFill>
              </a:rPr>
              <a:t>partie de SQL qui permet la manipulation et la mise à jour des tables.</a:t>
            </a:r>
          </a:p>
          <a:p>
            <a:pPr lvl="1"/>
            <a:r>
              <a:rPr lang="fr-FR" sz="3000" dirty="0">
                <a:solidFill>
                  <a:schemeClr val="tx1"/>
                </a:solidFill>
              </a:rPr>
              <a:t>Cette partie contient les commandes :</a:t>
            </a:r>
          </a:p>
          <a:p>
            <a:pPr lvl="2"/>
            <a:r>
              <a:rPr lang="fr-FR" dirty="0"/>
              <a:t>La commande INSERT</a:t>
            </a:r>
            <a:endParaRPr lang="fr-FR" sz="2400" dirty="0">
              <a:solidFill>
                <a:schemeClr val="tx1"/>
              </a:solidFill>
            </a:endParaRPr>
          </a:p>
          <a:p>
            <a:pPr lvl="2"/>
            <a:r>
              <a:rPr lang="fr-FR" sz="2400" dirty="0">
                <a:solidFill>
                  <a:schemeClr val="tx1"/>
                </a:solidFill>
              </a:rPr>
              <a:t>La commande SELECT</a:t>
            </a:r>
          </a:p>
          <a:p>
            <a:pPr lvl="2"/>
            <a:r>
              <a:rPr lang="fr-FR" sz="2400" dirty="0">
                <a:solidFill>
                  <a:schemeClr val="tx1"/>
                </a:solidFill>
              </a:rPr>
              <a:t>La commande UPDATE</a:t>
            </a:r>
          </a:p>
          <a:p>
            <a:pPr lvl="2"/>
            <a:r>
              <a:rPr lang="fr-FR" sz="2400" dirty="0">
                <a:solidFill>
                  <a:schemeClr val="tx1"/>
                </a:solidFill>
              </a:rPr>
              <a:t>La commande DELETE</a:t>
            </a:r>
          </a:p>
          <a:p>
            <a:pPr algn="just"/>
            <a:endParaRPr lang="en-US" sz="2000" dirty="0">
              <a:solidFill>
                <a:srgbClr val="000000"/>
              </a:solidFill>
            </a:endParaRP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20</a:t>
            </a:fld>
            <a:endParaRPr lang="en-US"/>
          </a:p>
        </p:txBody>
      </p:sp>
    </p:spTree>
    <p:extLst>
      <p:ext uri="{BB962C8B-B14F-4D97-AF65-F5344CB8AC3E}">
        <p14:creationId xmlns:p14="http://schemas.microsoft.com/office/powerpoint/2010/main" val="21625814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848"/>
            <a:ext cx="5952565" cy="1143000"/>
          </a:xfrm>
        </p:spPr>
        <p:txBody>
          <a:bodyPr>
            <a:normAutofit fontScale="90000"/>
          </a:bodyPr>
          <a:lstStyle/>
          <a:p>
            <a:r>
              <a:rPr lang="fr-FR" dirty="0"/>
              <a:t>Langage de Manipulation des Données</a:t>
            </a:r>
            <a:endParaRPr lang="en-US" dirty="0"/>
          </a:p>
        </p:txBody>
      </p:sp>
      <p:sp>
        <p:nvSpPr>
          <p:cNvPr id="3" name="Content Placeholder 2"/>
          <p:cNvSpPr>
            <a:spLocks noGrp="1"/>
          </p:cNvSpPr>
          <p:nvPr>
            <p:ph idx="1"/>
          </p:nvPr>
        </p:nvSpPr>
        <p:spPr>
          <a:xfrm>
            <a:off x="549275" y="1600200"/>
            <a:ext cx="8042276" cy="5121505"/>
          </a:xfrm>
        </p:spPr>
        <p:txBody>
          <a:bodyPr>
            <a:normAutofit/>
          </a:bodyPr>
          <a:lstStyle/>
          <a:p>
            <a:pPr marL="349250" lvl="2" indent="-349250">
              <a:spcBef>
                <a:spcPts val="2000"/>
              </a:spcBef>
            </a:pPr>
            <a:r>
              <a:rPr lang="fr-FR" sz="3200" dirty="0">
                <a:solidFill>
                  <a:schemeClr val="tx2">
                    <a:lumMod val="50000"/>
                    <a:lumOff val="50000"/>
                  </a:schemeClr>
                </a:solidFill>
              </a:rPr>
              <a:t>La commande INSERT INTO :</a:t>
            </a:r>
          </a:p>
          <a:p>
            <a:pPr marL="0" lvl="2" indent="0">
              <a:spcBef>
                <a:spcPts val="2000"/>
              </a:spcBef>
              <a:buNone/>
            </a:pPr>
            <a:r>
              <a:rPr lang="fr-FR" sz="3200" dirty="0">
                <a:solidFill>
                  <a:schemeClr val="tx2">
                    <a:lumMod val="50000"/>
                    <a:lumOff val="50000"/>
                  </a:schemeClr>
                </a:solidFill>
              </a:rPr>
              <a:t>	</a:t>
            </a:r>
            <a:r>
              <a:rPr lang="fr-FR" dirty="0">
                <a:solidFill>
                  <a:srgbClr val="00B050"/>
                </a:solidFill>
              </a:rPr>
              <a:t>Insertion d’un </a:t>
            </a:r>
            <a:r>
              <a:rPr lang="fr-FR" dirty="0" err="1">
                <a:solidFill>
                  <a:srgbClr val="00B050"/>
                </a:solidFill>
              </a:rPr>
              <a:t>tuple</a:t>
            </a:r>
            <a:r>
              <a:rPr lang="fr-FR" dirty="0">
                <a:solidFill>
                  <a:srgbClr val="00B050"/>
                </a:solidFill>
              </a:rPr>
              <a:t> dans une table :</a:t>
            </a:r>
          </a:p>
          <a:p>
            <a:pPr marL="0" indent="0">
              <a:buNone/>
            </a:pPr>
            <a:r>
              <a:rPr lang="fr-FR" sz="1800" dirty="0">
                <a:solidFill>
                  <a:schemeClr val="tx1"/>
                </a:solidFill>
              </a:rPr>
              <a:t>permet au choix d’inclure une seule ligne a la base existante ou plusieurs lignes d’un coup. </a:t>
            </a:r>
          </a:p>
          <a:p>
            <a:pPr marL="0" indent="0" algn="just">
              <a:buNone/>
            </a:pPr>
            <a:r>
              <a:rPr lang="fr-FR" sz="2000" dirty="0">
                <a:solidFill>
                  <a:srgbClr val="000000"/>
                </a:solidFill>
              </a:rPr>
              <a:t>Syntaxe :</a:t>
            </a:r>
          </a:p>
          <a:p>
            <a:pPr marL="0" indent="0" algn="just">
              <a:buNone/>
            </a:pPr>
            <a:endParaRPr lang="en-US" sz="2000" dirty="0">
              <a:solidFill>
                <a:srgbClr val="000000"/>
              </a:solidFill>
            </a:endParaRPr>
          </a:p>
          <a:p>
            <a:pPr marL="0" indent="0" algn="just">
              <a:buNone/>
            </a:pPr>
            <a:endParaRPr lang="en-US" sz="2000" dirty="0">
              <a:solidFill>
                <a:srgbClr val="000000"/>
              </a:solidFill>
            </a:endParaRPr>
          </a:p>
          <a:p>
            <a:pPr marL="0" indent="0" algn="just">
              <a:buNone/>
            </a:pPr>
            <a:endParaRPr lang="en-US" sz="2000" dirty="0">
              <a:solidFill>
                <a:srgbClr val="000000"/>
              </a:solidFill>
            </a:endParaRPr>
          </a:p>
          <a:p>
            <a:pPr marL="0" indent="0" algn="just">
              <a:buNone/>
            </a:pPr>
            <a:r>
              <a:rPr lang="en-US" sz="2000" dirty="0" err="1">
                <a:solidFill>
                  <a:srgbClr val="000000"/>
                </a:solidFill>
              </a:rPr>
              <a:t>Exemple</a:t>
            </a:r>
            <a:r>
              <a:rPr lang="en-US" sz="2000" dirty="0">
                <a:solidFill>
                  <a:srgbClr val="000000"/>
                </a:solidFill>
              </a:rPr>
              <a:t> : </a:t>
            </a: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21</a:t>
            </a:fld>
            <a:endParaRPr lang="en-US"/>
          </a:p>
        </p:txBody>
      </p:sp>
      <p:sp>
        <p:nvSpPr>
          <p:cNvPr id="6" name="Text Box 12"/>
          <p:cNvSpPr txBox="1">
            <a:spLocks noChangeArrowheads="1"/>
          </p:cNvSpPr>
          <p:nvPr/>
        </p:nvSpPr>
        <p:spPr bwMode="auto">
          <a:xfrm>
            <a:off x="1207349" y="4362568"/>
            <a:ext cx="6937375" cy="64633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fr-FR" i="1" dirty="0">
                <a:latin typeface="Bodoni MT" pitchFamily="18" charset="0"/>
              </a:rPr>
              <a:t>INSERT INTO table </a:t>
            </a:r>
          </a:p>
          <a:p>
            <a:r>
              <a:rPr lang="fr-FR" i="1" dirty="0">
                <a:latin typeface="Bodoni MT" pitchFamily="18" charset="0"/>
              </a:rPr>
              <a:t>VALUES ('valeur 1', 'valeur 2', ...) ;</a:t>
            </a:r>
          </a:p>
        </p:txBody>
      </p:sp>
      <p:sp>
        <p:nvSpPr>
          <p:cNvPr id="5" name="Text Box 12"/>
          <p:cNvSpPr txBox="1">
            <a:spLocks noChangeArrowheads="1"/>
          </p:cNvSpPr>
          <p:nvPr/>
        </p:nvSpPr>
        <p:spPr bwMode="auto">
          <a:xfrm>
            <a:off x="1207350" y="5519126"/>
            <a:ext cx="6937375" cy="64633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en-US" i="1" dirty="0">
                <a:latin typeface="Bodoni MT" pitchFamily="18" charset="0"/>
              </a:rPr>
              <a:t>INSERT INTO </a:t>
            </a:r>
            <a:r>
              <a:rPr lang="en-US" i="1" dirty="0" err="1">
                <a:latin typeface="Bodoni MT" pitchFamily="18" charset="0"/>
              </a:rPr>
              <a:t>Livre</a:t>
            </a:r>
            <a:endParaRPr lang="en-US" i="1" dirty="0">
              <a:latin typeface="Bodoni MT" pitchFamily="18" charset="0"/>
            </a:endParaRPr>
          </a:p>
          <a:p>
            <a:r>
              <a:rPr lang="en-US" i="1" dirty="0">
                <a:latin typeface="Bodoni MT" pitchFamily="18" charset="0"/>
              </a:rPr>
              <a:t>VALUES (‘HUGO’, ‘HERNANT’, 1830, ‘THEATRE’, 120.00);</a:t>
            </a:r>
            <a:endParaRPr lang="fr-FR" i="1" dirty="0">
              <a:latin typeface="Bodoni MT" pitchFamily="18" charset="0"/>
            </a:endParaRPr>
          </a:p>
        </p:txBody>
      </p:sp>
    </p:spTree>
    <p:extLst>
      <p:ext uri="{BB962C8B-B14F-4D97-AF65-F5344CB8AC3E}">
        <p14:creationId xmlns:p14="http://schemas.microsoft.com/office/powerpoint/2010/main" val="1918033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1883"/>
            <a:ext cx="6131859" cy="1143000"/>
          </a:xfrm>
        </p:spPr>
        <p:txBody>
          <a:bodyPr>
            <a:normAutofit fontScale="90000"/>
          </a:bodyPr>
          <a:lstStyle/>
          <a:p>
            <a:r>
              <a:rPr lang="fr-FR" dirty="0"/>
              <a:t>Langage de Manipulation des Données</a:t>
            </a:r>
            <a:endParaRPr lang="en-US" dirty="0"/>
          </a:p>
        </p:txBody>
      </p:sp>
      <p:sp>
        <p:nvSpPr>
          <p:cNvPr id="3" name="Content Placeholder 2"/>
          <p:cNvSpPr>
            <a:spLocks noGrp="1"/>
          </p:cNvSpPr>
          <p:nvPr>
            <p:ph idx="1"/>
          </p:nvPr>
        </p:nvSpPr>
        <p:spPr>
          <a:xfrm>
            <a:off x="549275" y="1600200"/>
            <a:ext cx="8042276" cy="5121505"/>
          </a:xfrm>
        </p:spPr>
        <p:txBody>
          <a:bodyPr>
            <a:normAutofit/>
          </a:bodyPr>
          <a:lstStyle/>
          <a:p>
            <a:pPr marL="349250" lvl="2" indent="-349250">
              <a:spcBef>
                <a:spcPts val="2000"/>
              </a:spcBef>
            </a:pPr>
            <a:r>
              <a:rPr lang="fr-FR" sz="3200" dirty="0">
                <a:solidFill>
                  <a:schemeClr val="tx2">
                    <a:lumMod val="50000"/>
                    <a:lumOff val="50000"/>
                  </a:schemeClr>
                </a:solidFill>
              </a:rPr>
              <a:t>La commande INSERT INTO :</a:t>
            </a:r>
          </a:p>
          <a:p>
            <a:pPr marL="0" lvl="2" indent="0">
              <a:spcBef>
                <a:spcPts val="2000"/>
              </a:spcBef>
              <a:buNone/>
            </a:pPr>
            <a:r>
              <a:rPr lang="fr-FR" sz="3200" dirty="0">
                <a:solidFill>
                  <a:schemeClr val="tx2">
                    <a:lumMod val="50000"/>
                    <a:lumOff val="50000"/>
                  </a:schemeClr>
                </a:solidFill>
              </a:rPr>
              <a:t>	</a:t>
            </a:r>
            <a:r>
              <a:rPr lang="fr-FR" dirty="0">
                <a:solidFill>
                  <a:srgbClr val="00B050"/>
                </a:solidFill>
              </a:rPr>
              <a:t>Insertion d’un </a:t>
            </a:r>
            <a:r>
              <a:rPr lang="fr-FR" dirty="0" err="1">
                <a:solidFill>
                  <a:srgbClr val="00B050"/>
                </a:solidFill>
              </a:rPr>
              <a:t>tuple</a:t>
            </a:r>
            <a:r>
              <a:rPr lang="fr-FR" dirty="0">
                <a:solidFill>
                  <a:srgbClr val="00B050"/>
                </a:solidFill>
              </a:rPr>
              <a:t> dans une table :</a:t>
            </a:r>
          </a:p>
          <a:p>
            <a:pPr marL="0" indent="0" algn="just">
              <a:buNone/>
            </a:pPr>
            <a:r>
              <a:rPr lang="en-US" sz="2000" dirty="0" err="1">
                <a:solidFill>
                  <a:srgbClr val="000000"/>
                </a:solidFill>
              </a:rPr>
              <a:t>Exemple</a:t>
            </a:r>
            <a:r>
              <a:rPr lang="en-US" sz="2000" dirty="0">
                <a:solidFill>
                  <a:srgbClr val="000000"/>
                </a:solidFill>
              </a:rPr>
              <a:t> : </a:t>
            </a:r>
          </a:p>
          <a:p>
            <a:pPr marL="0" indent="0" algn="just">
              <a:buNone/>
            </a:pPr>
            <a:endParaRPr lang="en-US" sz="2000" dirty="0">
              <a:solidFill>
                <a:srgbClr val="000000"/>
              </a:solidFill>
            </a:endParaRPr>
          </a:p>
          <a:p>
            <a:pPr marL="0" indent="0" algn="just">
              <a:buNone/>
            </a:pPr>
            <a:endParaRPr lang="en-US" sz="2000" dirty="0">
              <a:solidFill>
                <a:srgbClr val="000000"/>
              </a:solidFill>
            </a:endParaRPr>
          </a:p>
          <a:p>
            <a:pPr marL="0" indent="0">
              <a:spcBef>
                <a:spcPts val="0"/>
              </a:spcBef>
              <a:buNone/>
            </a:pPr>
            <a:endParaRPr lang="fr-FR" sz="1800" dirty="0">
              <a:solidFill>
                <a:schemeClr val="tx1"/>
              </a:solidFill>
            </a:endParaRPr>
          </a:p>
          <a:p>
            <a:pPr marL="0" indent="0">
              <a:spcBef>
                <a:spcPts val="0"/>
              </a:spcBef>
              <a:buNone/>
            </a:pPr>
            <a:r>
              <a:rPr lang="fr-FR" sz="1800" dirty="0">
                <a:solidFill>
                  <a:schemeClr val="tx1"/>
                </a:solidFill>
              </a:rPr>
              <a:t>Insère un nouveau </a:t>
            </a:r>
            <a:r>
              <a:rPr lang="fr-FR" sz="1800" dirty="0" err="1">
                <a:solidFill>
                  <a:schemeClr val="tx1"/>
                </a:solidFill>
              </a:rPr>
              <a:t>tuple</a:t>
            </a:r>
            <a:r>
              <a:rPr lang="fr-FR" sz="1800" dirty="0">
                <a:solidFill>
                  <a:schemeClr val="tx1"/>
                </a:solidFill>
              </a:rPr>
              <a:t> en utilisant un ordre différent de l’ordre de définition.</a:t>
            </a:r>
          </a:p>
          <a:p>
            <a:pPr marL="0" indent="0">
              <a:spcBef>
                <a:spcPts val="0"/>
              </a:spcBef>
              <a:buNone/>
            </a:pPr>
            <a:endParaRPr lang="fr-FR" sz="1800" dirty="0">
              <a:solidFill>
                <a:schemeClr val="tx1"/>
              </a:solidFill>
            </a:endParaRPr>
          </a:p>
          <a:p>
            <a:pPr marL="0" indent="0">
              <a:spcBef>
                <a:spcPts val="0"/>
              </a:spcBef>
              <a:buNone/>
            </a:pPr>
            <a:endParaRPr lang="fr-FR" sz="1800" dirty="0">
              <a:solidFill>
                <a:schemeClr val="tx1"/>
              </a:solidFill>
            </a:endParaRPr>
          </a:p>
          <a:p>
            <a:pPr marL="0" indent="0">
              <a:spcBef>
                <a:spcPts val="0"/>
              </a:spcBef>
              <a:buNone/>
            </a:pPr>
            <a:endParaRPr lang="fr-FR" sz="1800" dirty="0">
              <a:solidFill>
                <a:schemeClr val="tx1"/>
              </a:solidFill>
            </a:endParaRPr>
          </a:p>
          <a:p>
            <a:pPr marL="0" indent="0">
              <a:spcBef>
                <a:spcPts val="0"/>
              </a:spcBef>
              <a:buNone/>
            </a:pPr>
            <a:r>
              <a:rPr lang="fr-FR" sz="1800" dirty="0">
                <a:solidFill>
                  <a:schemeClr val="tx1"/>
                </a:solidFill>
              </a:rPr>
              <a:t>Insère un nouveau </a:t>
            </a:r>
            <a:r>
              <a:rPr lang="fr-FR" sz="1800" dirty="0" err="1">
                <a:solidFill>
                  <a:schemeClr val="tx1"/>
                </a:solidFill>
              </a:rPr>
              <a:t>tuple</a:t>
            </a:r>
            <a:r>
              <a:rPr lang="fr-FR" sz="1800" dirty="0">
                <a:solidFill>
                  <a:schemeClr val="tx1"/>
                </a:solidFill>
              </a:rPr>
              <a:t> sans initialiser une colonne (colonne prix).</a:t>
            </a:r>
            <a:endParaRPr lang="en-US" sz="1800" dirty="0">
              <a:solidFill>
                <a:schemeClr val="tx1"/>
              </a:solidFill>
            </a:endParaRP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22</a:t>
            </a:fld>
            <a:endParaRPr lang="en-US"/>
          </a:p>
        </p:txBody>
      </p:sp>
      <p:sp>
        <p:nvSpPr>
          <p:cNvPr id="5" name="Text Box 12"/>
          <p:cNvSpPr txBox="1">
            <a:spLocks noChangeArrowheads="1"/>
          </p:cNvSpPr>
          <p:nvPr/>
        </p:nvSpPr>
        <p:spPr bwMode="auto">
          <a:xfrm>
            <a:off x="1207350" y="3553814"/>
            <a:ext cx="6937375" cy="64633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en-US" i="1" dirty="0">
                <a:latin typeface="Bodoni MT" pitchFamily="18" charset="0"/>
              </a:rPr>
              <a:t>INSERT INTO </a:t>
            </a:r>
            <a:r>
              <a:rPr lang="en-US" i="1" dirty="0" err="1">
                <a:latin typeface="Bodoni MT" pitchFamily="18" charset="0"/>
              </a:rPr>
              <a:t>Livre</a:t>
            </a:r>
            <a:endParaRPr lang="en-US" i="1" dirty="0">
              <a:latin typeface="Bodoni MT" pitchFamily="18" charset="0"/>
            </a:endParaRPr>
          </a:p>
          <a:p>
            <a:r>
              <a:rPr lang="en-US" i="1" dirty="0">
                <a:latin typeface="Bodoni MT" pitchFamily="18" charset="0"/>
              </a:rPr>
              <a:t>VALUES (‘HUGO’, ‘HERNANT’, 1830, ‘THEATRE’, 120.00);</a:t>
            </a:r>
            <a:endParaRPr lang="fr-FR" i="1" dirty="0">
              <a:latin typeface="Bodoni MT" pitchFamily="18" charset="0"/>
            </a:endParaRPr>
          </a:p>
        </p:txBody>
      </p:sp>
      <p:sp>
        <p:nvSpPr>
          <p:cNvPr id="7" name="Text Box 12"/>
          <p:cNvSpPr txBox="1">
            <a:spLocks noChangeArrowheads="1"/>
          </p:cNvSpPr>
          <p:nvPr/>
        </p:nvSpPr>
        <p:spPr bwMode="auto">
          <a:xfrm>
            <a:off x="1207349" y="4650529"/>
            <a:ext cx="6937375" cy="64633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fr-FR" i="1" dirty="0">
                <a:latin typeface="Bodoni MT" pitchFamily="18" charset="0"/>
              </a:rPr>
              <a:t>INSERT INTO Livre (Auteur, Titre, Année, Prix, Genre)</a:t>
            </a:r>
          </a:p>
          <a:p>
            <a:r>
              <a:rPr lang="fr-FR" i="1" dirty="0">
                <a:latin typeface="Bodoni MT" pitchFamily="18" charset="0"/>
              </a:rPr>
              <a:t>VALUES (‘Balzac, ‘Le père Goriot’, 1834, 148.5, ‘Roman’);</a:t>
            </a:r>
          </a:p>
        </p:txBody>
      </p:sp>
      <p:sp>
        <p:nvSpPr>
          <p:cNvPr id="8" name="Text Box 12"/>
          <p:cNvSpPr txBox="1">
            <a:spLocks noChangeArrowheads="1"/>
          </p:cNvSpPr>
          <p:nvPr/>
        </p:nvSpPr>
        <p:spPr bwMode="auto">
          <a:xfrm>
            <a:off x="1207348" y="5799233"/>
            <a:ext cx="6937375" cy="64633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fr-FR" i="1" dirty="0">
                <a:latin typeface="Bodoni MT" pitchFamily="18" charset="0"/>
              </a:rPr>
              <a:t>INSERT INTO Livre (Auteur, Titre, Année, Genre)</a:t>
            </a:r>
          </a:p>
          <a:p>
            <a:r>
              <a:rPr lang="fr-FR" i="1" dirty="0">
                <a:latin typeface="Bodoni MT" pitchFamily="18" charset="0"/>
              </a:rPr>
              <a:t>VALUES (‘Balzac, ‘Le père Goriot’, 1834, ‘Roman’);</a:t>
            </a:r>
          </a:p>
        </p:txBody>
      </p:sp>
    </p:spTree>
    <p:extLst>
      <p:ext uri="{BB962C8B-B14F-4D97-AF65-F5344CB8AC3E}">
        <p14:creationId xmlns:p14="http://schemas.microsoft.com/office/powerpoint/2010/main" val="1757598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153" y="220848"/>
            <a:ext cx="6185647" cy="1143000"/>
          </a:xfrm>
        </p:spPr>
        <p:txBody>
          <a:bodyPr>
            <a:normAutofit fontScale="90000"/>
          </a:bodyPr>
          <a:lstStyle/>
          <a:p>
            <a:r>
              <a:rPr lang="fr-FR" dirty="0"/>
              <a:t>Langage de Manipulation des Données</a:t>
            </a:r>
            <a:endParaRPr lang="en-US" dirty="0"/>
          </a:p>
        </p:txBody>
      </p:sp>
      <p:sp>
        <p:nvSpPr>
          <p:cNvPr id="3" name="Content Placeholder 2"/>
          <p:cNvSpPr>
            <a:spLocks noGrp="1"/>
          </p:cNvSpPr>
          <p:nvPr>
            <p:ph idx="1"/>
          </p:nvPr>
        </p:nvSpPr>
        <p:spPr>
          <a:xfrm>
            <a:off x="549275" y="1600200"/>
            <a:ext cx="8042276" cy="5121505"/>
          </a:xfrm>
        </p:spPr>
        <p:txBody>
          <a:bodyPr>
            <a:normAutofit/>
          </a:bodyPr>
          <a:lstStyle/>
          <a:p>
            <a:pPr marL="349250" lvl="2" indent="-349250">
              <a:spcBef>
                <a:spcPts val="0"/>
              </a:spcBef>
            </a:pPr>
            <a:r>
              <a:rPr lang="fr-FR" sz="3200" dirty="0">
                <a:solidFill>
                  <a:schemeClr val="tx2">
                    <a:lumMod val="50000"/>
                    <a:lumOff val="50000"/>
                  </a:schemeClr>
                </a:solidFill>
              </a:rPr>
              <a:t>La commande SELECT:</a:t>
            </a:r>
          </a:p>
          <a:p>
            <a:pPr marL="0" lvl="2" indent="0">
              <a:spcBef>
                <a:spcPts val="0"/>
              </a:spcBef>
              <a:buNone/>
            </a:pPr>
            <a:endParaRPr lang="fr-FR" sz="3200" dirty="0">
              <a:solidFill>
                <a:schemeClr val="tx2">
                  <a:lumMod val="50000"/>
                  <a:lumOff val="50000"/>
                </a:schemeClr>
              </a:solidFill>
            </a:endParaRPr>
          </a:p>
          <a:p>
            <a:pPr marL="0" lvl="2" indent="0">
              <a:spcBef>
                <a:spcPts val="0"/>
              </a:spcBef>
              <a:buNone/>
            </a:pPr>
            <a:r>
              <a:rPr lang="fr-FR" sz="1800" dirty="0">
                <a:solidFill>
                  <a:schemeClr val="tx1"/>
                </a:solidFill>
              </a:rPr>
              <a:t>L’utilisation la plus courante de </a:t>
            </a:r>
            <a:r>
              <a:rPr lang="fr-FR" sz="1800" b="1" dirty="0">
                <a:solidFill>
                  <a:schemeClr val="tx1"/>
                </a:solidFill>
              </a:rPr>
              <a:t>SELECT</a:t>
            </a:r>
            <a:r>
              <a:rPr lang="fr-FR" sz="1800" dirty="0">
                <a:solidFill>
                  <a:schemeClr val="tx1"/>
                </a:solidFill>
              </a:rPr>
              <a:t> consiste a lire des données issues de la base de données. Cela s’effectue grâce a la commande SELECT, qui retourne des enregistrements dans un tableau de résultat. Cette commande peut sélectionner une ou plusieurs colonnes d’une table.</a:t>
            </a:r>
          </a:p>
          <a:p>
            <a:pPr marL="0" indent="0" algn="just">
              <a:buNone/>
            </a:pPr>
            <a:r>
              <a:rPr lang="fr-FR" sz="2000" dirty="0">
                <a:solidFill>
                  <a:srgbClr val="000000"/>
                </a:solidFill>
              </a:rPr>
              <a:t>Syntaxe :</a:t>
            </a:r>
          </a:p>
          <a:p>
            <a:pPr marL="0" indent="0" algn="just">
              <a:buNone/>
            </a:pPr>
            <a:endParaRPr lang="en-US" sz="2000" dirty="0">
              <a:solidFill>
                <a:srgbClr val="000000"/>
              </a:solidFill>
            </a:endParaRPr>
          </a:p>
          <a:p>
            <a:pPr marL="0" indent="0" algn="just">
              <a:buNone/>
            </a:pPr>
            <a:r>
              <a:rPr lang="en-US" sz="2000" dirty="0">
                <a:solidFill>
                  <a:srgbClr val="000000"/>
                </a:solidFill>
              </a:rPr>
              <a:t> </a:t>
            </a: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23</a:t>
            </a:fld>
            <a:endParaRPr lang="en-US"/>
          </a:p>
        </p:txBody>
      </p:sp>
      <p:sp>
        <p:nvSpPr>
          <p:cNvPr id="6" name="Text Box 12"/>
          <p:cNvSpPr txBox="1">
            <a:spLocks noChangeArrowheads="1"/>
          </p:cNvSpPr>
          <p:nvPr/>
        </p:nvSpPr>
        <p:spPr bwMode="auto">
          <a:xfrm>
            <a:off x="1343826" y="4567282"/>
            <a:ext cx="6937375" cy="64633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fr-FR" i="1" dirty="0">
                <a:latin typeface="Bodoni MT" pitchFamily="18" charset="0"/>
              </a:rPr>
              <a:t>SELECT </a:t>
            </a:r>
            <a:r>
              <a:rPr lang="fr-FR" i="1" dirty="0" err="1">
                <a:latin typeface="Bodoni MT" pitchFamily="18" charset="0"/>
              </a:rPr>
              <a:t>nom_du_champ</a:t>
            </a:r>
            <a:endParaRPr lang="fr-FR" i="1" dirty="0">
              <a:latin typeface="Bodoni MT" pitchFamily="18" charset="0"/>
            </a:endParaRPr>
          </a:p>
          <a:p>
            <a:r>
              <a:rPr lang="fr-FR" i="1" dirty="0">
                <a:latin typeface="Bodoni MT" pitchFamily="18" charset="0"/>
              </a:rPr>
              <a:t>FROM </a:t>
            </a:r>
            <a:r>
              <a:rPr lang="fr-FR" i="1" dirty="0" err="1">
                <a:latin typeface="Bodoni MT" pitchFamily="18" charset="0"/>
              </a:rPr>
              <a:t>nom_du_tableau</a:t>
            </a:r>
            <a:r>
              <a:rPr lang="fr-FR" i="1" dirty="0">
                <a:latin typeface="Bodoni MT" pitchFamily="18" charset="0"/>
              </a:rPr>
              <a:t> ;</a:t>
            </a:r>
          </a:p>
        </p:txBody>
      </p:sp>
    </p:spTree>
    <p:extLst>
      <p:ext uri="{BB962C8B-B14F-4D97-AF65-F5344CB8AC3E}">
        <p14:creationId xmlns:p14="http://schemas.microsoft.com/office/powerpoint/2010/main" val="1363336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94" y="211883"/>
            <a:ext cx="6167718" cy="1143000"/>
          </a:xfrm>
        </p:spPr>
        <p:txBody>
          <a:bodyPr>
            <a:normAutofit fontScale="90000"/>
          </a:bodyPr>
          <a:lstStyle/>
          <a:p>
            <a:r>
              <a:rPr lang="fr-FR" dirty="0"/>
              <a:t>Langage de Manipulation des Données</a:t>
            </a:r>
            <a:endParaRPr lang="en-US" dirty="0"/>
          </a:p>
        </p:txBody>
      </p:sp>
      <p:sp>
        <p:nvSpPr>
          <p:cNvPr id="3" name="Content Placeholder 2"/>
          <p:cNvSpPr>
            <a:spLocks noGrp="1"/>
          </p:cNvSpPr>
          <p:nvPr>
            <p:ph idx="1"/>
          </p:nvPr>
        </p:nvSpPr>
        <p:spPr>
          <a:xfrm>
            <a:off x="549275" y="1600200"/>
            <a:ext cx="8042276" cy="5121505"/>
          </a:xfrm>
        </p:spPr>
        <p:txBody>
          <a:bodyPr>
            <a:normAutofit/>
          </a:bodyPr>
          <a:lstStyle/>
          <a:p>
            <a:pPr marL="349250" lvl="2" indent="-349250">
              <a:spcBef>
                <a:spcPts val="0"/>
              </a:spcBef>
            </a:pPr>
            <a:r>
              <a:rPr lang="fr-FR" sz="3200" dirty="0">
                <a:solidFill>
                  <a:schemeClr val="tx2">
                    <a:lumMod val="50000"/>
                    <a:lumOff val="50000"/>
                  </a:schemeClr>
                </a:solidFill>
              </a:rPr>
              <a:t>La commande SELECT:</a:t>
            </a:r>
          </a:p>
          <a:p>
            <a:pPr marL="0" indent="0" algn="just">
              <a:buNone/>
            </a:pPr>
            <a:r>
              <a:rPr lang="fr-FR" sz="2000" dirty="0">
                <a:solidFill>
                  <a:srgbClr val="FF0000"/>
                </a:solidFill>
              </a:rPr>
              <a:t>Exemple :</a:t>
            </a:r>
          </a:p>
          <a:p>
            <a:pPr marL="0" indent="0" algn="just">
              <a:buNone/>
            </a:pPr>
            <a:endParaRPr lang="fr-FR" sz="2000" dirty="0">
              <a:solidFill>
                <a:srgbClr val="FF0000"/>
              </a:solidFill>
            </a:endParaRPr>
          </a:p>
          <a:p>
            <a:pPr marL="0" indent="0" algn="just">
              <a:spcBef>
                <a:spcPts val="0"/>
              </a:spcBef>
              <a:buNone/>
            </a:pPr>
            <a:endParaRPr lang="fr-FR" sz="1600" dirty="0">
              <a:solidFill>
                <a:schemeClr val="tx1"/>
              </a:solidFill>
            </a:endParaRPr>
          </a:p>
          <a:p>
            <a:pPr marL="0" indent="0" algn="just">
              <a:spcBef>
                <a:spcPts val="0"/>
              </a:spcBef>
              <a:buNone/>
            </a:pPr>
            <a:endParaRPr lang="fr-FR" sz="1600" dirty="0">
              <a:solidFill>
                <a:schemeClr val="tx1"/>
              </a:solidFill>
            </a:endParaRPr>
          </a:p>
          <a:p>
            <a:pPr marL="0" indent="0" algn="just">
              <a:spcBef>
                <a:spcPts val="0"/>
              </a:spcBef>
              <a:buNone/>
            </a:pPr>
            <a:r>
              <a:rPr lang="fr-FR" sz="1600" b="1" dirty="0">
                <a:solidFill>
                  <a:schemeClr val="tx1"/>
                </a:solidFill>
              </a:rPr>
              <a:t>Table client</a:t>
            </a:r>
          </a:p>
          <a:p>
            <a:pPr marL="0" indent="0" algn="just">
              <a:buNone/>
            </a:pPr>
            <a:endParaRPr lang="en-US" sz="2000" dirty="0">
              <a:solidFill>
                <a:srgbClr val="000000"/>
              </a:solidFill>
            </a:endParaRPr>
          </a:p>
          <a:p>
            <a:pPr marL="0" indent="0" algn="just">
              <a:buNone/>
            </a:pPr>
            <a:r>
              <a:rPr lang="en-US" sz="2000" dirty="0">
                <a:solidFill>
                  <a:srgbClr val="000000"/>
                </a:solidFill>
              </a:rPr>
              <a:t> </a:t>
            </a:r>
          </a:p>
        </p:txBody>
      </p:sp>
      <p:sp>
        <p:nvSpPr>
          <p:cNvPr id="5" name="Slide Number Placeholder 4"/>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24</a:t>
            </a:fld>
            <a:endParaRPr lang="en-US"/>
          </a:p>
        </p:txBody>
      </p:sp>
      <p:sp>
        <p:nvSpPr>
          <p:cNvPr id="6" name="Text Box 12"/>
          <p:cNvSpPr txBox="1">
            <a:spLocks noChangeArrowheads="1"/>
          </p:cNvSpPr>
          <p:nvPr/>
        </p:nvSpPr>
        <p:spPr bwMode="auto">
          <a:xfrm>
            <a:off x="1166405" y="2579090"/>
            <a:ext cx="6937375" cy="64633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fr-FR" i="1" dirty="0">
                <a:latin typeface="Bodoni MT" pitchFamily="18" charset="0"/>
              </a:rPr>
              <a:t>SELECT ville</a:t>
            </a:r>
          </a:p>
          <a:p>
            <a:r>
              <a:rPr lang="fr-FR" i="1" dirty="0">
                <a:latin typeface="Bodoni MT" pitchFamily="18" charset="0"/>
              </a:rPr>
              <a:t>FROM client ;</a:t>
            </a:r>
          </a:p>
        </p:txBody>
      </p:sp>
      <p:pic>
        <p:nvPicPr>
          <p:cNvPr id="2050"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0229" y="4070728"/>
            <a:ext cx="6366923" cy="201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ight Arrow 3"/>
          <p:cNvSpPr/>
          <p:nvPr/>
        </p:nvSpPr>
        <p:spPr>
          <a:xfrm>
            <a:off x="6523630" y="4452580"/>
            <a:ext cx="655092" cy="1497843"/>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solidFill>
                <a:srgbClr val="FF0000"/>
              </a:solidFill>
            </a:endParaRPr>
          </a:p>
        </p:txBody>
      </p:sp>
      <p:pic>
        <p:nvPicPr>
          <p:cNvPr id="2052" name="Picture 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350160" y="4070728"/>
            <a:ext cx="829959" cy="201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7811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1883"/>
            <a:ext cx="5934635" cy="1143000"/>
          </a:xfrm>
        </p:spPr>
        <p:txBody>
          <a:bodyPr>
            <a:normAutofit fontScale="90000"/>
          </a:bodyPr>
          <a:lstStyle/>
          <a:p>
            <a:r>
              <a:rPr lang="fr-FR" dirty="0"/>
              <a:t>Langage de Manipulation des Données</a:t>
            </a:r>
            <a:endParaRPr lang="en-US" dirty="0"/>
          </a:p>
        </p:txBody>
      </p:sp>
      <p:sp>
        <p:nvSpPr>
          <p:cNvPr id="3" name="Content Placeholder 2"/>
          <p:cNvSpPr>
            <a:spLocks noGrp="1"/>
          </p:cNvSpPr>
          <p:nvPr>
            <p:ph idx="1"/>
          </p:nvPr>
        </p:nvSpPr>
        <p:spPr>
          <a:xfrm>
            <a:off x="549275" y="1600200"/>
            <a:ext cx="8042276" cy="5121505"/>
          </a:xfrm>
        </p:spPr>
        <p:txBody>
          <a:bodyPr>
            <a:normAutofit/>
          </a:bodyPr>
          <a:lstStyle/>
          <a:p>
            <a:pPr marL="349250" lvl="2" indent="-349250">
              <a:spcBef>
                <a:spcPts val="0"/>
              </a:spcBef>
            </a:pPr>
            <a:r>
              <a:rPr lang="fr-FR" sz="3200" dirty="0">
                <a:solidFill>
                  <a:schemeClr val="tx2">
                    <a:lumMod val="50000"/>
                    <a:lumOff val="50000"/>
                  </a:schemeClr>
                </a:solidFill>
              </a:rPr>
              <a:t>La commande SELECT:</a:t>
            </a:r>
          </a:p>
          <a:p>
            <a:pPr marL="0" indent="0" algn="just">
              <a:buNone/>
            </a:pPr>
            <a:r>
              <a:rPr lang="fr-FR" sz="2000" dirty="0">
                <a:solidFill>
                  <a:srgbClr val="00B050"/>
                </a:solidFill>
              </a:rPr>
              <a:t>Obtenir plusieurs colonnes :</a:t>
            </a:r>
          </a:p>
          <a:p>
            <a:pPr marL="0" indent="0" algn="just">
              <a:buNone/>
            </a:pPr>
            <a:endParaRPr lang="en-US" sz="2000" dirty="0">
              <a:solidFill>
                <a:srgbClr val="000000"/>
              </a:solidFill>
            </a:endParaRPr>
          </a:p>
          <a:p>
            <a:pPr marL="0" indent="0" algn="just">
              <a:spcBef>
                <a:spcPts val="0"/>
              </a:spcBef>
              <a:buNone/>
            </a:pPr>
            <a:r>
              <a:rPr lang="en-US" sz="2000" dirty="0">
                <a:solidFill>
                  <a:srgbClr val="000000"/>
                </a:solidFill>
              </a:rPr>
              <a:t> </a:t>
            </a:r>
          </a:p>
          <a:p>
            <a:pPr marL="0" indent="0" algn="just">
              <a:spcBef>
                <a:spcPts val="0"/>
              </a:spcBef>
              <a:buNone/>
            </a:pPr>
            <a:endParaRPr lang="fr-FR" sz="1600" b="1" dirty="0">
              <a:solidFill>
                <a:schemeClr val="tx1"/>
              </a:solidFill>
            </a:endParaRPr>
          </a:p>
          <a:p>
            <a:pPr marL="0" indent="0" algn="just">
              <a:spcBef>
                <a:spcPts val="0"/>
              </a:spcBef>
              <a:buNone/>
            </a:pPr>
            <a:endParaRPr lang="fr-FR" sz="1600" b="1" dirty="0">
              <a:solidFill>
                <a:schemeClr val="tx1"/>
              </a:solidFill>
            </a:endParaRPr>
          </a:p>
          <a:p>
            <a:pPr marL="0" indent="0" algn="just">
              <a:spcBef>
                <a:spcPts val="0"/>
              </a:spcBef>
              <a:buNone/>
            </a:pPr>
            <a:r>
              <a:rPr lang="fr-FR" sz="1600" b="1" dirty="0">
                <a:solidFill>
                  <a:schemeClr val="tx1"/>
                </a:solidFill>
              </a:rPr>
              <a:t>Table client</a:t>
            </a:r>
          </a:p>
          <a:p>
            <a:pPr marL="0" indent="0" algn="just">
              <a:buNone/>
            </a:pPr>
            <a:endParaRPr lang="en-US" sz="2000" dirty="0">
              <a:solidFill>
                <a:srgbClr val="000000"/>
              </a:solidFill>
            </a:endParaRPr>
          </a:p>
        </p:txBody>
      </p:sp>
      <p:sp>
        <p:nvSpPr>
          <p:cNvPr id="5" name="Slide Number Placeholder 4"/>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25</a:t>
            </a:fld>
            <a:endParaRPr lang="en-US"/>
          </a:p>
        </p:txBody>
      </p:sp>
      <p:sp>
        <p:nvSpPr>
          <p:cNvPr id="6" name="Text Box 12"/>
          <p:cNvSpPr txBox="1">
            <a:spLocks noChangeArrowheads="1"/>
          </p:cNvSpPr>
          <p:nvPr/>
        </p:nvSpPr>
        <p:spPr bwMode="auto">
          <a:xfrm>
            <a:off x="1166405" y="2902256"/>
            <a:ext cx="6937375" cy="64633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fr-FR" i="1" dirty="0">
                <a:latin typeface="Bodoni MT" pitchFamily="18" charset="0"/>
              </a:rPr>
              <a:t>SELECT </a:t>
            </a:r>
            <a:r>
              <a:rPr lang="fr-FR" i="1" dirty="0" err="1">
                <a:latin typeface="Bodoni MT" pitchFamily="18" charset="0"/>
              </a:rPr>
              <a:t>prenom</a:t>
            </a:r>
            <a:r>
              <a:rPr lang="fr-FR" i="1" dirty="0">
                <a:latin typeface="Bodoni MT" pitchFamily="18" charset="0"/>
              </a:rPr>
              <a:t>, nom</a:t>
            </a:r>
          </a:p>
          <a:p>
            <a:r>
              <a:rPr lang="fr-FR" i="1" dirty="0">
                <a:latin typeface="Bodoni MT" pitchFamily="18" charset="0"/>
              </a:rPr>
              <a:t>FROM client ;</a:t>
            </a:r>
          </a:p>
        </p:txBody>
      </p:sp>
      <p:pic>
        <p:nvPicPr>
          <p:cNvPr id="2050"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4098024"/>
            <a:ext cx="5841247" cy="201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ight Arrow 3"/>
          <p:cNvSpPr/>
          <p:nvPr/>
        </p:nvSpPr>
        <p:spPr>
          <a:xfrm>
            <a:off x="5882188" y="4452579"/>
            <a:ext cx="655092" cy="1497843"/>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solidFill>
                <a:srgbClr val="FF0000"/>
              </a:solidFill>
            </a:endParaRPr>
          </a:p>
        </p:txBody>
      </p:sp>
      <p:pic>
        <p:nvPicPr>
          <p:cNvPr id="3074"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585182" y="4070728"/>
            <a:ext cx="2558818" cy="202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9657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1883"/>
            <a:ext cx="5916706" cy="1143000"/>
          </a:xfrm>
        </p:spPr>
        <p:txBody>
          <a:bodyPr>
            <a:normAutofit fontScale="90000"/>
          </a:bodyPr>
          <a:lstStyle/>
          <a:p>
            <a:r>
              <a:rPr lang="fr-FR" dirty="0"/>
              <a:t>Langage de Manipulation des Données</a:t>
            </a:r>
            <a:endParaRPr lang="en-US" dirty="0"/>
          </a:p>
        </p:txBody>
      </p:sp>
      <p:sp>
        <p:nvSpPr>
          <p:cNvPr id="3" name="Content Placeholder 2"/>
          <p:cNvSpPr>
            <a:spLocks noGrp="1"/>
          </p:cNvSpPr>
          <p:nvPr>
            <p:ph idx="1"/>
          </p:nvPr>
        </p:nvSpPr>
        <p:spPr>
          <a:xfrm>
            <a:off x="549275" y="1600200"/>
            <a:ext cx="8042276" cy="5121505"/>
          </a:xfrm>
        </p:spPr>
        <p:txBody>
          <a:bodyPr>
            <a:normAutofit/>
          </a:bodyPr>
          <a:lstStyle/>
          <a:p>
            <a:pPr marL="349250" lvl="2" indent="-349250">
              <a:spcBef>
                <a:spcPts val="0"/>
              </a:spcBef>
            </a:pPr>
            <a:r>
              <a:rPr lang="fr-FR" sz="3200" dirty="0">
                <a:solidFill>
                  <a:schemeClr val="tx2">
                    <a:lumMod val="50000"/>
                    <a:lumOff val="50000"/>
                  </a:schemeClr>
                </a:solidFill>
              </a:rPr>
              <a:t>La commande SELECT:</a:t>
            </a:r>
          </a:p>
          <a:p>
            <a:pPr marL="0" indent="0" algn="just">
              <a:buNone/>
            </a:pPr>
            <a:r>
              <a:rPr lang="fr-FR" sz="2000" dirty="0">
                <a:solidFill>
                  <a:srgbClr val="00B050"/>
                </a:solidFill>
              </a:rPr>
              <a:t>Obtenir toutes les colonnes d’un tableau (*):</a:t>
            </a:r>
          </a:p>
          <a:p>
            <a:pPr marL="0" indent="0" algn="just">
              <a:buNone/>
            </a:pPr>
            <a:endParaRPr lang="en-US" sz="2000" dirty="0">
              <a:solidFill>
                <a:srgbClr val="000000"/>
              </a:solidFill>
            </a:endParaRPr>
          </a:p>
          <a:p>
            <a:pPr marL="0" indent="0" algn="just">
              <a:spcBef>
                <a:spcPts val="0"/>
              </a:spcBef>
              <a:buNone/>
            </a:pPr>
            <a:r>
              <a:rPr lang="en-US" sz="2000" dirty="0">
                <a:solidFill>
                  <a:srgbClr val="000000"/>
                </a:solidFill>
              </a:rPr>
              <a:t> </a:t>
            </a:r>
          </a:p>
          <a:p>
            <a:pPr marL="0" indent="0" algn="just">
              <a:spcBef>
                <a:spcPts val="0"/>
              </a:spcBef>
              <a:buNone/>
            </a:pPr>
            <a:endParaRPr lang="fr-FR" sz="1600" b="1" dirty="0">
              <a:solidFill>
                <a:schemeClr val="tx1"/>
              </a:solidFill>
            </a:endParaRPr>
          </a:p>
          <a:p>
            <a:pPr marL="0" indent="0" algn="just">
              <a:spcBef>
                <a:spcPts val="0"/>
              </a:spcBef>
              <a:buNone/>
            </a:pPr>
            <a:endParaRPr lang="fr-FR" sz="1600" b="1" dirty="0">
              <a:solidFill>
                <a:schemeClr val="tx1"/>
              </a:solidFill>
            </a:endParaRPr>
          </a:p>
          <a:p>
            <a:pPr marL="0" indent="0" algn="just">
              <a:spcBef>
                <a:spcPts val="0"/>
              </a:spcBef>
              <a:buNone/>
            </a:pPr>
            <a:r>
              <a:rPr lang="fr-FR" sz="1600" b="1" dirty="0">
                <a:solidFill>
                  <a:schemeClr val="tx1"/>
                </a:solidFill>
              </a:rPr>
              <a:t>Table client</a:t>
            </a:r>
          </a:p>
          <a:p>
            <a:pPr marL="0" indent="0" algn="just">
              <a:buNone/>
            </a:pPr>
            <a:endParaRPr lang="en-US" sz="2000" dirty="0">
              <a:solidFill>
                <a:srgbClr val="000000"/>
              </a:solidFill>
            </a:endParaRPr>
          </a:p>
        </p:txBody>
      </p:sp>
      <p:sp>
        <p:nvSpPr>
          <p:cNvPr id="5" name="Slide Number Placeholder 4"/>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26</a:t>
            </a:fld>
            <a:endParaRPr lang="en-US"/>
          </a:p>
        </p:txBody>
      </p:sp>
      <p:sp>
        <p:nvSpPr>
          <p:cNvPr id="6" name="Text Box 12"/>
          <p:cNvSpPr txBox="1">
            <a:spLocks noChangeArrowheads="1"/>
          </p:cNvSpPr>
          <p:nvPr/>
        </p:nvSpPr>
        <p:spPr bwMode="auto">
          <a:xfrm>
            <a:off x="1166405" y="2902256"/>
            <a:ext cx="6937375" cy="64633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fr-FR" i="1" dirty="0">
                <a:latin typeface="Bodoni MT" pitchFamily="18" charset="0"/>
              </a:rPr>
              <a:t>SELECT </a:t>
            </a:r>
            <a:r>
              <a:rPr lang="fr-FR" b="1" i="1" dirty="0">
                <a:latin typeface="Bodoni MT" pitchFamily="18" charset="0"/>
              </a:rPr>
              <a:t>*</a:t>
            </a:r>
          </a:p>
          <a:p>
            <a:r>
              <a:rPr lang="fr-FR" i="1" dirty="0">
                <a:latin typeface="Bodoni MT" pitchFamily="18" charset="0"/>
              </a:rPr>
              <a:t>FROM client ;</a:t>
            </a:r>
          </a:p>
        </p:txBody>
      </p:sp>
      <p:pic>
        <p:nvPicPr>
          <p:cNvPr id="15362"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32012" y="4123018"/>
            <a:ext cx="8529851" cy="2004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1941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1883"/>
            <a:ext cx="5979459" cy="1143000"/>
          </a:xfrm>
        </p:spPr>
        <p:txBody>
          <a:bodyPr>
            <a:normAutofit fontScale="90000"/>
          </a:bodyPr>
          <a:lstStyle/>
          <a:p>
            <a:r>
              <a:rPr lang="fr-FR" dirty="0"/>
              <a:t>Langage de Manipulation des Données</a:t>
            </a:r>
            <a:endParaRPr lang="en-US" dirty="0"/>
          </a:p>
        </p:txBody>
      </p:sp>
      <p:sp>
        <p:nvSpPr>
          <p:cNvPr id="3" name="Content Placeholder 2"/>
          <p:cNvSpPr>
            <a:spLocks noGrp="1"/>
          </p:cNvSpPr>
          <p:nvPr>
            <p:ph idx="1"/>
          </p:nvPr>
        </p:nvSpPr>
        <p:spPr>
          <a:xfrm>
            <a:off x="549275" y="1600200"/>
            <a:ext cx="8042276" cy="5121505"/>
          </a:xfrm>
        </p:spPr>
        <p:txBody>
          <a:bodyPr>
            <a:normAutofit/>
          </a:bodyPr>
          <a:lstStyle/>
          <a:p>
            <a:pPr marL="349250" lvl="2" indent="-349250">
              <a:spcBef>
                <a:spcPts val="0"/>
              </a:spcBef>
            </a:pPr>
            <a:r>
              <a:rPr lang="fr-FR" sz="3200" dirty="0">
                <a:solidFill>
                  <a:schemeClr val="tx2">
                    <a:lumMod val="50000"/>
                    <a:lumOff val="50000"/>
                  </a:schemeClr>
                </a:solidFill>
              </a:rPr>
              <a:t>La commande DISTINCT:</a:t>
            </a:r>
          </a:p>
          <a:p>
            <a:pPr marL="0" indent="0" algn="just">
              <a:buNone/>
            </a:pPr>
            <a:r>
              <a:rPr lang="fr-FR" sz="1800" dirty="0">
                <a:solidFill>
                  <a:schemeClr val="tx1"/>
                </a:solidFill>
              </a:rPr>
              <a:t>Cette requête sélectionne le champ ≪ </a:t>
            </a:r>
            <a:r>
              <a:rPr lang="fr-FR" sz="1800" dirty="0" err="1">
                <a:solidFill>
                  <a:schemeClr val="tx1"/>
                </a:solidFill>
              </a:rPr>
              <a:t>ma_colonne</a:t>
            </a:r>
            <a:r>
              <a:rPr lang="fr-FR" sz="1800" dirty="0">
                <a:solidFill>
                  <a:schemeClr val="tx1"/>
                </a:solidFill>
              </a:rPr>
              <a:t> ≫ de la table ≪ </a:t>
            </a:r>
            <a:r>
              <a:rPr lang="fr-FR" sz="1800" dirty="0" err="1">
                <a:solidFill>
                  <a:schemeClr val="tx1"/>
                </a:solidFill>
              </a:rPr>
              <a:t>nom_du_tableau</a:t>
            </a:r>
            <a:r>
              <a:rPr lang="fr-FR" sz="1800" dirty="0">
                <a:solidFill>
                  <a:schemeClr val="tx1"/>
                </a:solidFill>
              </a:rPr>
              <a:t> ≫ en évitant de retourner des </a:t>
            </a:r>
            <a:r>
              <a:rPr lang="fr-FR" sz="1800" b="1" dirty="0">
                <a:solidFill>
                  <a:schemeClr val="tx1"/>
                </a:solidFill>
              </a:rPr>
              <a:t>doublons</a:t>
            </a:r>
            <a:r>
              <a:rPr lang="fr-FR" sz="1800" dirty="0">
                <a:solidFill>
                  <a:schemeClr val="tx1"/>
                </a:solidFill>
              </a:rPr>
              <a:t> (en évitant la redondance).</a:t>
            </a:r>
            <a:endParaRPr lang="en-US" sz="1800" dirty="0">
              <a:solidFill>
                <a:schemeClr val="tx1"/>
              </a:solidFill>
            </a:endParaRPr>
          </a:p>
          <a:p>
            <a:pPr marL="0" indent="0" algn="just">
              <a:buNone/>
            </a:pPr>
            <a:r>
              <a:rPr lang="fr-FR" sz="2000" dirty="0">
                <a:solidFill>
                  <a:schemeClr val="tx1"/>
                </a:solidFill>
              </a:rPr>
              <a:t>Syntaxe:</a:t>
            </a:r>
          </a:p>
        </p:txBody>
      </p:sp>
      <p:sp>
        <p:nvSpPr>
          <p:cNvPr id="5" name="Slide Number Placeholder 4"/>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27</a:t>
            </a:fld>
            <a:endParaRPr lang="en-US"/>
          </a:p>
        </p:txBody>
      </p:sp>
      <p:sp>
        <p:nvSpPr>
          <p:cNvPr id="6" name="Text Box 12"/>
          <p:cNvSpPr txBox="1">
            <a:spLocks noChangeArrowheads="1"/>
          </p:cNvSpPr>
          <p:nvPr/>
        </p:nvSpPr>
        <p:spPr bwMode="auto">
          <a:xfrm>
            <a:off x="1166404" y="4266696"/>
            <a:ext cx="6937375" cy="64633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fr-FR" i="1" dirty="0">
                <a:latin typeface="Bodoni MT" pitchFamily="18" charset="0"/>
              </a:rPr>
              <a:t>SELECT DISTINCT </a:t>
            </a:r>
            <a:r>
              <a:rPr lang="fr-FR" i="1" dirty="0" err="1">
                <a:latin typeface="Bodoni MT" pitchFamily="18" charset="0"/>
              </a:rPr>
              <a:t>ma_colonne</a:t>
            </a:r>
            <a:endParaRPr lang="fr-FR" i="1" dirty="0">
              <a:latin typeface="Bodoni MT" pitchFamily="18" charset="0"/>
            </a:endParaRPr>
          </a:p>
          <a:p>
            <a:r>
              <a:rPr lang="fr-FR" i="1" dirty="0">
                <a:latin typeface="Bodoni MT" pitchFamily="18" charset="0"/>
              </a:rPr>
              <a:t>FROM </a:t>
            </a:r>
            <a:r>
              <a:rPr lang="fr-FR" i="1" dirty="0" err="1">
                <a:latin typeface="Bodoni MT" pitchFamily="18" charset="0"/>
              </a:rPr>
              <a:t>nom_du_tableau</a:t>
            </a:r>
            <a:r>
              <a:rPr lang="fr-FR" i="1" dirty="0">
                <a:latin typeface="Bodoni MT" pitchFamily="18" charset="0"/>
              </a:rPr>
              <a:t> ;</a:t>
            </a:r>
          </a:p>
        </p:txBody>
      </p:sp>
    </p:spTree>
    <p:extLst>
      <p:ext uri="{BB962C8B-B14F-4D97-AF65-F5344CB8AC3E}">
        <p14:creationId xmlns:p14="http://schemas.microsoft.com/office/powerpoint/2010/main" val="1069299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012" y="211883"/>
            <a:ext cx="6338047" cy="1143000"/>
          </a:xfrm>
        </p:spPr>
        <p:txBody>
          <a:bodyPr>
            <a:normAutofit fontScale="90000"/>
          </a:bodyPr>
          <a:lstStyle/>
          <a:p>
            <a:r>
              <a:rPr lang="fr-FR" dirty="0"/>
              <a:t>Langage de Manipulation des Données</a:t>
            </a:r>
            <a:endParaRPr lang="en-US" dirty="0"/>
          </a:p>
        </p:txBody>
      </p:sp>
      <p:sp>
        <p:nvSpPr>
          <p:cNvPr id="3" name="Content Placeholder 2"/>
          <p:cNvSpPr>
            <a:spLocks noGrp="1"/>
          </p:cNvSpPr>
          <p:nvPr>
            <p:ph idx="1"/>
          </p:nvPr>
        </p:nvSpPr>
        <p:spPr>
          <a:xfrm>
            <a:off x="549275" y="1600200"/>
            <a:ext cx="8042276" cy="5121505"/>
          </a:xfrm>
        </p:spPr>
        <p:txBody>
          <a:bodyPr>
            <a:normAutofit/>
          </a:bodyPr>
          <a:lstStyle/>
          <a:p>
            <a:pPr marL="349250" lvl="2" indent="-349250">
              <a:spcBef>
                <a:spcPts val="0"/>
              </a:spcBef>
            </a:pPr>
            <a:r>
              <a:rPr lang="fr-FR" sz="3200" dirty="0">
                <a:solidFill>
                  <a:schemeClr val="tx2">
                    <a:lumMod val="50000"/>
                    <a:lumOff val="50000"/>
                  </a:schemeClr>
                </a:solidFill>
              </a:rPr>
              <a:t>La commande DISTINCT:</a:t>
            </a:r>
          </a:p>
          <a:p>
            <a:pPr marL="0" indent="0" algn="just">
              <a:buNone/>
            </a:pPr>
            <a:r>
              <a:rPr lang="fr-FR" sz="2000" dirty="0">
                <a:solidFill>
                  <a:srgbClr val="FF0000"/>
                </a:solidFill>
              </a:rPr>
              <a:t>Exemple :</a:t>
            </a:r>
          </a:p>
          <a:p>
            <a:pPr marL="0" indent="0" algn="just">
              <a:buNone/>
            </a:pPr>
            <a:endParaRPr lang="fr-FR" sz="2000" dirty="0">
              <a:solidFill>
                <a:srgbClr val="FF0000"/>
              </a:solidFill>
            </a:endParaRPr>
          </a:p>
          <a:p>
            <a:pPr marL="0" indent="0" algn="just">
              <a:spcBef>
                <a:spcPts val="0"/>
              </a:spcBef>
              <a:buNone/>
            </a:pPr>
            <a:endParaRPr lang="fr-FR" sz="1600" dirty="0">
              <a:solidFill>
                <a:schemeClr val="tx1"/>
              </a:solidFill>
            </a:endParaRPr>
          </a:p>
          <a:p>
            <a:pPr marL="0" indent="0" algn="just">
              <a:spcBef>
                <a:spcPts val="0"/>
              </a:spcBef>
              <a:buNone/>
            </a:pPr>
            <a:endParaRPr lang="fr-FR" sz="1600" dirty="0">
              <a:solidFill>
                <a:schemeClr val="tx1"/>
              </a:solidFill>
            </a:endParaRPr>
          </a:p>
          <a:p>
            <a:pPr marL="0" indent="0" algn="just">
              <a:spcBef>
                <a:spcPts val="0"/>
              </a:spcBef>
              <a:buNone/>
            </a:pPr>
            <a:r>
              <a:rPr lang="fr-FR" sz="1600" b="1" dirty="0">
                <a:solidFill>
                  <a:schemeClr val="tx1"/>
                </a:solidFill>
              </a:rPr>
              <a:t>Table client</a:t>
            </a:r>
          </a:p>
          <a:p>
            <a:pPr marL="0" lvl="2" indent="0">
              <a:spcBef>
                <a:spcPts val="0"/>
              </a:spcBef>
              <a:buNone/>
            </a:pPr>
            <a:endParaRPr lang="fr-FR" sz="3200" dirty="0">
              <a:solidFill>
                <a:schemeClr val="tx2">
                  <a:lumMod val="50000"/>
                  <a:lumOff val="50000"/>
                </a:schemeClr>
              </a:solidFill>
            </a:endParaRPr>
          </a:p>
        </p:txBody>
      </p:sp>
      <p:sp>
        <p:nvSpPr>
          <p:cNvPr id="9" name="Slide Number Placeholder 8"/>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28</a:t>
            </a:fld>
            <a:endParaRPr lang="en-US"/>
          </a:p>
        </p:txBody>
      </p:sp>
      <p:sp>
        <p:nvSpPr>
          <p:cNvPr id="7" name="Text Box 12"/>
          <p:cNvSpPr txBox="1">
            <a:spLocks noChangeArrowheads="1"/>
          </p:cNvSpPr>
          <p:nvPr/>
        </p:nvSpPr>
        <p:spPr bwMode="auto">
          <a:xfrm>
            <a:off x="1166405" y="2902256"/>
            <a:ext cx="6937375" cy="64633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fr-FR" i="1" dirty="0">
                <a:latin typeface="Bodoni MT" pitchFamily="18" charset="0"/>
              </a:rPr>
              <a:t>SELECT DISTINCT </a:t>
            </a:r>
            <a:r>
              <a:rPr lang="fr-FR" i="1" dirty="0" err="1">
                <a:latin typeface="Bodoni MT" pitchFamily="18" charset="0"/>
              </a:rPr>
              <a:t>prenom</a:t>
            </a:r>
            <a:endParaRPr lang="fr-FR" i="1" dirty="0">
              <a:latin typeface="Bodoni MT" pitchFamily="18" charset="0"/>
            </a:endParaRPr>
          </a:p>
          <a:p>
            <a:r>
              <a:rPr lang="fr-FR" i="1" dirty="0">
                <a:latin typeface="Bodoni MT" pitchFamily="18" charset="0"/>
              </a:rPr>
              <a:t>FROM client ;</a:t>
            </a:r>
          </a:p>
        </p:txBody>
      </p:sp>
      <p:pic>
        <p:nvPicPr>
          <p:cNvPr id="4098"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6580" y="4245591"/>
            <a:ext cx="6155856"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ight Arrow 7"/>
          <p:cNvSpPr/>
          <p:nvPr/>
        </p:nvSpPr>
        <p:spPr>
          <a:xfrm>
            <a:off x="6428105" y="4616355"/>
            <a:ext cx="655092" cy="1186363"/>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solidFill>
                <a:srgbClr val="FF0000"/>
              </a:solidFill>
            </a:endParaRPr>
          </a:p>
        </p:txBody>
      </p:sp>
      <p:grpSp>
        <p:nvGrpSpPr>
          <p:cNvPr id="5" name="Group 4"/>
          <p:cNvGrpSpPr/>
          <p:nvPr/>
        </p:nvGrpSpPr>
        <p:grpSpPr>
          <a:xfrm>
            <a:off x="7211062" y="4504903"/>
            <a:ext cx="800100" cy="1764826"/>
            <a:chOff x="7211062" y="4245591"/>
            <a:chExt cx="800100" cy="1764826"/>
          </a:xfrm>
        </p:grpSpPr>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11062" y="4245591"/>
              <a:ext cx="800100"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2" name="Picture 6"/>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211062" y="5267467"/>
              <a:ext cx="80010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816201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1883"/>
            <a:ext cx="6060141" cy="1143000"/>
          </a:xfrm>
        </p:spPr>
        <p:txBody>
          <a:bodyPr>
            <a:normAutofit fontScale="90000"/>
          </a:bodyPr>
          <a:lstStyle/>
          <a:p>
            <a:r>
              <a:rPr lang="fr-FR" dirty="0"/>
              <a:t>Langage de Manipulation des Données</a:t>
            </a:r>
            <a:endParaRPr lang="en-US" dirty="0"/>
          </a:p>
        </p:txBody>
      </p:sp>
      <p:sp>
        <p:nvSpPr>
          <p:cNvPr id="3" name="Content Placeholder 2"/>
          <p:cNvSpPr>
            <a:spLocks noGrp="1"/>
          </p:cNvSpPr>
          <p:nvPr>
            <p:ph idx="1"/>
          </p:nvPr>
        </p:nvSpPr>
        <p:spPr>
          <a:xfrm>
            <a:off x="549275" y="1600200"/>
            <a:ext cx="8042276" cy="5121505"/>
          </a:xfrm>
        </p:spPr>
        <p:txBody>
          <a:bodyPr>
            <a:normAutofit/>
          </a:bodyPr>
          <a:lstStyle/>
          <a:p>
            <a:pPr marL="349250" lvl="2" indent="-349250">
              <a:spcBef>
                <a:spcPts val="0"/>
              </a:spcBef>
            </a:pPr>
            <a:r>
              <a:rPr lang="fr-FR" sz="3200" dirty="0">
                <a:solidFill>
                  <a:schemeClr val="tx2">
                    <a:lumMod val="50000"/>
                    <a:lumOff val="50000"/>
                  </a:schemeClr>
                </a:solidFill>
              </a:rPr>
              <a:t>La commande WHERE:</a:t>
            </a:r>
          </a:p>
          <a:p>
            <a:pPr marL="0" indent="0" algn="just">
              <a:buNone/>
            </a:pPr>
            <a:r>
              <a:rPr lang="fr-FR" sz="1800" dirty="0">
                <a:solidFill>
                  <a:schemeClr val="tx1"/>
                </a:solidFill>
              </a:rPr>
              <a:t>Permet d’extraire les lignes d’une base de données qui respectent une </a:t>
            </a:r>
            <a:r>
              <a:rPr lang="fr-FR" sz="1800" b="1" dirty="0">
                <a:solidFill>
                  <a:schemeClr val="tx1"/>
                </a:solidFill>
              </a:rPr>
              <a:t>condition</a:t>
            </a:r>
            <a:r>
              <a:rPr lang="fr-FR" sz="1800" dirty="0">
                <a:solidFill>
                  <a:schemeClr val="tx1"/>
                </a:solidFill>
              </a:rPr>
              <a:t>. Cela permet d’obtenir uniquement les informations désirées.</a:t>
            </a:r>
          </a:p>
          <a:p>
            <a:pPr marL="0" indent="0" algn="just">
              <a:buNone/>
            </a:pPr>
            <a:r>
              <a:rPr lang="fr-FR" sz="2000" dirty="0">
                <a:solidFill>
                  <a:schemeClr val="tx1"/>
                </a:solidFill>
              </a:rPr>
              <a:t>Syntaxe:</a:t>
            </a:r>
          </a:p>
          <a:p>
            <a:pPr marL="0" indent="0" algn="just">
              <a:buNone/>
            </a:pPr>
            <a:endParaRPr lang="en-US" sz="2000" dirty="0">
              <a:solidFill>
                <a:srgbClr val="000000"/>
              </a:solidFill>
            </a:endParaRPr>
          </a:p>
          <a:p>
            <a:pPr marL="0" indent="0" algn="just">
              <a:spcBef>
                <a:spcPts val="0"/>
              </a:spcBef>
              <a:buNone/>
            </a:pPr>
            <a:r>
              <a:rPr lang="en-US" sz="2000" dirty="0">
                <a:solidFill>
                  <a:srgbClr val="000000"/>
                </a:solidFill>
              </a:rPr>
              <a:t> </a:t>
            </a:r>
          </a:p>
          <a:p>
            <a:pPr marL="0" indent="0" algn="just">
              <a:spcBef>
                <a:spcPts val="0"/>
              </a:spcBef>
              <a:buNone/>
            </a:pPr>
            <a:endParaRPr lang="fr-FR" sz="1600" b="1" dirty="0">
              <a:solidFill>
                <a:schemeClr val="tx1"/>
              </a:solidFill>
            </a:endParaRP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29</a:t>
            </a:fld>
            <a:endParaRPr lang="en-US"/>
          </a:p>
        </p:txBody>
      </p:sp>
      <p:sp>
        <p:nvSpPr>
          <p:cNvPr id="6" name="Text Box 12"/>
          <p:cNvSpPr txBox="1">
            <a:spLocks noChangeArrowheads="1"/>
          </p:cNvSpPr>
          <p:nvPr/>
        </p:nvSpPr>
        <p:spPr bwMode="auto">
          <a:xfrm>
            <a:off x="960530" y="3851084"/>
            <a:ext cx="6937375" cy="92333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fr-FR" i="1" dirty="0">
                <a:latin typeface="Bodoni MT" pitchFamily="18" charset="0"/>
              </a:rPr>
              <a:t>SELECT </a:t>
            </a:r>
            <a:r>
              <a:rPr lang="fr-FR" i="1" dirty="0" err="1">
                <a:latin typeface="Bodoni MT" pitchFamily="18" charset="0"/>
              </a:rPr>
              <a:t>nom_colonnes</a:t>
            </a:r>
            <a:endParaRPr lang="fr-FR" i="1" dirty="0">
              <a:latin typeface="Bodoni MT" pitchFamily="18" charset="0"/>
            </a:endParaRPr>
          </a:p>
          <a:p>
            <a:r>
              <a:rPr lang="fr-FR" i="1" dirty="0">
                <a:latin typeface="Bodoni MT" pitchFamily="18" charset="0"/>
              </a:rPr>
              <a:t>FROM </a:t>
            </a:r>
            <a:r>
              <a:rPr lang="fr-FR" i="1" dirty="0" err="1">
                <a:latin typeface="Bodoni MT" pitchFamily="18" charset="0"/>
              </a:rPr>
              <a:t>nom_table</a:t>
            </a:r>
            <a:endParaRPr lang="fr-FR" i="1" dirty="0">
              <a:latin typeface="Bodoni MT" pitchFamily="18" charset="0"/>
            </a:endParaRPr>
          </a:p>
          <a:p>
            <a:r>
              <a:rPr lang="fr-FR" i="1" dirty="0">
                <a:latin typeface="Bodoni MT" pitchFamily="18" charset="0"/>
              </a:rPr>
              <a:t>WHERE condition ;</a:t>
            </a:r>
          </a:p>
        </p:txBody>
      </p:sp>
    </p:spTree>
    <p:extLst>
      <p:ext uri="{BB962C8B-B14F-4D97-AF65-F5344CB8AC3E}">
        <p14:creationId xmlns:p14="http://schemas.microsoft.com/office/powerpoint/2010/main" val="642914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85653"/>
            <a:ext cx="8229600" cy="771647"/>
          </a:xfrm>
        </p:spPr>
        <p:txBody>
          <a:bodyPr>
            <a:normAutofit/>
          </a:bodyPr>
          <a:lstStyle/>
          <a:p>
            <a:r>
              <a:rPr lang="fr-FR" dirty="0"/>
              <a:t>Généralités</a:t>
            </a:r>
            <a:endParaRPr lang="en-US" dirty="0"/>
          </a:p>
        </p:txBody>
      </p:sp>
      <p:sp>
        <p:nvSpPr>
          <p:cNvPr id="3" name="Content Placeholder 2"/>
          <p:cNvSpPr>
            <a:spLocks noGrp="1"/>
          </p:cNvSpPr>
          <p:nvPr>
            <p:ph idx="1"/>
          </p:nvPr>
        </p:nvSpPr>
        <p:spPr>
          <a:xfrm>
            <a:off x="549275" y="1855177"/>
            <a:ext cx="8042276" cy="5121505"/>
          </a:xfrm>
        </p:spPr>
        <p:txBody>
          <a:bodyPr>
            <a:normAutofit/>
          </a:bodyPr>
          <a:lstStyle/>
          <a:p>
            <a:r>
              <a:rPr lang="fr-FR" sz="3200" dirty="0">
                <a:solidFill>
                  <a:schemeClr val="tx2">
                    <a:lumMod val="50000"/>
                    <a:lumOff val="50000"/>
                  </a:schemeClr>
                </a:solidFill>
              </a:rPr>
              <a:t>SQL (</a:t>
            </a:r>
            <a:r>
              <a:rPr lang="fr-FR" sz="3200" dirty="0" err="1">
                <a:solidFill>
                  <a:schemeClr val="tx2">
                    <a:lumMod val="50000"/>
                    <a:lumOff val="50000"/>
                  </a:schemeClr>
                </a:solidFill>
              </a:rPr>
              <a:t>Structured</a:t>
            </a:r>
            <a:r>
              <a:rPr lang="fr-FR" sz="3200" dirty="0">
                <a:solidFill>
                  <a:schemeClr val="tx2">
                    <a:lumMod val="50000"/>
                    <a:lumOff val="50000"/>
                  </a:schemeClr>
                </a:solidFill>
              </a:rPr>
              <a:t> </a:t>
            </a:r>
            <a:r>
              <a:rPr lang="fr-FR" sz="3200" dirty="0" err="1">
                <a:solidFill>
                  <a:schemeClr val="tx2">
                    <a:lumMod val="50000"/>
                    <a:lumOff val="50000"/>
                  </a:schemeClr>
                </a:solidFill>
              </a:rPr>
              <a:t>Query</a:t>
            </a:r>
            <a:r>
              <a:rPr lang="fr-FR" sz="3200" dirty="0">
                <a:solidFill>
                  <a:schemeClr val="tx2">
                    <a:lumMod val="50000"/>
                    <a:lumOff val="50000"/>
                  </a:schemeClr>
                </a:solidFill>
              </a:rPr>
              <a:t> </a:t>
            </a:r>
            <a:r>
              <a:rPr lang="fr-FR" sz="3200" dirty="0" err="1">
                <a:solidFill>
                  <a:schemeClr val="tx2">
                    <a:lumMod val="50000"/>
                    <a:lumOff val="50000"/>
                  </a:schemeClr>
                </a:solidFill>
              </a:rPr>
              <a:t>Language</a:t>
            </a:r>
            <a:r>
              <a:rPr lang="fr-FR" sz="3200" dirty="0">
                <a:solidFill>
                  <a:schemeClr val="tx2">
                    <a:lumMod val="50000"/>
                    <a:lumOff val="50000"/>
                  </a:schemeClr>
                </a:solidFill>
              </a:rPr>
              <a:t>)</a:t>
            </a:r>
          </a:p>
          <a:p>
            <a:pPr lvl="1"/>
            <a:r>
              <a:rPr lang="fr-FR" sz="2600" dirty="0">
                <a:solidFill>
                  <a:schemeClr val="tx1"/>
                </a:solidFill>
              </a:rPr>
              <a:t>Interface de communication entre un développeur et un SGBD relationnel.</a:t>
            </a:r>
          </a:p>
          <a:p>
            <a:pPr lvl="1"/>
            <a:r>
              <a:rPr lang="fr-FR" sz="2600" dirty="0">
                <a:solidFill>
                  <a:schemeClr val="tx1"/>
                </a:solidFill>
              </a:rPr>
              <a:t>Langage non procédural.</a:t>
            </a:r>
          </a:p>
          <a:p>
            <a:r>
              <a:rPr lang="fr-FR" sz="3200" dirty="0">
                <a:solidFill>
                  <a:schemeClr val="tx2">
                    <a:lumMod val="50000"/>
                    <a:lumOff val="50000"/>
                  </a:schemeClr>
                </a:solidFill>
              </a:rPr>
              <a:t>Plusieurs versions de SQL</a:t>
            </a:r>
          </a:p>
          <a:p>
            <a:pPr lvl="1"/>
            <a:r>
              <a:rPr lang="fr-FR" sz="2600" dirty="0">
                <a:solidFill>
                  <a:schemeClr val="tx1"/>
                </a:solidFill>
              </a:rPr>
              <a:t>1989 : plus ancien standard</a:t>
            </a:r>
          </a:p>
          <a:p>
            <a:pPr lvl="1"/>
            <a:r>
              <a:rPr lang="fr-FR" sz="2600" dirty="0">
                <a:solidFill>
                  <a:schemeClr val="tx1"/>
                </a:solidFill>
              </a:rPr>
              <a:t>1992 : SQL-92 ou SQL-2</a:t>
            </a:r>
          </a:p>
          <a:p>
            <a:pPr lvl="1"/>
            <a:r>
              <a:rPr lang="fr-FR" sz="2600" dirty="0">
                <a:solidFill>
                  <a:schemeClr val="tx1"/>
                </a:solidFill>
              </a:rPr>
              <a:t>1999 : SQL-99 ou SQL-3 ((un peu) orienté objet)</a:t>
            </a:r>
          </a:p>
          <a:p>
            <a:pPr lvl="1"/>
            <a:r>
              <a:rPr lang="fr-FR" sz="2600" dirty="0">
                <a:solidFill>
                  <a:schemeClr val="tx1"/>
                </a:solidFill>
              </a:rPr>
              <a:t>2003 : SQL-2003 (fonctions pour XML)</a:t>
            </a:r>
          </a:p>
          <a:p>
            <a:endParaRPr lang="fr-FR" sz="3200" dirty="0">
              <a:solidFill>
                <a:schemeClr val="tx1"/>
              </a:solidFill>
            </a:endParaRPr>
          </a:p>
          <a:p>
            <a:endParaRPr lang="fr-FR" sz="3200" dirty="0">
              <a:solidFill>
                <a:schemeClr val="tx1"/>
              </a:solidFill>
            </a:endParaRPr>
          </a:p>
          <a:p>
            <a:pPr algn="just"/>
            <a:endParaRPr lang="en-US" sz="2000" dirty="0">
              <a:solidFill>
                <a:srgbClr val="000000"/>
              </a:solidFill>
            </a:endParaRP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3</a:t>
            </a:fld>
            <a:endParaRPr lang="en-US"/>
          </a:p>
        </p:txBody>
      </p:sp>
    </p:spTree>
    <p:extLst>
      <p:ext uri="{BB962C8B-B14F-4D97-AF65-F5344CB8AC3E}">
        <p14:creationId xmlns:p14="http://schemas.microsoft.com/office/powerpoint/2010/main" val="2512950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153" y="211884"/>
            <a:ext cx="6418729" cy="1143000"/>
          </a:xfrm>
        </p:spPr>
        <p:txBody>
          <a:bodyPr>
            <a:normAutofit fontScale="90000"/>
          </a:bodyPr>
          <a:lstStyle/>
          <a:p>
            <a:r>
              <a:rPr lang="fr-FR" dirty="0"/>
              <a:t>Langage de Manipulation des Données</a:t>
            </a:r>
            <a:endParaRPr lang="en-US" dirty="0"/>
          </a:p>
        </p:txBody>
      </p:sp>
      <p:sp>
        <p:nvSpPr>
          <p:cNvPr id="3" name="Content Placeholder 2"/>
          <p:cNvSpPr>
            <a:spLocks noGrp="1"/>
          </p:cNvSpPr>
          <p:nvPr>
            <p:ph idx="1"/>
          </p:nvPr>
        </p:nvSpPr>
        <p:spPr>
          <a:xfrm>
            <a:off x="549275" y="1600200"/>
            <a:ext cx="8042276" cy="5121505"/>
          </a:xfrm>
        </p:spPr>
        <p:txBody>
          <a:bodyPr>
            <a:normAutofit/>
          </a:bodyPr>
          <a:lstStyle/>
          <a:p>
            <a:pPr marL="349250" lvl="2" indent="-349250">
              <a:spcBef>
                <a:spcPts val="0"/>
              </a:spcBef>
            </a:pPr>
            <a:r>
              <a:rPr lang="fr-FR" sz="3200" dirty="0">
                <a:solidFill>
                  <a:schemeClr val="tx2">
                    <a:lumMod val="50000"/>
                    <a:lumOff val="50000"/>
                  </a:schemeClr>
                </a:solidFill>
              </a:rPr>
              <a:t>La commande WHERE:</a:t>
            </a:r>
          </a:p>
          <a:p>
            <a:pPr marL="0" indent="0" algn="just">
              <a:buNone/>
            </a:pPr>
            <a:r>
              <a:rPr lang="fr-FR" sz="2000" dirty="0">
                <a:solidFill>
                  <a:srgbClr val="FF0000"/>
                </a:solidFill>
              </a:rPr>
              <a:t>Exemple :</a:t>
            </a:r>
          </a:p>
          <a:p>
            <a:pPr marL="0" indent="0" algn="just">
              <a:buNone/>
            </a:pPr>
            <a:endParaRPr lang="fr-FR" sz="2000" dirty="0">
              <a:solidFill>
                <a:srgbClr val="FF0000"/>
              </a:solidFill>
            </a:endParaRPr>
          </a:p>
          <a:p>
            <a:pPr marL="0" indent="0" algn="just">
              <a:spcBef>
                <a:spcPts val="0"/>
              </a:spcBef>
              <a:buNone/>
            </a:pPr>
            <a:endParaRPr lang="fr-FR" sz="1600" dirty="0">
              <a:solidFill>
                <a:schemeClr val="tx1"/>
              </a:solidFill>
            </a:endParaRPr>
          </a:p>
          <a:p>
            <a:pPr marL="0" indent="0" algn="just">
              <a:spcBef>
                <a:spcPts val="0"/>
              </a:spcBef>
              <a:buNone/>
            </a:pPr>
            <a:endParaRPr lang="fr-FR" sz="1600" dirty="0">
              <a:solidFill>
                <a:schemeClr val="tx1"/>
              </a:solidFill>
            </a:endParaRPr>
          </a:p>
          <a:p>
            <a:pPr marL="0" indent="0" algn="just">
              <a:spcBef>
                <a:spcPts val="0"/>
              </a:spcBef>
              <a:buNone/>
            </a:pPr>
            <a:endParaRPr lang="fr-FR" sz="1600" b="1" dirty="0">
              <a:solidFill>
                <a:schemeClr val="tx1"/>
              </a:solidFill>
            </a:endParaRPr>
          </a:p>
          <a:p>
            <a:pPr marL="0" indent="0" algn="just">
              <a:spcBef>
                <a:spcPts val="0"/>
              </a:spcBef>
              <a:buNone/>
            </a:pPr>
            <a:endParaRPr lang="fr-FR" sz="1600" b="1" dirty="0"/>
          </a:p>
          <a:p>
            <a:pPr marL="0" indent="0" algn="just">
              <a:spcBef>
                <a:spcPts val="0"/>
              </a:spcBef>
              <a:buNone/>
            </a:pPr>
            <a:r>
              <a:rPr lang="fr-FR" sz="1600" b="1" dirty="0">
                <a:solidFill>
                  <a:schemeClr val="tx1"/>
                </a:solidFill>
              </a:rPr>
              <a:t>Table client</a:t>
            </a:r>
          </a:p>
          <a:p>
            <a:pPr marL="0" lvl="2" indent="0">
              <a:spcBef>
                <a:spcPts val="0"/>
              </a:spcBef>
              <a:buNone/>
            </a:pPr>
            <a:endParaRPr lang="fr-FR" sz="3200" dirty="0">
              <a:solidFill>
                <a:schemeClr val="tx2">
                  <a:lumMod val="50000"/>
                  <a:lumOff val="50000"/>
                </a:schemeClr>
              </a:solidFill>
            </a:endParaRPr>
          </a:p>
        </p:txBody>
      </p:sp>
      <p:sp>
        <p:nvSpPr>
          <p:cNvPr id="6" name="Slide Number Placeholder 5"/>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30</a:t>
            </a:fld>
            <a:endParaRPr lang="en-US"/>
          </a:p>
        </p:txBody>
      </p:sp>
      <p:sp>
        <p:nvSpPr>
          <p:cNvPr id="7" name="Text Box 12"/>
          <p:cNvSpPr txBox="1">
            <a:spLocks noChangeArrowheads="1"/>
          </p:cNvSpPr>
          <p:nvPr/>
        </p:nvSpPr>
        <p:spPr bwMode="auto">
          <a:xfrm>
            <a:off x="1166405" y="2752128"/>
            <a:ext cx="6937375" cy="92333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fr-FR" i="1" dirty="0">
                <a:latin typeface="Bodoni MT" pitchFamily="18" charset="0"/>
              </a:rPr>
              <a:t>SELECT *</a:t>
            </a:r>
          </a:p>
          <a:p>
            <a:r>
              <a:rPr lang="fr-FR" i="1" dirty="0">
                <a:latin typeface="Bodoni MT" pitchFamily="18" charset="0"/>
              </a:rPr>
              <a:t>FROM client</a:t>
            </a:r>
          </a:p>
          <a:p>
            <a:r>
              <a:rPr lang="fr-FR" i="1" dirty="0">
                <a:latin typeface="Bodoni MT" pitchFamily="18" charset="0"/>
              </a:rPr>
              <a:t>WHERE ville = 'paris'  ;</a:t>
            </a:r>
          </a:p>
        </p:txBody>
      </p:sp>
      <p:sp>
        <p:nvSpPr>
          <p:cNvPr id="8" name="Right Arrow 7"/>
          <p:cNvSpPr/>
          <p:nvPr/>
        </p:nvSpPr>
        <p:spPr>
          <a:xfrm>
            <a:off x="4409462" y="4686854"/>
            <a:ext cx="655092" cy="990619"/>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solidFill>
                <a:srgbClr val="FF0000"/>
              </a:solidFill>
            </a:endParaRPr>
          </a:p>
        </p:txBody>
      </p:sp>
      <p:grpSp>
        <p:nvGrpSpPr>
          <p:cNvPr id="4" name="Group 3"/>
          <p:cNvGrpSpPr/>
          <p:nvPr/>
        </p:nvGrpSpPr>
        <p:grpSpPr>
          <a:xfrm>
            <a:off x="72738" y="4436918"/>
            <a:ext cx="4326333" cy="1649557"/>
            <a:chOff x="1" y="4306150"/>
            <a:chExt cx="4326333" cy="1780325"/>
          </a:xfrm>
        </p:grpSpPr>
        <p:pic>
          <p:nvPicPr>
            <p:cNvPr id="5122"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 y="4324350"/>
              <a:ext cx="2715904" cy="176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729546" y="4306150"/>
              <a:ext cx="1596788" cy="1780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5" name="Group 4"/>
          <p:cNvGrpSpPr/>
          <p:nvPr/>
        </p:nvGrpSpPr>
        <p:grpSpPr>
          <a:xfrm>
            <a:off x="5043772" y="4688859"/>
            <a:ext cx="3996319" cy="1015910"/>
            <a:chOff x="4981427" y="4608324"/>
            <a:chExt cx="4108190" cy="1096446"/>
          </a:xfrm>
        </p:grpSpPr>
        <p:pic>
          <p:nvPicPr>
            <p:cNvPr id="5124" name="Picture 4"/>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981427" y="4608324"/>
              <a:ext cx="2647672" cy="109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5" name="Picture 5"/>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7629099" y="4618920"/>
              <a:ext cx="1460518" cy="108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523226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2920"/>
            <a:ext cx="5952565" cy="1143000"/>
          </a:xfrm>
        </p:spPr>
        <p:txBody>
          <a:bodyPr>
            <a:normAutofit fontScale="90000"/>
          </a:bodyPr>
          <a:lstStyle/>
          <a:p>
            <a:r>
              <a:rPr lang="fr-FR" dirty="0"/>
              <a:t>Langage de Manipulation des Données</a:t>
            </a:r>
            <a:endParaRPr lang="en-US" dirty="0"/>
          </a:p>
        </p:txBody>
      </p:sp>
      <p:sp>
        <p:nvSpPr>
          <p:cNvPr id="3" name="Content Placeholder 2"/>
          <p:cNvSpPr>
            <a:spLocks noGrp="1"/>
          </p:cNvSpPr>
          <p:nvPr>
            <p:ph idx="1"/>
          </p:nvPr>
        </p:nvSpPr>
        <p:spPr>
          <a:xfrm>
            <a:off x="549275" y="1600200"/>
            <a:ext cx="8042276" cy="5121505"/>
          </a:xfrm>
        </p:spPr>
        <p:txBody>
          <a:bodyPr>
            <a:normAutofit/>
          </a:bodyPr>
          <a:lstStyle/>
          <a:p>
            <a:pPr marL="349250" lvl="2" indent="-349250">
              <a:spcBef>
                <a:spcPts val="0"/>
              </a:spcBef>
            </a:pPr>
            <a:r>
              <a:rPr lang="fr-FR" sz="3200" dirty="0">
                <a:solidFill>
                  <a:schemeClr val="tx2">
                    <a:lumMod val="50000"/>
                    <a:lumOff val="50000"/>
                  </a:schemeClr>
                </a:solidFill>
              </a:rPr>
              <a:t>La commande WHERE:</a:t>
            </a:r>
          </a:p>
          <a:p>
            <a:pPr marL="0" indent="0">
              <a:spcBef>
                <a:spcPts val="0"/>
              </a:spcBef>
              <a:buNone/>
            </a:pPr>
            <a:r>
              <a:rPr lang="fr-FR" sz="2000" dirty="0">
                <a:solidFill>
                  <a:srgbClr val="00B050"/>
                </a:solidFill>
              </a:rPr>
              <a:t>Opérateurs de comparaisons: </a:t>
            </a:r>
            <a:r>
              <a:rPr lang="fr-FR" sz="1600" dirty="0">
                <a:solidFill>
                  <a:schemeClr val="tx1"/>
                </a:solidFill>
              </a:rPr>
              <a:t>Il existe plusieurs operateurs de comparaisons. La liste ci-jointe présente quelques uns :</a:t>
            </a:r>
            <a:endParaRPr lang="fr-FR" sz="2000" dirty="0"/>
          </a:p>
          <a:p>
            <a:pPr>
              <a:spcBef>
                <a:spcPts val="0"/>
              </a:spcBef>
            </a:pPr>
            <a:endParaRPr lang="fr-FR" sz="2000" dirty="0">
              <a:solidFill>
                <a:srgbClr val="00B050"/>
              </a:solidFill>
            </a:endParaRPr>
          </a:p>
          <a:p>
            <a:pPr marL="0" indent="0" algn="just">
              <a:buNone/>
            </a:pPr>
            <a:endParaRPr lang="en-US" sz="2000" dirty="0">
              <a:solidFill>
                <a:srgbClr val="000000"/>
              </a:solidFill>
            </a:endParaRPr>
          </a:p>
          <a:p>
            <a:pPr marL="0" indent="0" algn="just">
              <a:spcBef>
                <a:spcPts val="0"/>
              </a:spcBef>
              <a:buNone/>
            </a:pPr>
            <a:r>
              <a:rPr lang="en-US" sz="2000" dirty="0">
                <a:solidFill>
                  <a:srgbClr val="000000"/>
                </a:solidFill>
              </a:rPr>
              <a:t> </a:t>
            </a: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31</a:t>
            </a:fld>
            <a:endParaRPr lang="en-US"/>
          </a:p>
        </p:txBody>
      </p:sp>
      <p:pic>
        <p:nvPicPr>
          <p:cNvPr id="6147"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57400" y="2743200"/>
            <a:ext cx="8841126" cy="3978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57072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848"/>
            <a:ext cx="6069106" cy="1143000"/>
          </a:xfrm>
        </p:spPr>
        <p:txBody>
          <a:bodyPr>
            <a:normAutofit fontScale="90000"/>
          </a:bodyPr>
          <a:lstStyle/>
          <a:p>
            <a:r>
              <a:rPr lang="fr-FR" dirty="0"/>
              <a:t>Langage de Manipulation des Données</a:t>
            </a:r>
            <a:endParaRPr lang="en-US" dirty="0"/>
          </a:p>
        </p:txBody>
      </p:sp>
      <p:sp>
        <p:nvSpPr>
          <p:cNvPr id="3" name="Content Placeholder 2"/>
          <p:cNvSpPr>
            <a:spLocks noGrp="1"/>
          </p:cNvSpPr>
          <p:nvPr>
            <p:ph idx="1"/>
          </p:nvPr>
        </p:nvSpPr>
        <p:spPr>
          <a:xfrm>
            <a:off x="549275" y="1600200"/>
            <a:ext cx="8042276" cy="5121505"/>
          </a:xfrm>
        </p:spPr>
        <p:txBody>
          <a:bodyPr>
            <a:normAutofit/>
          </a:bodyPr>
          <a:lstStyle/>
          <a:p>
            <a:pPr marL="349250" lvl="2" indent="-349250">
              <a:spcBef>
                <a:spcPts val="0"/>
              </a:spcBef>
            </a:pPr>
            <a:r>
              <a:rPr lang="fr-FR" sz="3200" dirty="0">
                <a:solidFill>
                  <a:schemeClr val="tx2">
                    <a:lumMod val="50000"/>
                    <a:lumOff val="50000"/>
                  </a:schemeClr>
                </a:solidFill>
              </a:rPr>
              <a:t>La commande AND et OR:</a:t>
            </a:r>
          </a:p>
          <a:p>
            <a:pPr marL="0" indent="0" algn="just">
              <a:spcBef>
                <a:spcPts val="0"/>
              </a:spcBef>
              <a:buNone/>
            </a:pPr>
            <a:r>
              <a:rPr lang="fr-FR" sz="1800" dirty="0">
                <a:solidFill>
                  <a:schemeClr val="tx1"/>
                </a:solidFill>
              </a:rPr>
              <a:t>Les </a:t>
            </a:r>
            <a:r>
              <a:rPr lang="fr-FR" sz="1800" b="1" dirty="0">
                <a:solidFill>
                  <a:schemeClr val="tx1"/>
                </a:solidFill>
              </a:rPr>
              <a:t>operateurs</a:t>
            </a:r>
            <a:r>
              <a:rPr lang="fr-FR" sz="1800" dirty="0">
                <a:solidFill>
                  <a:schemeClr val="tx1"/>
                </a:solidFill>
              </a:rPr>
              <a:t> sont à ajoutés dans la condition </a:t>
            </a:r>
            <a:r>
              <a:rPr lang="fr-FR" sz="1800" b="1" dirty="0">
                <a:solidFill>
                  <a:schemeClr val="tx1"/>
                </a:solidFill>
              </a:rPr>
              <a:t>WHERE</a:t>
            </a:r>
            <a:r>
              <a:rPr lang="fr-FR" sz="1800" dirty="0">
                <a:solidFill>
                  <a:schemeClr val="tx1"/>
                </a:solidFill>
              </a:rPr>
              <a:t>. Ils peuvent être combinés a l’infini pour filtrer les données comme souhaités.</a:t>
            </a:r>
          </a:p>
          <a:p>
            <a:pPr lvl="1" algn="just">
              <a:spcBef>
                <a:spcPts val="0"/>
              </a:spcBef>
            </a:pPr>
            <a:r>
              <a:rPr lang="fr-FR" sz="1600" b="1" dirty="0">
                <a:solidFill>
                  <a:schemeClr val="tx1"/>
                </a:solidFill>
              </a:rPr>
              <a:t>AND</a:t>
            </a:r>
            <a:r>
              <a:rPr lang="fr-FR" sz="1600" dirty="0">
                <a:solidFill>
                  <a:schemeClr val="tx1"/>
                </a:solidFill>
              </a:rPr>
              <a:t> </a:t>
            </a:r>
            <a:r>
              <a:rPr lang="fr-FR" sz="1800" dirty="0">
                <a:solidFill>
                  <a:schemeClr val="tx1"/>
                </a:solidFill>
              </a:rPr>
              <a:t>: permet de s’assurer que la condition1 </a:t>
            </a:r>
            <a:r>
              <a:rPr lang="fr-FR" sz="1800" b="1" dirty="0">
                <a:solidFill>
                  <a:schemeClr val="tx1"/>
                </a:solidFill>
              </a:rPr>
              <a:t>ET</a:t>
            </a:r>
            <a:r>
              <a:rPr lang="fr-FR" sz="1800" dirty="0">
                <a:solidFill>
                  <a:schemeClr val="tx1"/>
                </a:solidFill>
              </a:rPr>
              <a:t> la condition2 sont vrai.</a:t>
            </a:r>
          </a:p>
          <a:p>
            <a:pPr lvl="1" algn="just">
              <a:spcBef>
                <a:spcPts val="0"/>
              </a:spcBef>
            </a:pPr>
            <a:endParaRPr lang="fr-FR" sz="1800" dirty="0">
              <a:solidFill>
                <a:schemeClr val="tx1"/>
              </a:solidFill>
            </a:endParaRPr>
          </a:p>
          <a:p>
            <a:pPr marL="457200" lvl="1" indent="0" algn="just">
              <a:spcBef>
                <a:spcPts val="0"/>
              </a:spcBef>
              <a:buNone/>
            </a:pPr>
            <a:endParaRPr lang="fr-FR" sz="1800" dirty="0">
              <a:solidFill>
                <a:schemeClr val="tx1"/>
              </a:solidFill>
            </a:endParaRPr>
          </a:p>
          <a:p>
            <a:pPr lvl="1" algn="just">
              <a:spcBef>
                <a:spcPts val="0"/>
              </a:spcBef>
            </a:pPr>
            <a:endParaRPr lang="fr-FR" sz="1800" dirty="0">
              <a:solidFill>
                <a:schemeClr val="tx1"/>
              </a:solidFill>
            </a:endParaRPr>
          </a:p>
          <a:p>
            <a:pPr lvl="1" algn="just">
              <a:spcBef>
                <a:spcPts val="0"/>
              </a:spcBef>
            </a:pPr>
            <a:r>
              <a:rPr lang="fr-FR" sz="1600" b="1" dirty="0">
                <a:solidFill>
                  <a:schemeClr val="tx1"/>
                </a:solidFill>
              </a:rPr>
              <a:t>OR</a:t>
            </a:r>
            <a:r>
              <a:rPr lang="fr-FR" sz="1800" dirty="0">
                <a:solidFill>
                  <a:schemeClr val="tx1"/>
                </a:solidFill>
              </a:rPr>
              <a:t> : vérifie quant a lui que la condition1 </a:t>
            </a:r>
            <a:r>
              <a:rPr lang="fr-FR" sz="1800" b="1" dirty="0">
                <a:solidFill>
                  <a:schemeClr val="tx1"/>
                </a:solidFill>
              </a:rPr>
              <a:t>OU</a:t>
            </a:r>
            <a:r>
              <a:rPr lang="fr-FR" sz="1800" dirty="0">
                <a:solidFill>
                  <a:schemeClr val="tx1"/>
                </a:solidFill>
              </a:rPr>
              <a:t> la condition2 est vrai.</a:t>
            </a:r>
          </a:p>
          <a:p>
            <a:pPr lvl="1" algn="just">
              <a:spcBef>
                <a:spcPts val="0"/>
              </a:spcBef>
            </a:pPr>
            <a:endParaRPr lang="fr-FR" sz="1800" dirty="0">
              <a:solidFill>
                <a:schemeClr val="tx1"/>
              </a:solidFill>
            </a:endParaRPr>
          </a:p>
          <a:p>
            <a:pPr lvl="1" algn="just">
              <a:spcBef>
                <a:spcPts val="0"/>
              </a:spcBef>
            </a:pPr>
            <a:endParaRPr lang="fr-FR" sz="1800" dirty="0">
              <a:solidFill>
                <a:schemeClr val="tx1"/>
              </a:solidFill>
            </a:endParaRPr>
          </a:p>
          <a:p>
            <a:pPr lvl="1"/>
            <a:endParaRPr lang="fr-FR" sz="1600" dirty="0">
              <a:solidFill>
                <a:schemeClr val="tx1"/>
              </a:solidFill>
            </a:endParaRPr>
          </a:p>
          <a:p>
            <a:pPr lvl="1"/>
            <a:r>
              <a:rPr lang="fr-FR" sz="1600" dirty="0">
                <a:solidFill>
                  <a:schemeClr val="tx1"/>
                </a:solidFill>
              </a:rPr>
              <a:t>Ces operateurs peuvent être combines a l’infini et mélangés. L’exemple ci-dessous filtre les résultats de la table ≪ </a:t>
            </a:r>
            <a:r>
              <a:rPr lang="fr-FR" sz="1600" dirty="0" err="1">
                <a:solidFill>
                  <a:schemeClr val="tx1"/>
                </a:solidFill>
              </a:rPr>
              <a:t>nom_table</a:t>
            </a:r>
            <a:r>
              <a:rPr lang="fr-FR" sz="1600" dirty="0">
                <a:solidFill>
                  <a:schemeClr val="tx1"/>
                </a:solidFill>
              </a:rPr>
              <a:t> ≫ si condition1 </a:t>
            </a:r>
            <a:r>
              <a:rPr lang="fr-FR" sz="1600" b="1" dirty="0">
                <a:solidFill>
                  <a:schemeClr val="tx1"/>
                </a:solidFill>
              </a:rPr>
              <a:t>ET</a:t>
            </a:r>
            <a:r>
              <a:rPr lang="fr-FR" sz="1600" dirty="0">
                <a:solidFill>
                  <a:schemeClr val="tx1"/>
                </a:solidFill>
              </a:rPr>
              <a:t> condition2 </a:t>
            </a:r>
            <a:r>
              <a:rPr lang="fr-FR" sz="1600" b="1" dirty="0">
                <a:solidFill>
                  <a:schemeClr val="tx1"/>
                </a:solidFill>
              </a:rPr>
              <a:t>OU</a:t>
            </a:r>
            <a:r>
              <a:rPr lang="fr-FR" sz="1600" dirty="0">
                <a:solidFill>
                  <a:schemeClr val="tx1"/>
                </a:solidFill>
              </a:rPr>
              <a:t> condition3 est vrai :</a:t>
            </a:r>
            <a:endParaRPr lang="en-US" sz="1600" dirty="0">
              <a:solidFill>
                <a:schemeClr val="tx1"/>
              </a:solidFill>
            </a:endParaRP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32</a:t>
            </a:fld>
            <a:endParaRPr lang="en-US"/>
          </a:p>
        </p:txBody>
      </p:sp>
      <p:sp>
        <p:nvSpPr>
          <p:cNvPr id="6" name="Text Box 12"/>
          <p:cNvSpPr txBox="1">
            <a:spLocks noChangeArrowheads="1"/>
          </p:cNvSpPr>
          <p:nvPr/>
        </p:nvSpPr>
        <p:spPr bwMode="auto">
          <a:xfrm>
            <a:off x="1057223" y="4417155"/>
            <a:ext cx="6937375" cy="64633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fr-FR" i="1" dirty="0">
                <a:latin typeface="Bodoni MT" pitchFamily="18" charset="0"/>
              </a:rPr>
              <a:t>SELECT </a:t>
            </a:r>
            <a:r>
              <a:rPr lang="fr-FR" i="1" dirty="0" err="1">
                <a:latin typeface="Bodoni MT" pitchFamily="18" charset="0"/>
              </a:rPr>
              <a:t>nom_colonnes</a:t>
            </a:r>
            <a:r>
              <a:rPr lang="fr-FR" i="1" dirty="0">
                <a:latin typeface="Bodoni MT" pitchFamily="18" charset="0"/>
              </a:rPr>
              <a:t> FROM </a:t>
            </a:r>
            <a:r>
              <a:rPr lang="fr-FR" i="1" dirty="0" err="1">
                <a:latin typeface="Bodoni MT" pitchFamily="18" charset="0"/>
              </a:rPr>
              <a:t>nom_table</a:t>
            </a:r>
            <a:endParaRPr lang="fr-FR" i="1" dirty="0">
              <a:latin typeface="Bodoni MT" pitchFamily="18" charset="0"/>
            </a:endParaRPr>
          </a:p>
          <a:p>
            <a:r>
              <a:rPr lang="fr-FR" i="1" dirty="0">
                <a:latin typeface="Bodoni MT" pitchFamily="18" charset="0"/>
              </a:rPr>
              <a:t>WHERE condition1 OR condition2;</a:t>
            </a:r>
          </a:p>
        </p:txBody>
      </p:sp>
      <p:sp>
        <p:nvSpPr>
          <p:cNvPr id="5" name="Text Box 12"/>
          <p:cNvSpPr txBox="1">
            <a:spLocks noChangeArrowheads="1"/>
          </p:cNvSpPr>
          <p:nvPr/>
        </p:nvSpPr>
        <p:spPr bwMode="auto">
          <a:xfrm>
            <a:off x="1070870" y="6075374"/>
            <a:ext cx="6937375" cy="64633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fr-FR" i="1" dirty="0">
                <a:latin typeface="Bodoni MT" pitchFamily="18" charset="0"/>
              </a:rPr>
              <a:t>SELECT </a:t>
            </a:r>
            <a:r>
              <a:rPr lang="fr-FR" i="1" dirty="0" err="1">
                <a:latin typeface="Bodoni MT" pitchFamily="18" charset="0"/>
              </a:rPr>
              <a:t>nom_colonnes</a:t>
            </a:r>
            <a:r>
              <a:rPr lang="fr-FR" i="1" dirty="0">
                <a:latin typeface="Bodoni MT" pitchFamily="18" charset="0"/>
              </a:rPr>
              <a:t> FROM </a:t>
            </a:r>
            <a:r>
              <a:rPr lang="fr-FR" i="1" dirty="0" err="1">
                <a:latin typeface="Bodoni MT" pitchFamily="18" charset="0"/>
              </a:rPr>
              <a:t>nom_table</a:t>
            </a:r>
            <a:endParaRPr lang="fr-FR" i="1" dirty="0">
              <a:latin typeface="Bodoni MT" pitchFamily="18" charset="0"/>
            </a:endParaRPr>
          </a:p>
          <a:p>
            <a:r>
              <a:rPr lang="en-US" i="1" dirty="0">
                <a:latin typeface="Bodoni MT" pitchFamily="18" charset="0"/>
              </a:rPr>
              <a:t>WHERE condition1 AND (condition2 OR condition3);</a:t>
            </a:r>
            <a:endParaRPr lang="fr-FR" i="1" dirty="0">
              <a:latin typeface="Bodoni MT" pitchFamily="18" charset="0"/>
            </a:endParaRPr>
          </a:p>
        </p:txBody>
      </p:sp>
      <p:sp>
        <p:nvSpPr>
          <p:cNvPr id="7" name="Text Box 12"/>
          <p:cNvSpPr txBox="1">
            <a:spLocks noChangeArrowheads="1"/>
          </p:cNvSpPr>
          <p:nvPr/>
        </p:nvSpPr>
        <p:spPr bwMode="auto">
          <a:xfrm>
            <a:off x="1057223" y="3015986"/>
            <a:ext cx="6937375" cy="92333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fr-FR" i="1" dirty="0">
                <a:latin typeface="Bodoni MT" pitchFamily="18" charset="0"/>
              </a:rPr>
              <a:t>SELECT </a:t>
            </a:r>
            <a:r>
              <a:rPr lang="fr-FR" i="1" dirty="0" err="1">
                <a:latin typeface="Bodoni MT" pitchFamily="18" charset="0"/>
              </a:rPr>
              <a:t>nom_colonnes</a:t>
            </a:r>
            <a:endParaRPr lang="fr-FR" i="1" dirty="0">
              <a:latin typeface="Bodoni MT" pitchFamily="18" charset="0"/>
            </a:endParaRPr>
          </a:p>
          <a:p>
            <a:r>
              <a:rPr lang="fr-FR" i="1" dirty="0">
                <a:latin typeface="Bodoni MT" pitchFamily="18" charset="0"/>
              </a:rPr>
              <a:t>FROM </a:t>
            </a:r>
            <a:r>
              <a:rPr lang="fr-FR" i="1" dirty="0" err="1">
                <a:latin typeface="Bodoni MT" pitchFamily="18" charset="0"/>
              </a:rPr>
              <a:t>nom_table</a:t>
            </a:r>
            <a:endParaRPr lang="fr-FR" i="1" dirty="0">
              <a:latin typeface="Bodoni MT" pitchFamily="18" charset="0"/>
            </a:endParaRPr>
          </a:p>
          <a:p>
            <a:r>
              <a:rPr lang="fr-FR" i="1" dirty="0">
                <a:latin typeface="Bodoni MT" pitchFamily="18" charset="0"/>
              </a:rPr>
              <a:t>WHERE condition1 AND condition2;</a:t>
            </a:r>
          </a:p>
        </p:txBody>
      </p:sp>
    </p:spTree>
    <p:extLst>
      <p:ext uri="{BB962C8B-B14F-4D97-AF65-F5344CB8AC3E}">
        <p14:creationId xmlns:p14="http://schemas.microsoft.com/office/powerpoint/2010/main" val="2619354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P spid="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848"/>
            <a:ext cx="6033247" cy="1143000"/>
          </a:xfrm>
        </p:spPr>
        <p:txBody>
          <a:bodyPr>
            <a:normAutofit fontScale="90000"/>
          </a:bodyPr>
          <a:lstStyle/>
          <a:p>
            <a:r>
              <a:rPr lang="fr-FR" dirty="0"/>
              <a:t>Langage de Manipulation des Données</a:t>
            </a:r>
            <a:endParaRPr lang="en-US" dirty="0"/>
          </a:p>
        </p:txBody>
      </p:sp>
      <p:sp>
        <p:nvSpPr>
          <p:cNvPr id="3" name="Content Placeholder 2"/>
          <p:cNvSpPr>
            <a:spLocks noGrp="1"/>
          </p:cNvSpPr>
          <p:nvPr>
            <p:ph idx="1"/>
          </p:nvPr>
        </p:nvSpPr>
        <p:spPr>
          <a:xfrm>
            <a:off x="549275" y="1600200"/>
            <a:ext cx="8042276" cy="5121505"/>
          </a:xfrm>
        </p:spPr>
        <p:txBody>
          <a:bodyPr>
            <a:normAutofit/>
          </a:bodyPr>
          <a:lstStyle/>
          <a:p>
            <a:pPr marL="349250" lvl="2" indent="-349250">
              <a:spcBef>
                <a:spcPts val="0"/>
              </a:spcBef>
            </a:pPr>
            <a:r>
              <a:rPr lang="fr-FR" sz="3200" dirty="0">
                <a:solidFill>
                  <a:schemeClr val="tx2">
                    <a:lumMod val="50000"/>
                    <a:lumOff val="50000"/>
                  </a:schemeClr>
                </a:solidFill>
              </a:rPr>
              <a:t>La commande IN:</a:t>
            </a:r>
          </a:p>
          <a:p>
            <a:pPr marL="0" indent="0" algn="just">
              <a:buNone/>
            </a:pPr>
            <a:r>
              <a:rPr lang="fr-FR" sz="1800" dirty="0">
                <a:solidFill>
                  <a:schemeClr val="tx1"/>
                </a:solidFill>
              </a:rPr>
              <a:t>S’utilise avec la commande WHERE pour vérifier si une colonne est égale à une des valeurs </a:t>
            </a:r>
            <a:r>
              <a:rPr lang="fr-FR" sz="1800" b="1" dirty="0">
                <a:solidFill>
                  <a:schemeClr val="tx1"/>
                </a:solidFill>
              </a:rPr>
              <a:t>comprise dans set de valeurs déterminés</a:t>
            </a:r>
            <a:r>
              <a:rPr lang="fr-FR" sz="1800" dirty="0">
                <a:solidFill>
                  <a:schemeClr val="tx1"/>
                </a:solidFill>
              </a:rPr>
              <a:t>, c’est une méthode simple pour vérifier si une colonne est égale a une valeur OU une autre valeur OU une autre valeur et ainsi de suite, sans avoir a utiliser de multiple fois l’operateur OR </a:t>
            </a:r>
          </a:p>
          <a:p>
            <a:pPr marL="0" indent="0" algn="just">
              <a:buNone/>
            </a:pPr>
            <a:r>
              <a:rPr lang="fr-FR" sz="2000" dirty="0">
                <a:solidFill>
                  <a:schemeClr val="tx1"/>
                </a:solidFill>
              </a:rPr>
              <a:t>Syntaxe:</a:t>
            </a:r>
          </a:p>
          <a:p>
            <a:pPr marL="0" indent="0" algn="just">
              <a:buNone/>
            </a:pPr>
            <a:endParaRPr lang="en-US" sz="2000" dirty="0">
              <a:solidFill>
                <a:srgbClr val="000000"/>
              </a:solidFill>
            </a:endParaRPr>
          </a:p>
          <a:p>
            <a:pPr marL="0" indent="0" algn="just">
              <a:spcBef>
                <a:spcPts val="0"/>
              </a:spcBef>
              <a:buNone/>
            </a:pPr>
            <a:r>
              <a:rPr lang="en-US" sz="2000" dirty="0">
                <a:solidFill>
                  <a:srgbClr val="000000"/>
                </a:solidFill>
              </a:rPr>
              <a:t> </a:t>
            </a:r>
          </a:p>
          <a:p>
            <a:pPr marL="0" indent="0" algn="just">
              <a:spcBef>
                <a:spcPts val="0"/>
              </a:spcBef>
              <a:buNone/>
            </a:pPr>
            <a:endParaRPr lang="fr-FR" sz="1600" b="1" dirty="0">
              <a:solidFill>
                <a:schemeClr val="tx1"/>
              </a:solidFill>
            </a:endParaRPr>
          </a:p>
          <a:p>
            <a:pPr marL="0" indent="0">
              <a:buNone/>
            </a:pPr>
            <a:endParaRPr lang="en-US" sz="1800" dirty="0">
              <a:solidFill>
                <a:schemeClr val="tx1"/>
              </a:solidFill>
            </a:endParaRP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33</a:t>
            </a:fld>
            <a:endParaRPr lang="en-US"/>
          </a:p>
        </p:txBody>
      </p:sp>
      <p:sp>
        <p:nvSpPr>
          <p:cNvPr id="6" name="Text Box 12"/>
          <p:cNvSpPr txBox="1">
            <a:spLocks noChangeArrowheads="1"/>
          </p:cNvSpPr>
          <p:nvPr/>
        </p:nvSpPr>
        <p:spPr bwMode="auto">
          <a:xfrm>
            <a:off x="1207350" y="4489946"/>
            <a:ext cx="6937375" cy="92333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fr-FR" i="1" dirty="0">
                <a:latin typeface="Bodoni MT" pitchFamily="18" charset="0"/>
              </a:rPr>
              <a:t>SELECT </a:t>
            </a:r>
            <a:r>
              <a:rPr lang="fr-FR" i="1" dirty="0" err="1">
                <a:latin typeface="Bodoni MT" pitchFamily="18" charset="0"/>
              </a:rPr>
              <a:t>nom_colonne</a:t>
            </a:r>
            <a:endParaRPr lang="fr-FR" i="1" dirty="0">
              <a:latin typeface="Bodoni MT" pitchFamily="18" charset="0"/>
            </a:endParaRPr>
          </a:p>
          <a:p>
            <a:r>
              <a:rPr lang="fr-FR" i="1" dirty="0">
                <a:latin typeface="Bodoni MT" pitchFamily="18" charset="0"/>
              </a:rPr>
              <a:t>FROM table</a:t>
            </a:r>
          </a:p>
          <a:p>
            <a:r>
              <a:rPr lang="fr-FR" i="1" dirty="0">
                <a:latin typeface="Bodoni MT" pitchFamily="18" charset="0"/>
              </a:rPr>
              <a:t>WHERE </a:t>
            </a:r>
            <a:r>
              <a:rPr lang="fr-FR" i="1" dirty="0" err="1">
                <a:latin typeface="Bodoni MT" pitchFamily="18" charset="0"/>
              </a:rPr>
              <a:t>nom_colonne</a:t>
            </a:r>
            <a:r>
              <a:rPr lang="fr-FR" i="1" dirty="0">
                <a:latin typeface="Bodoni MT" pitchFamily="18" charset="0"/>
              </a:rPr>
              <a:t> IN ( valeur1, valeur2, valeur3, ... );</a:t>
            </a:r>
          </a:p>
        </p:txBody>
      </p:sp>
    </p:spTree>
    <p:extLst>
      <p:ext uri="{BB962C8B-B14F-4D97-AF65-F5344CB8AC3E}">
        <p14:creationId xmlns:p14="http://schemas.microsoft.com/office/powerpoint/2010/main" val="1679385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411" y="202918"/>
            <a:ext cx="6051176" cy="1143000"/>
          </a:xfrm>
        </p:spPr>
        <p:txBody>
          <a:bodyPr>
            <a:normAutofit fontScale="90000"/>
          </a:bodyPr>
          <a:lstStyle/>
          <a:p>
            <a:r>
              <a:rPr lang="fr-FR" dirty="0"/>
              <a:t>Langage de Manipulation des Données</a:t>
            </a:r>
            <a:endParaRPr lang="en-US" dirty="0"/>
          </a:p>
        </p:txBody>
      </p:sp>
      <p:sp>
        <p:nvSpPr>
          <p:cNvPr id="3" name="Content Placeholder 2"/>
          <p:cNvSpPr>
            <a:spLocks noGrp="1"/>
          </p:cNvSpPr>
          <p:nvPr>
            <p:ph idx="1"/>
          </p:nvPr>
        </p:nvSpPr>
        <p:spPr>
          <a:xfrm>
            <a:off x="549275" y="1600200"/>
            <a:ext cx="8042276" cy="5121505"/>
          </a:xfrm>
        </p:spPr>
        <p:txBody>
          <a:bodyPr>
            <a:normAutofit/>
          </a:bodyPr>
          <a:lstStyle/>
          <a:p>
            <a:pPr marL="349250" lvl="2" indent="-349250">
              <a:spcBef>
                <a:spcPts val="0"/>
              </a:spcBef>
            </a:pPr>
            <a:r>
              <a:rPr lang="fr-FR" sz="3200" dirty="0">
                <a:solidFill>
                  <a:schemeClr val="tx2">
                    <a:lumMod val="50000"/>
                    <a:lumOff val="50000"/>
                  </a:schemeClr>
                </a:solidFill>
              </a:rPr>
              <a:t>La commande IN:</a:t>
            </a:r>
          </a:p>
          <a:p>
            <a:pPr marL="0" indent="0" algn="just">
              <a:buNone/>
            </a:pPr>
            <a:r>
              <a:rPr lang="fr-FR" sz="1800" dirty="0">
                <a:solidFill>
                  <a:srgbClr val="FF0000"/>
                </a:solidFill>
              </a:rPr>
              <a:t>Exemple :</a:t>
            </a:r>
            <a:endParaRPr lang="en-US" sz="2000" dirty="0">
              <a:solidFill>
                <a:srgbClr val="000000"/>
              </a:solidFill>
            </a:endParaRPr>
          </a:p>
          <a:p>
            <a:pPr marL="0" indent="0" algn="just">
              <a:spcBef>
                <a:spcPts val="0"/>
              </a:spcBef>
              <a:buNone/>
            </a:pPr>
            <a:r>
              <a:rPr lang="en-US" sz="2000" dirty="0">
                <a:solidFill>
                  <a:srgbClr val="000000"/>
                </a:solidFill>
              </a:rPr>
              <a:t> </a:t>
            </a:r>
          </a:p>
          <a:p>
            <a:pPr marL="0" indent="0" algn="just">
              <a:spcBef>
                <a:spcPts val="0"/>
              </a:spcBef>
              <a:buNone/>
            </a:pPr>
            <a:endParaRPr lang="fr-FR" sz="1600" b="1" dirty="0">
              <a:solidFill>
                <a:schemeClr val="tx1"/>
              </a:solidFill>
            </a:endParaRPr>
          </a:p>
          <a:p>
            <a:pPr marL="0" indent="0">
              <a:buNone/>
            </a:pPr>
            <a:endParaRPr lang="en-US" sz="1800" dirty="0">
              <a:solidFill>
                <a:schemeClr val="tx1"/>
              </a:solidFill>
            </a:endParaRPr>
          </a:p>
        </p:txBody>
      </p:sp>
      <p:sp>
        <p:nvSpPr>
          <p:cNvPr id="5" name="Slide Number Placeholder 4"/>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34</a:t>
            </a:fld>
            <a:endParaRPr lang="en-US"/>
          </a:p>
        </p:txBody>
      </p:sp>
      <p:sp>
        <p:nvSpPr>
          <p:cNvPr id="6" name="Text Box 12"/>
          <p:cNvSpPr txBox="1">
            <a:spLocks noChangeArrowheads="1"/>
          </p:cNvSpPr>
          <p:nvPr/>
        </p:nvSpPr>
        <p:spPr bwMode="auto">
          <a:xfrm>
            <a:off x="1070872" y="2879510"/>
            <a:ext cx="6937375" cy="120032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fr-FR" i="1" dirty="0">
                <a:latin typeface="Bodoni MT" pitchFamily="18" charset="0"/>
              </a:rPr>
              <a:t>SELECT </a:t>
            </a:r>
            <a:r>
              <a:rPr lang="fr-FR" i="1" dirty="0" err="1">
                <a:latin typeface="Bodoni MT" pitchFamily="18" charset="0"/>
              </a:rPr>
              <a:t>prenom</a:t>
            </a:r>
            <a:endParaRPr lang="fr-FR" i="1" dirty="0">
              <a:latin typeface="Bodoni MT" pitchFamily="18" charset="0"/>
            </a:endParaRPr>
          </a:p>
          <a:p>
            <a:r>
              <a:rPr lang="fr-FR" i="1" dirty="0">
                <a:latin typeface="Bodoni MT" pitchFamily="18" charset="0"/>
              </a:rPr>
              <a:t>FROM utilisateur</a:t>
            </a:r>
          </a:p>
          <a:p>
            <a:r>
              <a:rPr lang="en-US" i="1" dirty="0">
                <a:latin typeface="Bodoni MT" pitchFamily="18" charset="0"/>
              </a:rPr>
              <a:t>WHERE </a:t>
            </a:r>
            <a:r>
              <a:rPr lang="en-US" i="1" dirty="0" err="1">
                <a:latin typeface="Bodoni MT" pitchFamily="18" charset="0"/>
              </a:rPr>
              <a:t>prenom</a:t>
            </a:r>
            <a:r>
              <a:rPr lang="en-US" i="1" dirty="0">
                <a:latin typeface="Bodoni MT" pitchFamily="18" charset="0"/>
              </a:rPr>
              <a:t> = 'Maurice' OR </a:t>
            </a:r>
            <a:r>
              <a:rPr lang="en-US" i="1" dirty="0" err="1">
                <a:latin typeface="Bodoni MT" pitchFamily="18" charset="0"/>
              </a:rPr>
              <a:t>prenom</a:t>
            </a:r>
            <a:r>
              <a:rPr lang="en-US" i="1" dirty="0">
                <a:latin typeface="Bodoni MT" pitchFamily="18" charset="0"/>
              </a:rPr>
              <a:t> = 'Marie' OR </a:t>
            </a:r>
            <a:r>
              <a:rPr lang="en-US" i="1" dirty="0" err="1">
                <a:latin typeface="Bodoni MT" pitchFamily="18" charset="0"/>
              </a:rPr>
              <a:t>prenom</a:t>
            </a:r>
            <a:r>
              <a:rPr lang="en-US" i="1" dirty="0">
                <a:latin typeface="Bodoni MT" pitchFamily="18" charset="0"/>
              </a:rPr>
              <a:t> = '</a:t>
            </a:r>
            <a:r>
              <a:rPr lang="en-US" i="1" dirty="0" err="1">
                <a:latin typeface="Bodoni MT" pitchFamily="18" charset="0"/>
              </a:rPr>
              <a:t>Thimote</a:t>
            </a:r>
            <a:r>
              <a:rPr lang="en-US" i="1" dirty="0">
                <a:latin typeface="Bodoni MT" pitchFamily="18" charset="0"/>
              </a:rPr>
              <a:t>'  ;</a:t>
            </a:r>
            <a:endParaRPr lang="fr-FR" i="1" dirty="0">
              <a:latin typeface="Bodoni MT" pitchFamily="18" charset="0"/>
            </a:endParaRPr>
          </a:p>
        </p:txBody>
      </p:sp>
      <p:sp>
        <p:nvSpPr>
          <p:cNvPr id="4" name="Up-Down Arrow 3"/>
          <p:cNvSpPr/>
          <p:nvPr/>
        </p:nvSpPr>
        <p:spPr>
          <a:xfrm>
            <a:off x="3903261" y="4107135"/>
            <a:ext cx="887103" cy="1079015"/>
          </a:xfrm>
          <a:prstGeom prst="up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7" name="Text Box 12"/>
          <p:cNvSpPr txBox="1">
            <a:spLocks noChangeArrowheads="1"/>
          </p:cNvSpPr>
          <p:nvPr/>
        </p:nvSpPr>
        <p:spPr bwMode="auto">
          <a:xfrm>
            <a:off x="1070872" y="5242846"/>
            <a:ext cx="6937375" cy="92333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fr-FR" i="1" dirty="0">
                <a:latin typeface="Bodoni MT" pitchFamily="18" charset="0"/>
              </a:rPr>
              <a:t>SELECT </a:t>
            </a:r>
            <a:r>
              <a:rPr lang="fr-FR" i="1" dirty="0" err="1">
                <a:latin typeface="Bodoni MT" pitchFamily="18" charset="0"/>
              </a:rPr>
              <a:t>prenom</a:t>
            </a:r>
            <a:endParaRPr lang="fr-FR" i="1" dirty="0">
              <a:latin typeface="Bodoni MT" pitchFamily="18" charset="0"/>
            </a:endParaRPr>
          </a:p>
          <a:p>
            <a:r>
              <a:rPr lang="fr-FR" i="1" dirty="0">
                <a:latin typeface="Bodoni MT" pitchFamily="18" charset="0"/>
              </a:rPr>
              <a:t>FROM utilisateur</a:t>
            </a:r>
          </a:p>
          <a:p>
            <a:r>
              <a:rPr lang="en-US" i="1" dirty="0">
                <a:latin typeface="Bodoni MT" pitchFamily="18" charset="0"/>
              </a:rPr>
              <a:t>WHERE </a:t>
            </a:r>
            <a:r>
              <a:rPr lang="en-US" i="1" dirty="0" err="1">
                <a:latin typeface="Bodoni MT" pitchFamily="18" charset="0"/>
              </a:rPr>
              <a:t>prenom</a:t>
            </a:r>
            <a:r>
              <a:rPr lang="en-US" i="1" dirty="0">
                <a:latin typeface="Bodoni MT" pitchFamily="18" charset="0"/>
              </a:rPr>
              <a:t> IN ( 'Maurice', 'Marie', '</a:t>
            </a:r>
            <a:r>
              <a:rPr lang="en-US" i="1" dirty="0" err="1">
                <a:latin typeface="Bodoni MT" pitchFamily="18" charset="0"/>
              </a:rPr>
              <a:t>Thimote</a:t>
            </a:r>
            <a:r>
              <a:rPr lang="en-US" i="1" dirty="0">
                <a:latin typeface="Bodoni MT" pitchFamily="18" charset="0"/>
              </a:rPr>
              <a:t>' );</a:t>
            </a:r>
            <a:endParaRPr lang="fr-FR" i="1" dirty="0">
              <a:latin typeface="Bodoni MT" pitchFamily="18" charset="0"/>
            </a:endParaRPr>
          </a:p>
        </p:txBody>
      </p:sp>
    </p:spTree>
    <p:extLst>
      <p:ext uri="{BB962C8B-B14F-4D97-AF65-F5344CB8AC3E}">
        <p14:creationId xmlns:p14="http://schemas.microsoft.com/office/powerpoint/2010/main" val="3862284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235" y="211884"/>
            <a:ext cx="5997388" cy="1143000"/>
          </a:xfrm>
        </p:spPr>
        <p:txBody>
          <a:bodyPr>
            <a:normAutofit fontScale="90000"/>
          </a:bodyPr>
          <a:lstStyle/>
          <a:p>
            <a:r>
              <a:rPr lang="fr-FR" dirty="0"/>
              <a:t>Langage de Manipulation des Données</a:t>
            </a:r>
            <a:endParaRPr lang="en-US" dirty="0"/>
          </a:p>
        </p:txBody>
      </p:sp>
      <p:sp>
        <p:nvSpPr>
          <p:cNvPr id="3" name="Content Placeholder 2"/>
          <p:cNvSpPr>
            <a:spLocks noGrp="1"/>
          </p:cNvSpPr>
          <p:nvPr>
            <p:ph idx="1"/>
          </p:nvPr>
        </p:nvSpPr>
        <p:spPr>
          <a:xfrm>
            <a:off x="549275" y="1600200"/>
            <a:ext cx="8042276" cy="5121505"/>
          </a:xfrm>
        </p:spPr>
        <p:txBody>
          <a:bodyPr>
            <a:normAutofit/>
          </a:bodyPr>
          <a:lstStyle/>
          <a:p>
            <a:pPr marL="349250" lvl="2" indent="-349250">
              <a:spcBef>
                <a:spcPts val="0"/>
              </a:spcBef>
            </a:pPr>
            <a:r>
              <a:rPr lang="fr-FR" sz="3200" dirty="0">
                <a:solidFill>
                  <a:schemeClr val="tx2">
                    <a:lumMod val="50000"/>
                    <a:lumOff val="50000"/>
                  </a:schemeClr>
                </a:solidFill>
              </a:rPr>
              <a:t>La commande IN:</a:t>
            </a:r>
          </a:p>
          <a:p>
            <a:pPr marL="0" indent="0" algn="just">
              <a:buNone/>
            </a:pPr>
            <a:r>
              <a:rPr lang="fr-FR" sz="1800" dirty="0">
                <a:solidFill>
                  <a:srgbClr val="FF0000"/>
                </a:solidFill>
              </a:rPr>
              <a:t>Exemple :</a:t>
            </a:r>
          </a:p>
          <a:p>
            <a:pPr marL="0" indent="0" algn="just">
              <a:buNone/>
            </a:pPr>
            <a:endParaRPr lang="fr-FR" sz="1800" dirty="0">
              <a:solidFill>
                <a:srgbClr val="FF0000"/>
              </a:solidFill>
            </a:endParaRPr>
          </a:p>
          <a:p>
            <a:pPr marL="0" indent="0" algn="just">
              <a:buNone/>
            </a:pPr>
            <a:endParaRPr lang="fr-FR" sz="1800" dirty="0">
              <a:solidFill>
                <a:srgbClr val="FF0000"/>
              </a:solidFill>
            </a:endParaRPr>
          </a:p>
          <a:p>
            <a:pPr marL="0" indent="0" algn="just">
              <a:spcBef>
                <a:spcPts val="0"/>
              </a:spcBef>
              <a:buNone/>
            </a:pPr>
            <a:endParaRPr lang="fr-FR" sz="2000" b="1" dirty="0">
              <a:solidFill>
                <a:schemeClr val="tx1"/>
              </a:solidFill>
            </a:endParaRPr>
          </a:p>
          <a:p>
            <a:pPr marL="0" indent="0" algn="just">
              <a:spcBef>
                <a:spcPts val="0"/>
              </a:spcBef>
              <a:buNone/>
            </a:pPr>
            <a:r>
              <a:rPr lang="fr-FR" sz="1600" b="1" dirty="0">
                <a:solidFill>
                  <a:schemeClr val="tx1"/>
                </a:solidFill>
              </a:rPr>
              <a:t>Table adresse </a:t>
            </a:r>
          </a:p>
          <a:p>
            <a:pPr marL="0" indent="0" algn="just">
              <a:buNone/>
            </a:pPr>
            <a:endParaRPr lang="en-US" sz="2000" dirty="0">
              <a:solidFill>
                <a:srgbClr val="000000"/>
              </a:solidFill>
            </a:endParaRPr>
          </a:p>
          <a:p>
            <a:pPr marL="0" indent="0" algn="just">
              <a:spcBef>
                <a:spcPts val="0"/>
              </a:spcBef>
              <a:buNone/>
            </a:pPr>
            <a:r>
              <a:rPr lang="en-US" sz="2000" dirty="0">
                <a:solidFill>
                  <a:srgbClr val="000000"/>
                </a:solidFill>
              </a:rPr>
              <a:t> </a:t>
            </a:r>
          </a:p>
          <a:p>
            <a:pPr marL="0" indent="0" algn="just">
              <a:spcBef>
                <a:spcPts val="0"/>
              </a:spcBef>
              <a:buNone/>
            </a:pPr>
            <a:endParaRPr lang="fr-FR" sz="1600" b="1" dirty="0">
              <a:solidFill>
                <a:schemeClr val="tx1"/>
              </a:solidFill>
            </a:endParaRPr>
          </a:p>
          <a:p>
            <a:pPr marL="0" indent="0">
              <a:buNone/>
            </a:pPr>
            <a:endParaRPr lang="en-US" sz="1800" dirty="0">
              <a:solidFill>
                <a:schemeClr val="tx1"/>
              </a:solidFill>
            </a:endParaRPr>
          </a:p>
        </p:txBody>
      </p:sp>
      <p:sp>
        <p:nvSpPr>
          <p:cNvPr id="8" name="Slide Number Placeholder 7"/>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35</a:t>
            </a:fld>
            <a:endParaRPr lang="en-US"/>
          </a:p>
        </p:txBody>
      </p:sp>
      <p:sp>
        <p:nvSpPr>
          <p:cNvPr id="6" name="Text Box 12"/>
          <p:cNvSpPr txBox="1">
            <a:spLocks noChangeArrowheads="1"/>
          </p:cNvSpPr>
          <p:nvPr/>
        </p:nvSpPr>
        <p:spPr bwMode="auto">
          <a:xfrm>
            <a:off x="1070872" y="2715734"/>
            <a:ext cx="6937375" cy="92333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fr-FR" i="1" dirty="0">
                <a:latin typeface="Bodoni MT" pitchFamily="18" charset="0"/>
              </a:rPr>
              <a:t>SELECT *</a:t>
            </a:r>
          </a:p>
          <a:p>
            <a:r>
              <a:rPr lang="fr-FR" i="1" dirty="0">
                <a:latin typeface="Bodoni MT" pitchFamily="18" charset="0"/>
              </a:rPr>
              <a:t>FROM adresse</a:t>
            </a:r>
          </a:p>
          <a:p>
            <a:r>
              <a:rPr lang="fr-FR" i="1" dirty="0">
                <a:latin typeface="Bodoni MT" pitchFamily="18" charset="0"/>
              </a:rPr>
              <a:t>WHERE </a:t>
            </a:r>
            <a:r>
              <a:rPr lang="fr-FR" i="1" dirty="0" err="1">
                <a:latin typeface="Bodoni MT" pitchFamily="18" charset="0"/>
              </a:rPr>
              <a:t>addr_ville</a:t>
            </a:r>
            <a:r>
              <a:rPr lang="fr-FR" i="1" dirty="0">
                <a:latin typeface="Bodoni MT" pitchFamily="18" charset="0"/>
              </a:rPr>
              <a:t> IN ( 'Paris', '</a:t>
            </a:r>
            <a:r>
              <a:rPr lang="fr-FR" i="1" dirty="0" err="1">
                <a:latin typeface="Bodoni MT" pitchFamily="18" charset="0"/>
              </a:rPr>
              <a:t>Graimbouville</a:t>
            </a:r>
            <a:r>
              <a:rPr lang="fr-FR" i="1" dirty="0">
                <a:latin typeface="Bodoni MT" pitchFamily="18" charset="0"/>
              </a:rPr>
              <a:t>' );</a:t>
            </a:r>
          </a:p>
        </p:txBody>
      </p:sp>
      <p:grpSp>
        <p:nvGrpSpPr>
          <p:cNvPr id="5" name="Group 4"/>
          <p:cNvGrpSpPr/>
          <p:nvPr/>
        </p:nvGrpSpPr>
        <p:grpSpPr>
          <a:xfrm>
            <a:off x="290944" y="4384963"/>
            <a:ext cx="8597561" cy="1776845"/>
            <a:chOff x="0" y="3795713"/>
            <a:chExt cx="9239250" cy="2099264"/>
          </a:xfrm>
        </p:grpSpPr>
        <p:pic>
          <p:nvPicPr>
            <p:cNvPr id="7170"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3795713"/>
              <a:ext cx="9239250" cy="109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2" name="Picture 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4866277"/>
              <a:ext cx="9239250" cy="102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451302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2918"/>
            <a:ext cx="6096000" cy="1143000"/>
          </a:xfrm>
        </p:spPr>
        <p:txBody>
          <a:bodyPr>
            <a:normAutofit fontScale="90000"/>
          </a:bodyPr>
          <a:lstStyle/>
          <a:p>
            <a:r>
              <a:rPr lang="fr-FR" dirty="0"/>
              <a:t>Langage de Manipulation des Données</a:t>
            </a:r>
            <a:endParaRPr lang="en-US" dirty="0"/>
          </a:p>
        </p:txBody>
      </p:sp>
      <p:sp>
        <p:nvSpPr>
          <p:cNvPr id="3" name="Content Placeholder 2"/>
          <p:cNvSpPr>
            <a:spLocks noGrp="1"/>
          </p:cNvSpPr>
          <p:nvPr>
            <p:ph idx="1"/>
          </p:nvPr>
        </p:nvSpPr>
        <p:spPr>
          <a:xfrm>
            <a:off x="549275" y="1600200"/>
            <a:ext cx="8042276" cy="5121505"/>
          </a:xfrm>
        </p:spPr>
        <p:txBody>
          <a:bodyPr>
            <a:normAutofit/>
          </a:bodyPr>
          <a:lstStyle/>
          <a:p>
            <a:pPr marL="349250" lvl="2" indent="-349250">
              <a:spcBef>
                <a:spcPts val="0"/>
              </a:spcBef>
            </a:pPr>
            <a:r>
              <a:rPr lang="fr-FR" sz="3200" dirty="0">
                <a:solidFill>
                  <a:schemeClr val="tx2">
                    <a:lumMod val="50000"/>
                    <a:lumOff val="50000"/>
                  </a:schemeClr>
                </a:solidFill>
              </a:rPr>
              <a:t>La commande IN:</a:t>
            </a:r>
          </a:p>
          <a:p>
            <a:pPr marL="0" indent="0" algn="just">
              <a:buNone/>
            </a:pPr>
            <a:r>
              <a:rPr lang="fr-FR" sz="1800" dirty="0">
                <a:solidFill>
                  <a:srgbClr val="FF0000"/>
                </a:solidFill>
              </a:rPr>
              <a:t>Exemple : (résultat de la requête)</a:t>
            </a:r>
          </a:p>
          <a:p>
            <a:pPr marL="0" indent="0" algn="just">
              <a:buNone/>
            </a:pPr>
            <a:endParaRPr lang="fr-FR" sz="1800" dirty="0">
              <a:solidFill>
                <a:srgbClr val="FF0000"/>
              </a:solidFill>
            </a:endParaRPr>
          </a:p>
          <a:p>
            <a:pPr marL="0" indent="0" algn="just">
              <a:buNone/>
            </a:pPr>
            <a:endParaRPr lang="fr-FR" sz="1800" dirty="0">
              <a:solidFill>
                <a:srgbClr val="FF0000"/>
              </a:solidFill>
            </a:endParaRPr>
          </a:p>
          <a:p>
            <a:pPr marL="0" indent="0" algn="just">
              <a:spcBef>
                <a:spcPts val="0"/>
              </a:spcBef>
              <a:buNone/>
            </a:pPr>
            <a:r>
              <a:rPr lang="en-US" sz="2000" dirty="0">
                <a:solidFill>
                  <a:srgbClr val="000000"/>
                </a:solidFill>
              </a:rPr>
              <a:t> </a:t>
            </a:r>
          </a:p>
          <a:p>
            <a:pPr marL="0" indent="0" algn="just">
              <a:spcBef>
                <a:spcPts val="0"/>
              </a:spcBef>
              <a:buNone/>
            </a:pPr>
            <a:r>
              <a:rPr lang="fr-FR" sz="1600" b="1" dirty="0">
                <a:solidFill>
                  <a:schemeClr val="tx1"/>
                </a:solidFill>
              </a:rPr>
              <a:t>Table adresse </a:t>
            </a:r>
          </a:p>
          <a:p>
            <a:pPr marL="0" indent="0" algn="just">
              <a:spcBef>
                <a:spcPts val="0"/>
              </a:spcBef>
              <a:buNone/>
            </a:pPr>
            <a:endParaRPr lang="en-US" sz="2000" dirty="0">
              <a:solidFill>
                <a:srgbClr val="000000"/>
              </a:solidFill>
            </a:endParaRPr>
          </a:p>
          <a:p>
            <a:pPr marL="0" indent="0" algn="just">
              <a:spcBef>
                <a:spcPts val="0"/>
              </a:spcBef>
              <a:buNone/>
            </a:pPr>
            <a:endParaRPr lang="fr-FR" sz="1600" b="1" dirty="0">
              <a:solidFill>
                <a:schemeClr val="tx1"/>
              </a:solidFill>
            </a:endParaRPr>
          </a:p>
          <a:p>
            <a:pPr marL="0" indent="0">
              <a:buNone/>
            </a:pPr>
            <a:endParaRPr lang="en-US" sz="1800" dirty="0">
              <a:solidFill>
                <a:schemeClr val="tx1"/>
              </a:solidFill>
            </a:endParaRP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36</a:t>
            </a:fld>
            <a:endParaRPr lang="en-US"/>
          </a:p>
        </p:txBody>
      </p:sp>
      <p:sp>
        <p:nvSpPr>
          <p:cNvPr id="6" name="Text Box 12"/>
          <p:cNvSpPr txBox="1">
            <a:spLocks noChangeArrowheads="1"/>
          </p:cNvSpPr>
          <p:nvPr/>
        </p:nvSpPr>
        <p:spPr bwMode="auto">
          <a:xfrm>
            <a:off x="1070872" y="2715734"/>
            <a:ext cx="6937375" cy="92333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fr-FR" i="1" dirty="0">
                <a:latin typeface="Bodoni MT" pitchFamily="18" charset="0"/>
              </a:rPr>
              <a:t>SELECT *</a:t>
            </a:r>
          </a:p>
          <a:p>
            <a:r>
              <a:rPr lang="fr-FR" i="1" dirty="0">
                <a:latin typeface="Bodoni MT" pitchFamily="18" charset="0"/>
              </a:rPr>
              <a:t>FROM adresse</a:t>
            </a:r>
          </a:p>
          <a:p>
            <a:r>
              <a:rPr lang="fr-FR" i="1" dirty="0">
                <a:latin typeface="Bodoni MT" pitchFamily="18" charset="0"/>
              </a:rPr>
              <a:t>WHERE </a:t>
            </a:r>
            <a:r>
              <a:rPr lang="fr-FR" i="1" dirty="0" err="1">
                <a:latin typeface="Bodoni MT" pitchFamily="18" charset="0"/>
              </a:rPr>
              <a:t>addr_ville</a:t>
            </a:r>
            <a:r>
              <a:rPr lang="fr-FR" i="1" dirty="0">
                <a:latin typeface="Bodoni MT" pitchFamily="18" charset="0"/>
              </a:rPr>
              <a:t> IN ( 'Paris', '</a:t>
            </a:r>
            <a:r>
              <a:rPr lang="fr-FR" i="1" dirty="0" err="1">
                <a:latin typeface="Bodoni MT" pitchFamily="18" charset="0"/>
              </a:rPr>
              <a:t>Graimbouville</a:t>
            </a:r>
            <a:r>
              <a:rPr lang="fr-FR" i="1" dirty="0">
                <a:latin typeface="Bodoni MT" pitchFamily="18" charset="0"/>
              </a:rPr>
              <a:t>' );</a:t>
            </a:r>
          </a:p>
        </p:txBody>
      </p:sp>
      <p:pic>
        <p:nvPicPr>
          <p:cNvPr id="8194"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35081" y="4603173"/>
            <a:ext cx="8753425" cy="1351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29011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1883"/>
            <a:ext cx="6006353" cy="1143000"/>
          </a:xfrm>
        </p:spPr>
        <p:txBody>
          <a:bodyPr>
            <a:normAutofit fontScale="90000"/>
          </a:bodyPr>
          <a:lstStyle/>
          <a:p>
            <a:r>
              <a:rPr lang="fr-FR" dirty="0"/>
              <a:t>Langage de Manipulation des Données</a:t>
            </a:r>
            <a:endParaRPr lang="en-US" dirty="0"/>
          </a:p>
        </p:txBody>
      </p:sp>
      <p:sp>
        <p:nvSpPr>
          <p:cNvPr id="3" name="Content Placeholder 2"/>
          <p:cNvSpPr>
            <a:spLocks noGrp="1"/>
          </p:cNvSpPr>
          <p:nvPr>
            <p:ph idx="1"/>
          </p:nvPr>
        </p:nvSpPr>
        <p:spPr>
          <a:xfrm>
            <a:off x="549275" y="1600200"/>
            <a:ext cx="8042276" cy="5121505"/>
          </a:xfrm>
        </p:spPr>
        <p:txBody>
          <a:bodyPr>
            <a:normAutofit/>
          </a:bodyPr>
          <a:lstStyle/>
          <a:p>
            <a:pPr marL="349250" lvl="2" indent="-349250">
              <a:spcBef>
                <a:spcPts val="0"/>
              </a:spcBef>
            </a:pPr>
            <a:r>
              <a:rPr lang="fr-FR" sz="3200" dirty="0">
                <a:solidFill>
                  <a:schemeClr val="tx2">
                    <a:lumMod val="50000"/>
                    <a:lumOff val="50000"/>
                  </a:schemeClr>
                </a:solidFill>
              </a:rPr>
              <a:t>La commande BETWEEN:</a:t>
            </a:r>
          </a:p>
          <a:p>
            <a:pPr marL="0" indent="0" algn="just">
              <a:buNone/>
            </a:pPr>
            <a:r>
              <a:rPr lang="fr-FR" sz="1800" dirty="0">
                <a:solidFill>
                  <a:schemeClr val="tx1"/>
                </a:solidFill>
              </a:rPr>
              <a:t>L’operateur BETWEEN est </a:t>
            </a:r>
            <a:r>
              <a:rPr lang="fr-FR" sz="1800" dirty="0" err="1">
                <a:solidFill>
                  <a:schemeClr val="tx1"/>
                </a:solidFill>
              </a:rPr>
              <a:t>utlilisé</a:t>
            </a:r>
            <a:r>
              <a:rPr lang="fr-FR" sz="1800" dirty="0">
                <a:solidFill>
                  <a:schemeClr val="tx1"/>
                </a:solidFill>
              </a:rPr>
              <a:t> pour sélectionner un </a:t>
            </a:r>
            <a:r>
              <a:rPr lang="fr-FR" sz="1800" b="1" dirty="0">
                <a:solidFill>
                  <a:schemeClr val="tx1"/>
                </a:solidFill>
              </a:rPr>
              <a:t>intervalle de données </a:t>
            </a:r>
            <a:r>
              <a:rPr lang="fr-FR" sz="1800" dirty="0">
                <a:solidFill>
                  <a:schemeClr val="tx1"/>
                </a:solidFill>
              </a:rPr>
              <a:t>dans une requête utilisant WHERE. L’intervalle peut être constitue de chaines de caractères, de nombres ou de dates. L’exemple le plus concret consiste par exemple a récupérer uniquement les enregistrements entre 2 dates définies.</a:t>
            </a:r>
          </a:p>
          <a:p>
            <a:pPr marL="0" indent="0" algn="just">
              <a:buNone/>
            </a:pPr>
            <a:r>
              <a:rPr lang="fr-FR" sz="2000" dirty="0">
                <a:solidFill>
                  <a:schemeClr val="tx1"/>
                </a:solidFill>
              </a:rPr>
              <a:t>Syntaxe:</a:t>
            </a:r>
          </a:p>
          <a:p>
            <a:pPr marL="0" indent="0" algn="just">
              <a:buNone/>
            </a:pPr>
            <a:endParaRPr lang="en-US" sz="2000" dirty="0">
              <a:solidFill>
                <a:srgbClr val="000000"/>
              </a:solidFill>
            </a:endParaRPr>
          </a:p>
          <a:p>
            <a:pPr marL="0" indent="0" algn="just">
              <a:spcBef>
                <a:spcPts val="0"/>
              </a:spcBef>
              <a:buNone/>
            </a:pPr>
            <a:r>
              <a:rPr lang="en-US" sz="2000" dirty="0">
                <a:solidFill>
                  <a:srgbClr val="000000"/>
                </a:solidFill>
              </a:rPr>
              <a:t> </a:t>
            </a:r>
          </a:p>
          <a:p>
            <a:pPr marL="0" indent="0" algn="just">
              <a:spcBef>
                <a:spcPts val="0"/>
              </a:spcBef>
              <a:buNone/>
            </a:pPr>
            <a:endParaRPr lang="fr-FR" sz="1600" b="1" dirty="0">
              <a:solidFill>
                <a:schemeClr val="tx1"/>
              </a:solidFill>
            </a:endParaRPr>
          </a:p>
          <a:p>
            <a:pPr marL="0" indent="0">
              <a:buNone/>
            </a:pPr>
            <a:endParaRPr lang="en-US" sz="1800" dirty="0">
              <a:solidFill>
                <a:schemeClr val="tx1"/>
              </a:solidFill>
            </a:endParaRP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37</a:t>
            </a:fld>
            <a:endParaRPr lang="en-US"/>
          </a:p>
        </p:txBody>
      </p:sp>
      <p:sp>
        <p:nvSpPr>
          <p:cNvPr id="6" name="Text Box 12"/>
          <p:cNvSpPr txBox="1">
            <a:spLocks noChangeArrowheads="1"/>
          </p:cNvSpPr>
          <p:nvPr/>
        </p:nvSpPr>
        <p:spPr bwMode="auto">
          <a:xfrm>
            <a:off x="1057225" y="5051863"/>
            <a:ext cx="6937375" cy="92333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fr-FR" i="1" dirty="0">
                <a:latin typeface="Bodoni MT" pitchFamily="18" charset="0"/>
              </a:rPr>
              <a:t>SELECT *</a:t>
            </a:r>
          </a:p>
          <a:p>
            <a:r>
              <a:rPr lang="fr-FR" i="1" dirty="0">
                <a:latin typeface="Bodoni MT" pitchFamily="18" charset="0"/>
              </a:rPr>
              <a:t>FROM table</a:t>
            </a:r>
          </a:p>
          <a:p>
            <a:r>
              <a:rPr lang="fr-FR" i="1" dirty="0">
                <a:latin typeface="Bodoni MT" pitchFamily="18" charset="0"/>
              </a:rPr>
              <a:t>WHERE </a:t>
            </a:r>
            <a:r>
              <a:rPr lang="fr-FR" i="1" dirty="0" err="1">
                <a:latin typeface="Bodoni MT" pitchFamily="18" charset="0"/>
              </a:rPr>
              <a:t>nom_colonne</a:t>
            </a:r>
            <a:r>
              <a:rPr lang="fr-FR" i="1" dirty="0">
                <a:latin typeface="Bodoni MT" pitchFamily="18" charset="0"/>
              </a:rPr>
              <a:t> BETWEEN 'valeur1' AND 'valeur2'  ;</a:t>
            </a:r>
          </a:p>
        </p:txBody>
      </p:sp>
    </p:spTree>
    <p:extLst>
      <p:ext uri="{BB962C8B-B14F-4D97-AF65-F5344CB8AC3E}">
        <p14:creationId xmlns:p14="http://schemas.microsoft.com/office/powerpoint/2010/main" val="493995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2920"/>
            <a:ext cx="5970494" cy="1143000"/>
          </a:xfrm>
        </p:spPr>
        <p:txBody>
          <a:bodyPr>
            <a:normAutofit fontScale="90000"/>
          </a:bodyPr>
          <a:lstStyle/>
          <a:p>
            <a:r>
              <a:rPr lang="fr-FR" dirty="0"/>
              <a:t>Langage de Manipulation des Données</a:t>
            </a:r>
            <a:endParaRPr lang="en-US" dirty="0"/>
          </a:p>
        </p:txBody>
      </p:sp>
      <p:sp>
        <p:nvSpPr>
          <p:cNvPr id="3" name="Content Placeholder 2"/>
          <p:cNvSpPr>
            <a:spLocks noGrp="1"/>
          </p:cNvSpPr>
          <p:nvPr>
            <p:ph idx="1"/>
          </p:nvPr>
        </p:nvSpPr>
        <p:spPr>
          <a:xfrm>
            <a:off x="549275" y="1600200"/>
            <a:ext cx="8042276" cy="5121505"/>
          </a:xfrm>
        </p:spPr>
        <p:txBody>
          <a:bodyPr>
            <a:normAutofit/>
          </a:bodyPr>
          <a:lstStyle/>
          <a:p>
            <a:pPr marL="349250" lvl="2" indent="-349250">
              <a:spcBef>
                <a:spcPts val="0"/>
              </a:spcBef>
            </a:pPr>
            <a:r>
              <a:rPr lang="fr-FR" sz="3200" dirty="0">
                <a:solidFill>
                  <a:schemeClr val="tx2">
                    <a:lumMod val="50000"/>
                    <a:lumOff val="50000"/>
                  </a:schemeClr>
                </a:solidFill>
              </a:rPr>
              <a:t>La commande BETWEEN:</a:t>
            </a:r>
          </a:p>
          <a:p>
            <a:pPr marL="0" indent="0" algn="just">
              <a:buNone/>
            </a:pPr>
            <a:r>
              <a:rPr lang="fr-FR" sz="1800" dirty="0">
                <a:solidFill>
                  <a:srgbClr val="FF0000"/>
                </a:solidFill>
              </a:rPr>
              <a:t>Exemple :</a:t>
            </a:r>
          </a:p>
          <a:p>
            <a:pPr marL="0" indent="0" algn="just">
              <a:buNone/>
            </a:pPr>
            <a:endParaRPr lang="en-US" sz="2000" dirty="0">
              <a:solidFill>
                <a:srgbClr val="000000"/>
              </a:solidFill>
            </a:endParaRPr>
          </a:p>
          <a:p>
            <a:pPr marL="0" indent="0" algn="just">
              <a:spcBef>
                <a:spcPts val="0"/>
              </a:spcBef>
              <a:buNone/>
            </a:pPr>
            <a:r>
              <a:rPr lang="en-US" sz="2000" dirty="0">
                <a:solidFill>
                  <a:srgbClr val="000000"/>
                </a:solidFill>
              </a:rPr>
              <a:t> </a:t>
            </a:r>
          </a:p>
          <a:p>
            <a:pPr marL="0" indent="0" algn="just">
              <a:spcBef>
                <a:spcPts val="0"/>
              </a:spcBef>
              <a:buNone/>
            </a:pPr>
            <a:endParaRPr lang="fr-FR" sz="1600" b="1" dirty="0">
              <a:solidFill>
                <a:schemeClr val="tx1"/>
              </a:solidFill>
            </a:endParaRPr>
          </a:p>
          <a:p>
            <a:pPr marL="0" indent="0" algn="just">
              <a:spcBef>
                <a:spcPts val="0"/>
              </a:spcBef>
              <a:buNone/>
            </a:pPr>
            <a:endParaRPr lang="fr-FR" sz="1600" b="1" dirty="0">
              <a:solidFill>
                <a:schemeClr val="tx1"/>
              </a:solidFill>
            </a:endParaRPr>
          </a:p>
          <a:p>
            <a:pPr marL="0" indent="0" algn="just">
              <a:spcBef>
                <a:spcPts val="0"/>
              </a:spcBef>
              <a:buNone/>
            </a:pPr>
            <a:r>
              <a:rPr lang="fr-FR" sz="1600" b="1" dirty="0">
                <a:solidFill>
                  <a:schemeClr val="tx1"/>
                </a:solidFill>
              </a:rPr>
              <a:t>Table utilisateur </a:t>
            </a:r>
          </a:p>
          <a:p>
            <a:pPr marL="0" indent="0" algn="just">
              <a:spcBef>
                <a:spcPts val="0"/>
              </a:spcBef>
              <a:buNone/>
            </a:pPr>
            <a:endParaRPr lang="fr-FR" sz="1600" b="1" dirty="0">
              <a:solidFill>
                <a:schemeClr val="tx1"/>
              </a:solidFill>
            </a:endParaRP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38</a:t>
            </a:fld>
            <a:endParaRPr lang="en-US"/>
          </a:p>
        </p:txBody>
      </p:sp>
      <p:sp>
        <p:nvSpPr>
          <p:cNvPr id="6" name="Text Box 12"/>
          <p:cNvSpPr txBox="1">
            <a:spLocks noChangeArrowheads="1"/>
          </p:cNvSpPr>
          <p:nvPr/>
        </p:nvSpPr>
        <p:spPr bwMode="auto">
          <a:xfrm>
            <a:off x="960531" y="2663551"/>
            <a:ext cx="7385610" cy="92333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square">
            <a:spAutoFit/>
          </a:bodyPr>
          <a:lstStyle/>
          <a:p>
            <a:r>
              <a:rPr lang="fr-FR" i="1" dirty="0">
                <a:latin typeface="Bodoni MT" pitchFamily="18" charset="0"/>
              </a:rPr>
              <a:t>SELECT *</a:t>
            </a:r>
          </a:p>
          <a:p>
            <a:r>
              <a:rPr lang="fr-FR" i="1" dirty="0">
                <a:latin typeface="Bodoni MT" pitchFamily="18" charset="0"/>
              </a:rPr>
              <a:t>FROM utilisateur</a:t>
            </a:r>
          </a:p>
          <a:p>
            <a:r>
              <a:rPr lang="en-US" i="1" dirty="0">
                <a:latin typeface="Bodoni MT" pitchFamily="18" charset="0"/>
              </a:rPr>
              <a:t>WHERE </a:t>
            </a:r>
            <a:r>
              <a:rPr lang="en-US" i="1" dirty="0" err="1">
                <a:latin typeface="Bodoni MT" pitchFamily="18" charset="0"/>
              </a:rPr>
              <a:t>date_inscription</a:t>
            </a:r>
            <a:r>
              <a:rPr lang="en-US" i="1" dirty="0">
                <a:latin typeface="Bodoni MT" pitchFamily="18" charset="0"/>
              </a:rPr>
              <a:t> BETWEEN #2012/04/01# AND #2012/04/20# ;</a:t>
            </a:r>
            <a:endParaRPr lang="fr-FR" i="1" dirty="0">
              <a:latin typeface="Bodoni MT" pitchFamily="18" charset="0"/>
            </a:endParaRPr>
          </a:p>
        </p:txBody>
      </p:sp>
      <p:pic>
        <p:nvPicPr>
          <p:cNvPr id="9218"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9089" y="4395354"/>
            <a:ext cx="4558352" cy="1693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205683" y="4925290"/>
            <a:ext cx="3772062" cy="998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ight Arrow 7"/>
          <p:cNvSpPr/>
          <p:nvPr/>
        </p:nvSpPr>
        <p:spPr>
          <a:xfrm>
            <a:off x="4640233" y="5018724"/>
            <a:ext cx="504973" cy="726991"/>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solidFill>
                <a:srgbClr val="FF0000"/>
              </a:solidFill>
            </a:endParaRPr>
          </a:p>
        </p:txBody>
      </p:sp>
    </p:spTree>
    <p:extLst>
      <p:ext uri="{BB962C8B-B14F-4D97-AF65-F5344CB8AC3E}">
        <p14:creationId xmlns:p14="http://schemas.microsoft.com/office/powerpoint/2010/main" val="3843286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1885"/>
            <a:ext cx="5988424" cy="1143000"/>
          </a:xfrm>
        </p:spPr>
        <p:txBody>
          <a:bodyPr>
            <a:normAutofit fontScale="90000"/>
          </a:bodyPr>
          <a:lstStyle/>
          <a:p>
            <a:r>
              <a:rPr lang="fr-FR" dirty="0"/>
              <a:t>Langage de Manipulation des Données</a:t>
            </a:r>
            <a:endParaRPr lang="en-US" dirty="0"/>
          </a:p>
        </p:txBody>
      </p:sp>
      <p:sp>
        <p:nvSpPr>
          <p:cNvPr id="3" name="Content Placeholder 2"/>
          <p:cNvSpPr>
            <a:spLocks noGrp="1"/>
          </p:cNvSpPr>
          <p:nvPr>
            <p:ph idx="1"/>
          </p:nvPr>
        </p:nvSpPr>
        <p:spPr>
          <a:xfrm>
            <a:off x="549275" y="1600200"/>
            <a:ext cx="8042276" cy="5121505"/>
          </a:xfrm>
        </p:spPr>
        <p:txBody>
          <a:bodyPr>
            <a:normAutofit/>
          </a:bodyPr>
          <a:lstStyle/>
          <a:p>
            <a:pPr marL="349250" lvl="2" indent="-349250">
              <a:spcBef>
                <a:spcPts val="0"/>
              </a:spcBef>
            </a:pPr>
            <a:r>
              <a:rPr lang="fr-FR" sz="3200" dirty="0">
                <a:solidFill>
                  <a:schemeClr val="tx2">
                    <a:lumMod val="50000"/>
                    <a:lumOff val="50000"/>
                  </a:schemeClr>
                </a:solidFill>
              </a:rPr>
              <a:t>La commande GROUP BY:</a:t>
            </a:r>
          </a:p>
          <a:p>
            <a:pPr marL="0" indent="0" algn="just">
              <a:buNone/>
            </a:pPr>
            <a:r>
              <a:rPr lang="fr-FR" sz="1800" dirty="0">
                <a:solidFill>
                  <a:schemeClr val="tx1"/>
                </a:solidFill>
              </a:rPr>
              <a:t>Est utilisée pour </a:t>
            </a:r>
            <a:r>
              <a:rPr lang="fr-FR" sz="1800" b="1" dirty="0">
                <a:solidFill>
                  <a:schemeClr val="tx1"/>
                </a:solidFill>
              </a:rPr>
              <a:t>grouper plusieurs résultats </a:t>
            </a:r>
            <a:r>
              <a:rPr lang="fr-FR" sz="1800" dirty="0">
                <a:solidFill>
                  <a:schemeClr val="tx1"/>
                </a:solidFill>
              </a:rPr>
              <a:t>et utiliser une fonction de totaux sur un groupe de résultat. Sur une table qui contient toutes les ventes d’un magasin, il est par exemple possible de liste regrouper les ventes par clients identiques et d’obtenir le coût total des achats pour chaque client.</a:t>
            </a:r>
          </a:p>
          <a:p>
            <a:pPr marL="0" indent="0" algn="just">
              <a:buNone/>
            </a:pPr>
            <a:r>
              <a:rPr lang="fr-FR" sz="2000" dirty="0">
                <a:solidFill>
                  <a:schemeClr val="tx1"/>
                </a:solidFill>
              </a:rPr>
              <a:t>Syntaxe:</a:t>
            </a:r>
          </a:p>
          <a:p>
            <a:pPr marL="0" indent="0" algn="just">
              <a:buNone/>
            </a:pPr>
            <a:endParaRPr lang="en-US" sz="2000" dirty="0">
              <a:solidFill>
                <a:srgbClr val="000000"/>
              </a:solidFill>
            </a:endParaRPr>
          </a:p>
          <a:p>
            <a:pPr marL="0" indent="0" algn="just">
              <a:spcBef>
                <a:spcPts val="0"/>
              </a:spcBef>
              <a:buNone/>
            </a:pPr>
            <a:r>
              <a:rPr lang="en-US" sz="2000" dirty="0">
                <a:solidFill>
                  <a:srgbClr val="000000"/>
                </a:solidFill>
              </a:rPr>
              <a:t> </a:t>
            </a:r>
          </a:p>
          <a:p>
            <a:pPr marL="0" indent="0" algn="just">
              <a:spcBef>
                <a:spcPts val="0"/>
              </a:spcBef>
              <a:buNone/>
            </a:pPr>
            <a:endParaRPr lang="fr-FR" sz="1600" b="1" dirty="0">
              <a:solidFill>
                <a:schemeClr val="tx1"/>
              </a:solidFill>
            </a:endParaRPr>
          </a:p>
          <a:p>
            <a:pPr marL="0" indent="0">
              <a:buNone/>
            </a:pPr>
            <a:endParaRPr lang="en-US" sz="1800" dirty="0">
              <a:solidFill>
                <a:schemeClr val="tx1"/>
              </a:solidFill>
            </a:endParaRP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39</a:t>
            </a:fld>
            <a:endParaRPr lang="en-US"/>
          </a:p>
        </p:txBody>
      </p:sp>
      <p:sp>
        <p:nvSpPr>
          <p:cNvPr id="6" name="Text Box 12"/>
          <p:cNvSpPr txBox="1">
            <a:spLocks noChangeArrowheads="1"/>
          </p:cNvSpPr>
          <p:nvPr/>
        </p:nvSpPr>
        <p:spPr bwMode="auto">
          <a:xfrm>
            <a:off x="1057224" y="4287589"/>
            <a:ext cx="6937375" cy="92333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fr-FR" i="1" dirty="0">
                <a:latin typeface="Bodoni MT" pitchFamily="18" charset="0"/>
              </a:rPr>
              <a:t>SELECT colonne1, fonction(colonne2)</a:t>
            </a:r>
          </a:p>
          <a:p>
            <a:r>
              <a:rPr lang="fr-FR" i="1" dirty="0">
                <a:latin typeface="Bodoni MT" pitchFamily="18" charset="0"/>
              </a:rPr>
              <a:t>FROM table</a:t>
            </a:r>
          </a:p>
          <a:p>
            <a:r>
              <a:rPr lang="fr-FR" i="1" dirty="0">
                <a:latin typeface="Bodoni MT" pitchFamily="18" charset="0"/>
              </a:rPr>
              <a:t>GROUP BY colonne1 ;</a:t>
            </a:r>
          </a:p>
        </p:txBody>
      </p:sp>
    </p:spTree>
    <p:extLst>
      <p:ext uri="{BB962C8B-B14F-4D97-AF65-F5344CB8AC3E}">
        <p14:creationId xmlns:p14="http://schemas.microsoft.com/office/powerpoint/2010/main" val="1532596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654" y="457200"/>
            <a:ext cx="8229600" cy="1143000"/>
          </a:xfrm>
        </p:spPr>
        <p:txBody>
          <a:bodyPr>
            <a:normAutofit/>
          </a:bodyPr>
          <a:lstStyle/>
          <a:p>
            <a:r>
              <a:rPr lang="fr-FR" dirty="0"/>
              <a:t>Généralités</a:t>
            </a:r>
            <a:endParaRPr lang="en-US" dirty="0"/>
          </a:p>
        </p:txBody>
      </p:sp>
      <p:sp>
        <p:nvSpPr>
          <p:cNvPr id="3" name="Content Placeholder 2"/>
          <p:cNvSpPr>
            <a:spLocks noGrp="1"/>
          </p:cNvSpPr>
          <p:nvPr>
            <p:ph idx="1"/>
          </p:nvPr>
        </p:nvSpPr>
        <p:spPr>
          <a:xfrm>
            <a:off x="549275" y="1600200"/>
            <a:ext cx="8042276" cy="5121505"/>
          </a:xfrm>
        </p:spPr>
        <p:txBody>
          <a:bodyPr>
            <a:normAutofit/>
          </a:bodyPr>
          <a:lstStyle/>
          <a:p>
            <a:r>
              <a:rPr lang="fr-FR" sz="3200" dirty="0">
                <a:solidFill>
                  <a:schemeClr val="tx2">
                    <a:lumMod val="50000"/>
                    <a:lumOff val="50000"/>
                  </a:schemeClr>
                </a:solidFill>
              </a:rPr>
              <a:t>SQL permet :</a:t>
            </a:r>
          </a:p>
          <a:p>
            <a:pPr lvl="1"/>
            <a:r>
              <a:rPr lang="fr-FR" dirty="0">
                <a:solidFill>
                  <a:schemeClr val="tx1"/>
                </a:solidFill>
              </a:rPr>
              <a:t>de définir le schéma de la base de données (</a:t>
            </a:r>
            <a:r>
              <a:rPr lang="fr-FR" dirty="0">
                <a:solidFill>
                  <a:srgbClr val="FF0000"/>
                </a:solidFill>
              </a:rPr>
              <a:t>LDD</a:t>
            </a:r>
            <a:r>
              <a:rPr lang="fr-FR" dirty="0">
                <a:solidFill>
                  <a:schemeClr val="tx1"/>
                </a:solidFill>
              </a:rPr>
              <a:t>)</a:t>
            </a:r>
          </a:p>
          <a:p>
            <a:pPr lvl="1"/>
            <a:r>
              <a:rPr lang="fr-FR" dirty="0">
                <a:solidFill>
                  <a:schemeClr val="tx1"/>
                </a:solidFill>
              </a:rPr>
              <a:t>de gérer la base de données (</a:t>
            </a:r>
            <a:r>
              <a:rPr lang="fr-FR" dirty="0">
                <a:solidFill>
                  <a:srgbClr val="FF0000"/>
                </a:solidFill>
              </a:rPr>
              <a:t>LDD</a:t>
            </a:r>
            <a:r>
              <a:rPr lang="fr-FR" dirty="0">
                <a:solidFill>
                  <a:schemeClr val="tx1"/>
                </a:solidFill>
              </a:rPr>
              <a:t>) : sécurité, organisation physique</a:t>
            </a:r>
          </a:p>
          <a:p>
            <a:pPr lvl="1"/>
            <a:r>
              <a:rPr lang="fr-FR" dirty="0">
                <a:solidFill>
                  <a:schemeClr val="tx1"/>
                </a:solidFill>
              </a:rPr>
              <a:t>de charger les tables relationnelles (</a:t>
            </a:r>
            <a:r>
              <a:rPr lang="fr-FR" dirty="0">
                <a:solidFill>
                  <a:srgbClr val="FF0000"/>
                </a:solidFill>
              </a:rPr>
              <a:t>LMD</a:t>
            </a:r>
            <a:r>
              <a:rPr lang="fr-FR" dirty="0">
                <a:solidFill>
                  <a:schemeClr val="tx1"/>
                </a:solidFill>
              </a:rPr>
              <a:t>)</a:t>
            </a:r>
          </a:p>
          <a:p>
            <a:pPr lvl="1"/>
            <a:r>
              <a:rPr lang="fr-FR" dirty="0">
                <a:solidFill>
                  <a:schemeClr val="tx1"/>
                </a:solidFill>
              </a:rPr>
              <a:t>de manipuler les données stockées (</a:t>
            </a:r>
            <a:r>
              <a:rPr lang="fr-FR" dirty="0">
                <a:solidFill>
                  <a:srgbClr val="FF0000"/>
                </a:solidFill>
              </a:rPr>
              <a:t>LMD</a:t>
            </a:r>
            <a:r>
              <a:rPr lang="fr-FR" dirty="0">
                <a:solidFill>
                  <a:schemeClr val="tx1"/>
                </a:solidFill>
              </a:rPr>
              <a:t>)</a:t>
            </a:r>
          </a:p>
          <a:p>
            <a:pPr marL="0" indent="0">
              <a:buNone/>
            </a:pPr>
            <a:endParaRPr lang="fr-FR" sz="2200" dirty="0">
              <a:solidFill>
                <a:schemeClr val="tx1"/>
              </a:solidFill>
            </a:endParaRPr>
          </a:p>
          <a:p>
            <a:pPr marL="0" indent="0">
              <a:buNone/>
            </a:pPr>
            <a:r>
              <a:rPr lang="fr-FR" sz="2200" dirty="0">
                <a:solidFill>
                  <a:schemeClr val="tx1"/>
                </a:solidFill>
              </a:rPr>
              <a:t>	</a:t>
            </a:r>
            <a:r>
              <a:rPr lang="fr-FR" sz="2200" dirty="0">
                <a:solidFill>
                  <a:srgbClr val="00B050"/>
                </a:solidFill>
              </a:rPr>
              <a:t>Ici</a:t>
            </a:r>
            <a:r>
              <a:rPr lang="fr-FR" sz="2200" dirty="0">
                <a:solidFill>
                  <a:schemeClr val="tx1"/>
                </a:solidFill>
              </a:rPr>
              <a:t> : aperçu de la partie </a:t>
            </a:r>
            <a:r>
              <a:rPr lang="fr-FR" sz="2200" dirty="0">
                <a:solidFill>
                  <a:srgbClr val="FF0000"/>
                </a:solidFill>
              </a:rPr>
              <a:t>LDD</a:t>
            </a:r>
          </a:p>
          <a:p>
            <a:pPr marL="0" indent="0">
              <a:buNone/>
            </a:pPr>
            <a:r>
              <a:rPr lang="fr-FR" sz="2200" dirty="0">
                <a:solidFill>
                  <a:schemeClr val="tx1"/>
                </a:solidFill>
              </a:rPr>
              <a:t>	</a:t>
            </a:r>
            <a:r>
              <a:rPr lang="fr-FR" sz="2200" dirty="0">
                <a:solidFill>
                  <a:srgbClr val="00B050"/>
                </a:solidFill>
              </a:rPr>
              <a:t>Plus loin </a:t>
            </a:r>
            <a:r>
              <a:rPr lang="fr-FR" sz="2200" dirty="0">
                <a:solidFill>
                  <a:schemeClr val="tx1"/>
                </a:solidFill>
              </a:rPr>
              <a:t>: le </a:t>
            </a:r>
            <a:r>
              <a:rPr lang="fr-FR" sz="2200" dirty="0">
                <a:solidFill>
                  <a:srgbClr val="FF0000"/>
                </a:solidFill>
              </a:rPr>
              <a:t>LMD</a:t>
            </a:r>
          </a:p>
          <a:p>
            <a:pPr algn="just"/>
            <a:endParaRPr lang="en-US" sz="2000" dirty="0">
              <a:solidFill>
                <a:srgbClr val="000000"/>
              </a:solidFill>
            </a:endParaRP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4</a:t>
            </a:fld>
            <a:endParaRPr lang="en-US"/>
          </a:p>
        </p:txBody>
      </p:sp>
    </p:spTree>
    <p:extLst>
      <p:ext uri="{BB962C8B-B14F-4D97-AF65-F5344CB8AC3E}">
        <p14:creationId xmlns:p14="http://schemas.microsoft.com/office/powerpoint/2010/main" val="24689741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1883"/>
            <a:ext cx="6113929" cy="1143000"/>
          </a:xfrm>
        </p:spPr>
        <p:txBody>
          <a:bodyPr>
            <a:normAutofit fontScale="90000"/>
          </a:bodyPr>
          <a:lstStyle/>
          <a:p>
            <a:r>
              <a:rPr lang="fr-FR" dirty="0"/>
              <a:t>Langage de Manipulation des Données</a:t>
            </a:r>
            <a:endParaRPr lang="en-US" dirty="0"/>
          </a:p>
        </p:txBody>
      </p:sp>
      <p:sp>
        <p:nvSpPr>
          <p:cNvPr id="3" name="Content Placeholder 2"/>
          <p:cNvSpPr>
            <a:spLocks noGrp="1"/>
          </p:cNvSpPr>
          <p:nvPr>
            <p:ph idx="1"/>
          </p:nvPr>
        </p:nvSpPr>
        <p:spPr>
          <a:xfrm>
            <a:off x="549275" y="1600200"/>
            <a:ext cx="8042276" cy="5121505"/>
          </a:xfrm>
        </p:spPr>
        <p:txBody>
          <a:bodyPr>
            <a:normAutofit/>
          </a:bodyPr>
          <a:lstStyle/>
          <a:p>
            <a:pPr marL="349250" lvl="2" indent="-349250">
              <a:spcBef>
                <a:spcPts val="0"/>
              </a:spcBef>
            </a:pPr>
            <a:r>
              <a:rPr lang="fr-FR" sz="3200" dirty="0">
                <a:solidFill>
                  <a:schemeClr val="tx2">
                    <a:lumMod val="50000"/>
                    <a:lumOff val="50000"/>
                  </a:schemeClr>
                </a:solidFill>
              </a:rPr>
              <a:t>La commande GROUP BY:</a:t>
            </a:r>
          </a:p>
          <a:p>
            <a:pPr marL="0" indent="0" algn="just">
              <a:buNone/>
            </a:pPr>
            <a:r>
              <a:rPr lang="fr-FR" sz="1800" dirty="0">
                <a:solidFill>
                  <a:srgbClr val="FF0000"/>
                </a:solidFill>
              </a:rPr>
              <a:t>Exemple :</a:t>
            </a:r>
          </a:p>
          <a:p>
            <a:pPr marL="0" indent="0" algn="just">
              <a:buNone/>
            </a:pPr>
            <a:endParaRPr lang="en-US" sz="2000" dirty="0">
              <a:solidFill>
                <a:srgbClr val="000000"/>
              </a:solidFill>
            </a:endParaRPr>
          </a:p>
          <a:p>
            <a:pPr marL="0" indent="0" algn="just">
              <a:spcBef>
                <a:spcPts val="0"/>
              </a:spcBef>
              <a:buNone/>
            </a:pPr>
            <a:r>
              <a:rPr lang="en-US" sz="2000" dirty="0">
                <a:solidFill>
                  <a:srgbClr val="000000"/>
                </a:solidFill>
              </a:rPr>
              <a:t> </a:t>
            </a:r>
          </a:p>
          <a:p>
            <a:pPr marL="0" indent="0" algn="just">
              <a:spcBef>
                <a:spcPts val="0"/>
              </a:spcBef>
              <a:buNone/>
            </a:pPr>
            <a:endParaRPr lang="fr-FR" sz="1600" b="1" dirty="0">
              <a:solidFill>
                <a:schemeClr val="tx1"/>
              </a:solidFill>
            </a:endParaRPr>
          </a:p>
          <a:p>
            <a:pPr marL="0" indent="0">
              <a:buNone/>
            </a:pPr>
            <a:endParaRPr lang="fr-FR" sz="1600" b="1" dirty="0">
              <a:solidFill>
                <a:schemeClr val="tx1"/>
              </a:solidFill>
            </a:endParaRPr>
          </a:p>
          <a:p>
            <a:pPr marL="0" indent="0">
              <a:buNone/>
            </a:pPr>
            <a:r>
              <a:rPr lang="fr-FR" sz="1600" b="1" dirty="0">
                <a:solidFill>
                  <a:schemeClr val="tx1"/>
                </a:solidFill>
              </a:rPr>
              <a:t>Table adresse </a:t>
            </a: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40</a:t>
            </a:fld>
            <a:endParaRPr lang="en-US"/>
          </a:p>
        </p:txBody>
      </p:sp>
      <p:sp>
        <p:nvSpPr>
          <p:cNvPr id="6" name="Text Box 12"/>
          <p:cNvSpPr txBox="1">
            <a:spLocks noChangeArrowheads="1"/>
          </p:cNvSpPr>
          <p:nvPr/>
        </p:nvSpPr>
        <p:spPr bwMode="auto">
          <a:xfrm>
            <a:off x="960531" y="2690801"/>
            <a:ext cx="6937375" cy="92333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fr-FR" i="1" dirty="0">
                <a:latin typeface="Bodoni MT" pitchFamily="18" charset="0"/>
              </a:rPr>
              <a:t>SELECT client, SUM(tarif)</a:t>
            </a:r>
          </a:p>
          <a:p>
            <a:r>
              <a:rPr lang="fr-FR" i="1" dirty="0">
                <a:latin typeface="Bodoni MT" pitchFamily="18" charset="0"/>
              </a:rPr>
              <a:t>FROM achat</a:t>
            </a:r>
          </a:p>
          <a:p>
            <a:r>
              <a:rPr lang="fr-FR" i="1" dirty="0">
                <a:latin typeface="Bodoni MT" pitchFamily="18" charset="0"/>
              </a:rPr>
              <a:t>GROUP BY client ;</a:t>
            </a:r>
          </a:p>
        </p:txBody>
      </p:sp>
      <p:pic>
        <p:nvPicPr>
          <p:cNvPr id="10242"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66254" y="4391369"/>
            <a:ext cx="5752989" cy="18842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Group 4"/>
          <p:cNvGrpSpPr/>
          <p:nvPr/>
        </p:nvGrpSpPr>
        <p:grpSpPr>
          <a:xfrm>
            <a:off x="6875897" y="4659047"/>
            <a:ext cx="2141393" cy="1364979"/>
            <a:chOff x="5688106" y="934090"/>
            <a:chExt cx="2209800" cy="1480498"/>
          </a:xfrm>
        </p:grpSpPr>
        <p:pic>
          <p:nvPicPr>
            <p:cNvPr id="10243"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688106" y="934090"/>
              <a:ext cx="1104900"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4" name="Picture 4"/>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6793006" y="947738"/>
              <a:ext cx="1104900"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0" name="Right Arrow 9"/>
          <p:cNvSpPr/>
          <p:nvPr/>
        </p:nvSpPr>
        <p:spPr>
          <a:xfrm>
            <a:off x="6062778" y="5007137"/>
            <a:ext cx="648044" cy="670266"/>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solidFill>
                <a:srgbClr val="FF0000"/>
              </a:solidFill>
            </a:endParaRPr>
          </a:p>
        </p:txBody>
      </p:sp>
    </p:spTree>
    <p:extLst>
      <p:ext uri="{BB962C8B-B14F-4D97-AF65-F5344CB8AC3E}">
        <p14:creationId xmlns:p14="http://schemas.microsoft.com/office/powerpoint/2010/main" val="2187868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1883"/>
            <a:ext cx="5907741" cy="1143000"/>
          </a:xfrm>
        </p:spPr>
        <p:txBody>
          <a:bodyPr>
            <a:normAutofit fontScale="90000"/>
          </a:bodyPr>
          <a:lstStyle/>
          <a:p>
            <a:r>
              <a:rPr lang="fr-FR" dirty="0"/>
              <a:t>Langage de Manipulation des Données</a:t>
            </a:r>
            <a:endParaRPr lang="en-US" dirty="0"/>
          </a:p>
        </p:txBody>
      </p:sp>
      <p:sp>
        <p:nvSpPr>
          <p:cNvPr id="3" name="Content Placeholder 2"/>
          <p:cNvSpPr>
            <a:spLocks noGrp="1"/>
          </p:cNvSpPr>
          <p:nvPr>
            <p:ph idx="1"/>
          </p:nvPr>
        </p:nvSpPr>
        <p:spPr>
          <a:xfrm>
            <a:off x="549275" y="1600200"/>
            <a:ext cx="8042276" cy="5121505"/>
          </a:xfrm>
        </p:spPr>
        <p:txBody>
          <a:bodyPr>
            <a:normAutofit/>
          </a:bodyPr>
          <a:lstStyle/>
          <a:p>
            <a:pPr marL="349250" lvl="2" indent="-349250">
              <a:spcBef>
                <a:spcPts val="0"/>
              </a:spcBef>
            </a:pPr>
            <a:r>
              <a:rPr lang="fr-FR" sz="3200" dirty="0">
                <a:solidFill>
                  <a:schemeClr val="tx2">
                    <a:lumMod val="50000"/>
                    <a:lumOff val="50000"/>
                  </a:schemeClr>
                </a:solidFill>
              </a:rPr>
              <a:t>La commande GROUP BY:</a:t>
            </a:r>
          </a:p>
          <a:p>
            <a:pPr marL="0" indent="0">
              <a:buNone/>
            </a:pPr>
            <a:r>
              <a:rPr lang="fr-FR" sz="2000" dirty="0">
                <a:solidFill>
                  <a:srgbClr val="00B050"/>
                </a:solidFill>
              </a:rPr>
              <a:t>Utilisation d’autres fonctions de statistiques : </a:t>
            </a:r>
          </a:p>
          <a:p>
            <a:r>
              <a:rPr lang="fr-FR" sz="1800" b="1" dirty="0">
                <a:solidFill>
                  <a:schemeClr val="tx1"/>
                </a:solidFill>
              </a:rPr>
              <a:t>AVG() </a:t>
            </a:r>
            <a:r>
              <a:rPr lang="fr-FR" sz="1800" dirty="0">
                <a:solidFill>
                  <a:schemeClr val="tx1"/>
                </a:solidFill>
              </a:rPr>
              <a:t>pour calculer la moyenne d’une colonne. Permet de connaitre le prix du panier moyen pour de chaque client</a:t>
            </a:r>
          </a:p>
          <a:p>
            <a:r>
              <a:rPr lang="fr-FR" sz="1800" b="1" dirty="0">
                <a:solidFill>
                  <a:schemeClr val="tx1"/>
                </a:solidFill>
              </a:rPr>
              <a:t>COUNT() </a:t>
            </a:r>
            <a:r>
              <a:rPr lang="fr-FR" sz="1800" dirty="0">
                <a:solidFill>
                  <a:schemeClr val="tx1"/>
                </a:solidFill>
              </a:rPr>
              <a:t>pour compter le nombre de lignes concernées. Permet de savoir combien d’achats a été effectue par chaque client</a:t>
            </a:r>
          </a:p>
          <a:p>
            <a:r>
              <a:rPr lang="fr-FR" sz="1800" b="1" dirty="0">
                <a:solidFill>
                  <a:schemeClr val="tx1"/>
                </a:solidFill>
              </a:rPr>
              <a:t>MAX() </a:t>
            </a:r>
            <a:r>
              <a:rPr lang="fr-FR" sz="1800" dirty="0">
                <a:solidFill>
                  <a:schemeClr val="tx1"/>
                </a:solidFill>
              </a:rPr>
              <a:t>pour récupérer la plus haute valeur. Pratique pour savoir l’achat le plus cher</a:t>
            </a:r>
          </a:p>
          <a:p>
            <a:r>
              <a:rPr lang="fr-FR" sz="1800" b="1" dirty="0">
                <a:solidFill>
                  <a:schemeClr val="tx1"/>
                </a:solidFill>
              </a:rPr>
              <a:t>MIN() </a:t>
            </a:r>
            <a:r>
              <a:rPr lang="fr-FR" sz="1800" dirty="0">
                <a:solidFill>
                  <a:schemeClr val="tx1"/>
                </a:solidFill>
              </a:rPr>
              <a:t>pour récupérer la plus petite valeur. Utile par exemple pour connaitre la date du premier achat d’un client</a:t>
            </a:r>
          </a:p>
          <a:p>
            <a:r>
              <a:rPr lang="fr-FR" sz="1800" b="1" dirty="0">
                <a:solidFill>
                  <a:schemeClr val="tx1"/>
                </a:solidFill>
              </a:rPr>
              <a:t>SUM() </a:t>
            </a:r>
            <a:r>
              <a:rPr lang="fr-FR" sz="1800" dirty="0">
                <a:solidFill>
                  <a:schemeClr val="tx1"/>
                </a:solidFill>
              </a:rPr>
              <a:t>pour calculer la somme de plusieurs lignes. Permet par exemple de connaitre le total de tous les achats d’un client</a:t>
            </a:r>
            <a:endParaRPr lang="en-US" sz="1800" dirty="0">
              <a:solidFill>
                <a:schemeClr val="tx1"/>
              </a:solidFill>
            </a:endParaRP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41</a:t>
            </a:fld>
            <a:endParaRPr lang="en-US"/>
          </a:p>
        </p:txBody>
      </p:sp>
    </p:spTree>
    <p:extLst>
      <p:ext uri="{BB962C8B-B14F-4D97-AF65-F5344CB8AC3E}">
        <p14:creationId xmlns:p14="http://schemas.microsoft.com/office/powerpoint/2010/main" val="31410982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848"/>
            <a:ext cx="6131859" cy="1143000"/>
          </a:xfrm>
        </p:spPr>
        <p:txBody>
          <a:bodyPr>
            <a:normAutofit fontScale="90000"/>
          </a:bodyPr>
          <a:lstStyle/>
          <a:p>
            <a:r>
              <a:rPr lang="fr-FR" dirty="0"/>
              <a:t>Langage de Manipulation des Données</a:t>
            </a:r>
            <a:endParaRPr lang="en-US" dirty="0"/>
          </a:p>
        </p:txBody>
      </p:sp>
      <p:sp>
        <p:nvSpPr>
          <p:cNvPr id="3" name="Content Placeholder 2"/>
          <p:cNvSpPr>
            <a:spLocks noGrp="1"/>
          </p:cNvSpPr>
          <p:nvPr>
            <p:ph idx="1"/>
          </p:nvPr>
        </p:nvSpPr>
        <p:spPr>
          <a:xfrm>
            <a:off x="549275" y="1600200"/>
            <a:ext cx="8042276" cy="5121505"/>
          </a:xfrm>
        </p:spPr>
        <p:txBody>
          <a:bodyPr>
            <a:normAutofit/>
          </a:bodyPr>
          <a:lstStyle/>
          <a:p>
            <a:pPr marL="349250" lvl="2" indent="-349250">
              <a:spcBef>
                <a:spcPts val="0"/>
              </a:spcBef>
            </a:pPr>
            <a:r>
              <a:rPr lang="fr-FR" sz="3200" dirty="0">
                <a:solidFill>
                  <a:schemeClr val="tx2">
                    <a:lumMod val="50000"/>
                    <a:lumOff val="50000"/>
                  </a:schemeClr>
                </a:solidFill>
              </a:rPr>
              <a:t>La commande HAVING:</a:t>
            </a:r>
          </a:p>
          <a:p>
            <a:pPr marL="0" indent="0" algn="just">
              <a:buNone/>
            </a:pPr>
            <a:r>
              <a:rPr lang="fr-FR" sz="1800" dirty="0">
                <a:solidFill>
                  <a:schemeClr val="tx1"/>
                </a:solidFill>
              </a:rPr>
              <a:t>La condition HAVING est presque </a:t>
            </a:r>
            <a:r>
              <a:rPr lang="fr-FR" sz="1800" b="1" dirty="0">
                <a:solidFill>
                  <a:schemeClr val="tx1"/>
                </a:solidFill>
              </a:rPr>
              <a:t>similaire à WHERE </a:t>
            </a:r>
            <a:r>
              <a:rPr lang="fr-FR" sz="1800" dirty="0">
                <a:solidFill>
                  <a:schemeClr val="tx1"/>
                </a:solidFill>
              </a:rPr>
              <a:t>à la seule différence que HAVING permet de filtrer en utilisant des fonctions telles que SUM(), COUNT(), AVG(), MIN() ou MAX().</a:t>
            </a:r>
          </a:p>
          <a:p>
            <a:pPr marL="0" indent="0" algn="just">
              <a:buNone/>
            </a:pPr>
            <a:r>
              <a:rPr lang="fr-FR" sz="2000" dirty="0">
                <a:solidFill>
                  <a:schemeClr val="tx1"/>
                </a:solidFill>
              </a:rPr>
              <a:t>Syntaxe:</a:t>
            </a:r>
          </a:p>
          <a:p>
            <a:pPr marL="0" indent="0" algn="just">
              <a:buNone/>
            </a:pPr>
            <a:endParaRPr lang="en-US" sz="2000" dirty="0">
              <a:solidFill>
                <a:srgbClr val="000000"/>
              </a:solidFill>
            </a:endParaRPr>
          </a:p>
          <a:p>
            <a:pPr marL="0" indent="0" algn="just">
              <a:spcBef>
                <a:spcPts val="0"/>
              </a:spcBef>
              <a:buNone/>
            </a:pPr>
            <a:r>
              <a:rPr lang="en-US" sz="2000" dirty="0">
                <a:solidFill>
                  <a:srgbClr val="000000"/>
                </a:solidFill>
              </a:rPr>
              <a:t> </a:t>
            </a:r>
          </a:p>
          <a:p>
            <a:pPr marL="0" indent="0" algn="just">
              <a:spcBef>
                <a:spcPts val="0"/>
              </a:spcBef>
              <a:buNone/>
            </a:pPr>
            <a:endParaRPr lang="fr-FR" sz="1600" b="1" dirty="0">
              <a:solidFill>
                <a:schemeClr val="tx1"/>
              </a:solidFill>
            </a:endParaRPr>
          </a:p>
          <a:p>
            <a:pPr marL="0" indent="0">
              <a:buNone/>
            </a:pPr>
            <a:endParaRPr lang="en-US" sz="1800" dirty="0">
              <a:solidFill>
                <a:schemeClr val="tx1"/>
              </a:solidFill>
            </a:endParaRP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42</a:t>
            </a:fld>
            <a:endParaRPr lang="en-US"/>
          </a:p>
        </p:txBody>
      </p:sp>
      <p:sp>
        <p:nvSpPr>
          <p:cNvPr id="6" name="Text Box 12"/>
          <p:cNvSpPr txBox="1">
            <a:spLocks noChangeArrowheads="1"/>
          </p:cNvSpPr>
          <p:nvPr/>
        </p:nvSpPr>
        <p:spPr bwMode="auto">
          <a:xfrm>
            <a:off x="1057224" y="4287589"/>
            <a:ext cx="6937375" cy="120032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fr-FR" i="1" dirty="0">
                <a:latin typeface="Bodoni MT" pitchFamily="18" charset="0"/>
              </a:rPr>
              <a:t>SELECT colonne1, fonction(colonne2)</a:t>
            </a:r>
          </a:p>
          <a:p>
            <a:r>
              <a:rPr lang="fr-FR" i="1" dirty="0">
                <a:latin typeface="Bodoni MT" pitchFamily="18" charset="0"/>
              </a:rPr>
              <a:t>FROM </a:t>
            </a:r>
            <a:r>
              <a:rPr lang="fr-FR" i="1" dirty="0" err="1">
                <a:latin typeface="Bodoni MT" pitchFamily="18" charset="0"/>
              </a:rPr>
              <a:t>nom_table</a:t>
            </a:r>
            <a:endParaRPr lang="fr-FR" i="1" dirty="0">
              <a:latin typeface="Bodoni MT" pitchFamily="18" charset="0"/>
            </a:endParaRPr>
          </a:p>
          <a:p>
            <a:r>
              <a:rPr lang="fr-FR" i="1" dirty="0">
                <a:latin typeface="Bodoni MT" pitchFamily="18" charset="0"/>
              </a:rPr>
              <a:t>GROUP BY colonne1</a:t>
            </a:r>
          </a:p>
          <a:p>
            <a:r>
              <a:rPr lang="fr-FR" i="1" dirty="0">
                <a:latin typeface="Bodoni MT" pitchFamily="18" charset="0"/>
              </a:rPr>
              <a:t>HAVING fonction(colonne2) operateur valeur ;</a:t>
            </a:r>
          </a:p>
        </p:txBody>
      </p:sp>
    </p:spTree>
    <p:extLst>
      <p:ext uri="{BB962C8B-B14F-4D97-AF65-F5344CB8AC3E}">
        <p14:creationId xmlns:p14="http://schemas.microsoft.com/office/powerpoint/2010/main" val="2506093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1883"/>
            <a:ext cx="6060141" cy="1143000"/>
          </a:xfrm>
        </p:spPr>
        <p:txBody>
          <a:bodyPr>
            <a:normAutofit fontScale="90000"/>
          </a:bodyPr>
          <a:lstStyle/>
          <a:p>
            <a:r>
              <a:rPr lang="fr-FR" dirty="0"/>
              <a:t>Langage de Manipulation des Données</a:t>
            </a:r>
            <a:endParaRPr lang="en-US" dirty="0"/>
          </a:p>
        </p:txBody>
      </p:sp>
      <p:sp>
        <p:nvSpPr>
          <p:cNvPr id="3" name="Content Placeholder 2"/>
          <p:cNvSpPr>
            <a:spLocks noGrp="1"/>
          </p:cNvSpPr>
          <p:nvPr>
            <p:ph idx="1"/>
          </p:nvPr>
        </p:nvSpPr>
        <p:spPr>
          <a:xfrm>
            <a:off x="549275" y="1600200"/>
            <a:ext cx="8042276" cy="5121505"/>
          </a:xfrm>
        </p:spPr>
        <p:txBody>
          <a:bodyPr>
            <a:normAutofit/>
          </a:bodyPr>
          <a:lstStyle/>
          <a:p>
            <a:pPr marL="349250" lvl="2" indent="-349250">
              <a:spcBef>
                <a:spcPts val="0"/>
              </a:spcBef>
            </a:pPr>
            <a:r>
              <a:rPr lang="fr-FR" sz="3200" dirty="0">
                <a:solidFill>
                  <a:schemeClr val="tx2">
                    <a:lumMod val="50000"/>
                    <a:lumOff val="50000"/>
                  </a:schemeClr>
                </a:solidFill>
              </a:rPr>
              <a:t>La commande HAVING:</a:t>
            </a:r>
          </a:p>
          <a:p>
            <a:pPr marL="0" indent="0" algn="just">
              <a:buNone/>
            </a:pPr>
            <a:r>
              <a:rPr lang="fr-FR" sz="1800" dirty="0">
                <a:solidFill>
                  <a:srgbClr val="FF0000"/>
                </a:solidFill>
              </a:rPr>
              <a:t>Exemple :</a:t>
            </a:r>
          </a:p>
          <a:p>
            <a:pPr marL="0" indent="0" algn="just">
              <a:buNone/>
            </a:pPr>
            <a:endParaRPr lang="en-US" sz="2000" dirty="0">
              <a:solidFill>
                <a:srgbClr val="000000"/>
              </a:solidFill>
            </a:endParaRPr>
          </a:p>
          <a:p>
            <a:pPr marL="0" indent="0" algn="just">
              <a:spcBef>
                <a:spcPts val="0"/>
              </a:spcBef>
              <a:buNone/>
            </a:pPr>
            <a:r>
              <a:rPr lang="en-US" sz="2000" dirty="0">
                <a:solidFill>
                  <a:srgbClr val="000000"/>
                </a:solidFill>
              </a:rPr>
              <a:t> </a:t>
            </a:r>
          </a:p>
          <a:p>
            <a:pPr marL="0" indent="0" algn="just">
              <a:spcBef>
                <a:spcPts val="0"/>
              </a:spcBef>
              <a:buNone/>
            </a:pPr>
            <a:endParaRPr lang="fr-FR" sz="1600" b="1" dirty="0">
              <a:solidFill>
                <a:schemeClr val="tx1"/>
              </a:solidFill>
            </a:endParaRPr>
          </a:p>
          <a:p>
            <a:pPr marL="0" indent="0">
              <a:buNone/>
            </a:pPr>
            <a:endParaRPr lang="en-US" sz="1800" dirty="0">
              <a:solidFill>
                <a:schemeClr val="tx1"/>
              </a:solidFill>
            </a:endParaRP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43</a:t>
            </a:fld>
            <a:endParaRPr lang="en-US"/>
          </a:p>
        </p:txBody>
      </p:sp>
      <p:sp>
        <p:nvSpPr>
          <p:cNvPr id="6" name="Text Box 12"/>
          <p:cNvSpPr txBox="1">
            <a:spLocks noChangeArrowheads="1"/>
          </p:cNvSpPr>
          <p:nvPr/>
        </p:nvSpPr>
        <p:spPr bwMode="auto">
          <a:xfrm>
            <a:off x="960529" y="2690800"/>
            <a:ext cx="6937375" cy="120032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fr-FR" i="1" dirty="0">
                <a:latin typeface="Bodoni MT" pitchFamily="18" charset="0"/>
              </a:rPr>
              <a:t>SELECT client, SUM(tarif)</a:t>
            </a:r>
          </a:p>
          <a:p>
            <a:r>
              <a:rPr lang="fr-FR" i="1" dirty="0">
                <a:latin typeface="Bodoni MT" pitchFamily="18" charset="0"/>
              </a:rPr>
              <a:t>FROM achat</a:t>
            </a:r>
          </a:p>
          <a:p>
            <a:r>
              <a:rPr lang="fr-FR" i="1" dirty="0">
                <a:latin typeface="Bodoni MT" pitchFamily="18" charset="0"/>
              </a:rPr>
              <a:t>GROUP BY client</a:t>
            </a:r>
          </a:p>
          <a:p>
            <a:r>
              <a:rPr lang="fr-FR" i="1" dirty="0">
                <a:latin typeface="Bodoni MT" pitchFamily="18" charset="0"/>
              </a:rPr>
              <a:t>HAVING SUM(tarif) &gt; 40 ;</a:t>
            </a:r>
          </a:p>
        </p:txBody>
      </p:sp>
      <p:sp>
        <p:nvSpPr>
          <p:cNvPr id="16" name="Right Arrow 15"/>
          <p:cNvSpPr/>
          <p:nvPr/>
        </p:nvSpPr>
        <p:spPr>
          <a:xfrm>
            <a:off x="5459516" y="4931339"/>
            <a:ext cx="668746" cy="726991"/>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solidFill>
                <a:srgbClr val="FF0000"/>
              </a:solidFill>
            </a:endParaRPr>
          </a:p>
        </p:txBody>
      </p:sp>
      <p:pic>
        <p:nvPicPr>
          <p:cNvPr id="11273" name="Picture 9"/>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93519" y="4333009"/>
            <a:ext cx="5301014" cy="1808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9" name="Group 8"/>
          <p:cNvGrpSpPr/>
          <p:nvPr/>
        </p:nvGrpSpPr>
        <p:grpSpPr>
          <a:xfrm>
            <a:off x="6144281" y="4791680"/>
            <a:ext cx="2827353" cy="1061398"/>
            <a:chOff x="3538538" y="2891477"/>
            <a:chExt cx="3638790" cy="1061398"/>
          </a:xfrm>
        </p:grpSpPr>
        <p:pic>
          <p:nvPicPr>
            <p:cNvPr id="11275" name="Picture 11"/>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538538" y="2905125"/>
              <a:ext cx="2066925"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76" name="Picture 12"/>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291378" y="2891477"/>
              <a:ext cx="1885950"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749781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2918"/>
            <a:ext cx="6051176" cy="1143000"/>
          </a:xfrm>
        </p:spPr>
        <p:txBody>
          <a:bodyPr>
            <a:normAutofit fontScale="90000"/>
          </a:bodyPr>
          <a:lstStyle/>
          <a:p>
            <a:r>
              <a:rPr lang="fr-FR" dirty="0"/>
              <a:t>Langage de Manipulation des Données</a:t>
            </a:r>
            <a:endParaRPr lang="en-US" dirty="0"/>
          </a:p>
        </p:txBody>
      </p:sp>
      <p:sp>
        <p:nvSpPr>
          <p:cNvPr id="3" name="Content Placeholder 2"/>
          <p:cNvSpPr>
            <a:spLocks noGrp="1"/>
          </p:cNvSpPr>
          <p:nvPr>
            <p:ph idx="1"/>
          </p:nvPr>
        </p:nvSpPr>
        <p:spPr>
          <a:xfrm>
            <a:off x="549275" y="1600200"/>
            <a:ext cx="8042276" cy="5121505"/>
          </a:xfrm>
        </p:spPr>
        <p:txBody>
          <a:bodyPr>
            <a:normAutofit/>
          </a:bodyPr>
          <a:lstStyle/>
          <a:p>
            <a:pPr marL="349250" lvl="2" indent="-349250">
              <a:spcBef>
                <a:spcPts val="0"/>
              </a:spcBef>
            </a:pPr>
            <a:r>
              <a:rPr lang="fr-FR" sz="3200" dirty="0">
                <a:solidFill>
                  <a:schemeClr val="tx2">
                    <a:lumMod val="50000"/>
                    <a:lumOff val="50000"/>
                  </a:schemeClr>
                </a:solidFill>
              </a:rPr>
              <a:t>La commande ORDER BY :</a:t>
            </a:r>
          </a:p>
          <a:p>
            <a:pPr marL="0" indent="0" algn="just">
              <a:buNone/>
            </a:pPr>
            <a:r>
              <a:rPr lang="fr-FR" sz="1800" dirty="0">
                <a:solidFill>
                  <a:schemeClr val="tx1"/>
                </a:solidFill>
              </a:rPr>
              <a:t>La commande ORDER BY permet de trier les lignes dans un résultat d’une requête.</a:t>
            </a:r>
          </a:p>
          <a:p>
            <a:pPr marL="0" indent="0" algn="just">
              <a:buNone/>
            </a:pPr>
            <a:endParaRPr lang="fr-FR" sz="2000" dirty="0">
              <a:solidFill>
                <a:schemeClr val="tx1"/>
              </a:solidFill>
            </a:endParaRPr>
          </a:p>
          <a:p>
            <a:pPr marL="0" indent="0" algn="just">
              <a:buNone/>
            </a:pPr>
            <a:r>
              <a:rPr lang="fr-FR" sz="2000" dirty="0">
                <a:solidFill>
                  <a:schemeClr val="tx1"/>
                </a:solidFill>
              </a:rPr>
              <a:t>Syntaxe:</a:t>
            </a:r>
          </a:p>
          <a:p>
            <a:pPr marL="0" indent="0" algn="just">
              <a:buNone/>
            </a:pPr>
            <a:endParaRPr lang="en-US" sz="2000" dirty="0">
              <a:solidFill>
                <a:srgbClr val="000000"/>
              </a:solidFill>
            </a:endParaRPr>
          </a:p>
          <a:p>
            <a:pPr marL="0" indent="0" algn="just">
              <a:spcBef>
                <a:spcPts val="0"/>
              </a:spcBef>
              <a:buNone/>
            </a:pPr>
            <a:r>
              <a:rPr lang="en-US" sz="2000" dirty="0">
                <a:solidFill>
                  <a:srgbClr val="000000"/>
                </a:solidFill>
              </a:rPr>
              <a:t> </a:t>
            </a:r>
          </a:p>
          <a:p>
            <a:pPr marL="0" indent="0" algn="just">
              <a:spcBef>
                <a:spcPts val="0"/>
              </a:spcBef>
              <a:buNone/>
            </a:pPr>
            <a:endParaRPr lang="fr-FR" sz="1600" b="1" dirty="0">
              <a:solidFill>
                <a:schemeClr val="tx1"/>
              </a:solidFill>
            </a:endParaRPr>
          </a:p>
          <a:p>
            <a:pPr marL="0" indent="0">
              <a:buNone/>
            </a:pPr>
            <a:endParaRPr lang="en-US" sz="1800" dirty="0">
              <a:solidFill>
                <a:schemeClr val="tx1"/>
              </a:solidFill>
            </a:endParaRP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44</a:t>
            </a:fld>
            <a:endParaRPr lang="en-US"/>
          </a:p>
        </p:txBody>
      </p:sp>
      <p:sp>
        <p:nvSpPr>
          <p:cNvPr id="6" name="Text Box 12"/>
          <p:cNvSpPr txBox="1">
            <a:spLocks noChangeArrowheads="1"/>
          </p:cNvSpPr>
          <p:nvPr/>
        </p:nvSpPr>
        <p:spPr bwMode="auto">
          <a:xfrm>
            <a:off x="1057224" y="4287589"/>
            <a:ext cx="6937375" cy="92333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fr-FR" i="1" dirty="0">
                <a:latin typeface="Bodoni MT" pitchFamily="18" charset="0"/>
              </a:rPr>
              <a:t>SELECT colonne1, colonne2</a:t>
            </a:r>
          </a:p>
          <a:p>
            <a:r>
              <a:rPr lang="fr-FR" i="1" dirty="0">
                <a:latin typeface="Bodoni MT" pitchFamily="18" charset="0"/>
              </a:rPr>
              <a:t>FROM table</a:t>
            </a:r>
          </a:p>
          <a:p>
            <a:r>
              <a:rPr lang="fr-FR" i="1" dirty="0">
                <a:latin typeface="Bodoni MT" pitchFamily="18" charset="0"/>
              </a:rPr>
              <a:t>ORDER BY colonne1 ;</a:t>
            </a:r>
          </a:p>
        </p:txBody>
      </p:sp>
    </p:spTree>
    <p:extLst>
      <p:ext uri="{BB962C8B-B14F-4D97-AF65-F5344CB8AC3E}">
        <p14:creationId xmlns:p14="http://schemas.microsoft.com/office/powerpoint/2010/main" val="3651189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1883"/>
            <a:ext cx="5907741" cy="1143000"/>
          </a:xfrm>
        </p:spPr>
        <p:txBody>
          <a:bodyPr>
            <a:normAutofit fontScale="90000"/>
          </a:bodyPr>
          <a:lstStyle/>
          <a:p>
            <a:r>
              <a:rPr lang="fr-FR" dirty="0"/>
              <a:t>Langage de Manipulation des Données</a:t>
            </a:r>
            <a:endParaRPr lang="en-US" dirty="0"/>
          </a:p>
        </p:txBody>
      </p:sp>
      <p:sp>
        <p:nvSpPr>
          <p:cNvPr id="3" name="Content Placeholder 2"/>
          <p:cNvSpPr>
            <a:spLocks noGrp="1"/>
          </p:cNvSpPr>
          <p:nvPr>
            <p:ph idx="1"/>
          </p:nvPr>
        </p:nvSpPr>
        <p:spPr>
          <a:xfrm>
            <a:off x="549275" y="1600200"/>
            <a:ext cx="8042276" cy="5121505"/>
          </a:xfrm>
        </p:spPr>
        <p:txBody>
          <a:bodyPr>
            <a:normAutofit/>
          </a:bodyPr>
          <a:lstStyle/>
          <a:p>
            <a:pPr marL="349250" lvl="2" indent="-349250">
              <a:spcBef>
                <a:spcPts val="0"/>
              </a:spcBef>
            </a:pPr>
            <a:r>
              <a:rPr lang="fr-FR" sz="3200" dirty="0">
                <a:solidFill>
                  <a:schemeClr val="tx2">
                    <a:lumMod val="50000"/>
                    <a:lumOff val="50000"/>
                  </a:schemeClr>
                </a:solidFill>
              </a:rPr>
              <a:t>La commande ORDER BY :</a:t>
            </a:r>
          </a:p>
          <a:p>
            <a:pPr marL="0" indent="0" algn="just">
              <a:buNone/>
            </a:pPr>
            <a:r>
              <a:rPr lang="fr-FR" sz="1800" dirty="0">
                <a:solidFill>
                  <a:srgbClr val="FF0000"/>
                </a:solidFill>
              </a:rPr>
              <a:t>Exemple :</a:t>
            </a:r>
          </a:p>
          <a:p>
            <a:pPr marL="0" indent="0" algn="just">
              <a:buNone/>
            </a:pPr>
            <a:endParaRPr lang="fr-FR" sz="2000" dirty="0">
              <a:solidFill>
                <a:schemeClr val="tx1"/>
              </a:solidFill>
            </a:endParaRPr>
          </a:p>
          <a:p>
            <a:pPr marL="0" indent="0" algn="just">
              <a:buNone/>
            </a:pPr>
            <a:endParaRPr lang="fr-FR" sz="2000" dirty="0">
              <a:solidFill>
                <a:schemeClr val="tx1"/>
              </a:solidFill>
            </a:endParaRPr>
          </a:p>
          <a:p>
            <a:pPr marL="0" indent="0" algn="just">
              <a:buNone/>
            </a:pPr>
            <a:endParaRPr lang="en-US" sz="2000" dirty="0">
              <a:solidFill>
                <a:srgbClr val="000000"/>
              </a:solidFill>
            </a:endParaRPr>
          </a:p>
          <a:p>
            <a:pPr marL="0" indent="0" algn="just">
              <a:spcBef>
                <a:spcPts val="0"/>
              </a:spcBef>
              <a:buNone/>
            </a:pPr>
            <a:r>
              <a:rPr lang="en-US" sz="2000" dirty="0">
                <a:solidFill>
                  <a:srgbClr val="000000"/>
                </a:solidFill>
              </a:rPr>
              <a:t> </a:t>
            </a:r>
          </a:p>
          <a:p>
            <a:pPr marL="0" indent="0" algn="just">
              <a:spcBef>
                <a:spcPts val="0"/>
              </a:spcBef>
              <a:buNone/>
            </a:pPr>
            <a:endParaRPr lang="fr-FR" sz="1600" b="1" dirty="0">
              <a:solidFill>
                <a:schemeClr val="tx1"/>
              </a:solidFill>
            </a:endParaRPr>
          </a:p>
          <a:p>
            <a:pPr marL="0" indent="0">
              <a:buNone/>
            </a:pPr>
            <a:endParaRPr lang="en-US" sz="1800" dirty="0">
              <a:solidFill>
                <a:schemeClr val="tx1"/>
              </a:solidFill>
            </a:endParaRP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45</a:t>
            </a:fld>
            <a:endParaRPr lang="en-US"/>
          </a:p>
        </p:txBody>
      </p:sp>
      <p:sp>
        <p:nvSpPr>
          <p:cNvPr id="6" name="Text Box 12"/>
          <p:cNvSpPr txBox="1">
            <a:spLocks noChangeArrowheads="1"/>
          </p:cNvSpPr>
          <p:nvPr/>
        </p:nvSpPr>
        <p:spPr bwMode="auto">
          <a:xfrm>
            <a:off x="1057224" y="2690801"/>
            <a:ext cx="6937375" cy="92333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fr-FR" i="1" dirty="0">
                <a:latin typeface="Bodoni MT" pitchFamily="18" charset="0"/>
              </a:rPr>
              <a:t>SELECT id, nom, </a:t>
            </a:r>
            <a:r>
              <a:rPr lang="fr-FR" i="1" dirty="0" err="1">
                <a:latin typeface="Bodoni MT" pitchFamily="18" charset="0"/>
              </a:rPr>
              <a:t>prenom</a:t>
            </a:r>
            <a:endParaRPr lang="fr-FR" i="1" dirty="0">
              <a:latin typeface="Bodoni MT" pitchFamily="18" charset="0"/>
            </a:endParaRPr>
          </a:p>
          <a:p>
            <a:r>
              <a:rPr lang="fr-FR" i="1" dirty="0">
                <a:latin typeface="Bodoni MT" pitchFamily="18" charset="0"/>
              </a:rPr>
              <a:t>FROM utilisateur</a:t>
            </a:r>
          </a:p>
          <a:p>
            <a:r>
              <a:rPr lang="fr-FR" i="1" dirty="0">
                <a:latin typeface="Bodoni MT" pitchFamily="18" charset="0"/>
              </a:rPr>
              <a:t>ORDER BY nom ;</a:t>
            </a:r>
          </a:p>
        </p:txBody>
      </p:sp>
      <p:pic>
        <p:nvPicPr>
          <p:cNvPr id="12290"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95567" y="4088425"/>
            <a:ext cx="5117910" cy="1740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1"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980355" y="4088425"/>
            <a:ext cx="3120149" cy="1740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ight Arrow 7"/>
          <p:cNvSpPr/>
          <p:nvPr/>
        </p:nvSpPr>
        <p:spPr>
          <a:xfrm>
            <a:off x="5381765" y="4801255"/>
            <a:ext cx="541364" cy="587928"/>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solidFill>
                <a:srgbClr val="FF0000"/>
              </a:solidFill>
            </a:endParaRPr>
          </a:p>
        </p:txBody>
      </p:sp>
    </p:spTree>
    <p:extLst>
      <p:ext uri="{BB962C8B-B14F-4D97-AF65-F5344CB8AC3E}">
        <p14:creationId xmlns:p14="http://schemas.microsoft.com/office/powerpoint/2010/main" val="3516806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848"/>
            <a:ext cx="5961529" cy="1143000"/>
          </a:xfrm>
        </p:spPr>
        <p:txBody>
          <a:bodyPr>
            <a:normAutofit fontScale="90000"/>
          </a:bodyPr>
          <a:lstStyle/>
          <a:p>
            <a:r>
              <a:rPr lang="fr-FR" dirty="0"/>
              <a:t>Langage de Manipulation des Données</a:t>
            </a:r>
            <a:endParaRPr lang="en-US" dirty="0"/>
          </a:p>
        </p:txBody>
      </p:sp>
      <p:sp>
        <p:nvSpPr>
          <p:cNvPr id="3" name="Content Placeholder 2"/>
          <p:cNvSpPr>
            <a:spLocks noGrp="1"/>
          </p:cNvSpPr>
          <p:nvPr>
            <p:ph idx="1"/>
          </p:nvPr>
        </p:nvSpPr>
        <p:spPr>
          <a:xfrm>
            <a:off x="549275" y="1600200"/>
            <a:ext cx="8042276" cy="5121505"/>
          </a:xfrm>
        </p:spPr>
        <p:txBody>
          <a:bodyPr>
            <a:normAutofit/>
          </a:bodyPr>
          <a:lstStyle/>
          <a:p>
            <a:pPr marL="349250" lvl="2" indent="-349250">
              <a:spcBef>
                <a:spcPts val="0"/>
              </a:spcBef>
            </a:pPr>
            <a:r>
              <a:rPr lang="fr-FR" sz="3200" dirty="0">
                <a:solidFill>
                  <a:schemeClr val="tx2">
                    <a:lumMod val="50000"/>
                    <a:lumOff val="50000"/>
                  </a:schemeClr>
                </a:solidFill>
              </a:rPr>
              <a:t>La commande UPDATE:</a:t>
            </a:r>
          </a:p>
          <a:p>
            <a:pPr marL="0" indent="0" algn="just">
              <a:buNone/>
            </a:pPr>
            <a:r>
              <a:rPr lang="fr-FR" sz="1800" dirty="0">
                <a:solidFill>
                  <a:schemeClr val="tx1"/>
                </a:solidFill>
              </a:rPr>
              <a:t>Cette commande permet d’effectuer des modifications sur des lignes existantes</a:t>
            </a:r>
          </a:p>
          <a:p>
            <a:pPr marL="0" indent="0" algn="just">
              <a:buNone/>
            </a:pPr>
            <a:endParaRPr lang="fr-FR" sz="2000" dirty="0">
              <a:solidFill>
                <a:schemeClr val="tx1"/>
              </a:solidFill>
            </a:endParaRPr>
          </a:p>
          <a:p>
            <a:pPr marL="0" indent="0" algn="just">
              <a:buNone/>
            </a:pPr>
            <a:r>
              <a:rPr lang="fr-FR" sz="2000" dirty="0">
                <a:solidFill>
                  <a:schemeClr val="tx1"/>
                </a:solidFill>
              </a:rPr>
              <a:t>Syntaxe:</a:t>
            </a:r>
          </a:p>
          <a:p>
            <a:pPr marL="0" indent="0" algn="just">
              <a:buNone/>
            </a:pPr>
            <a:endParaRPr lang="en-US" sz="2000" dirty="0">
              <a:solidFill>
                <a:srgbClr val="000000"/>
              </a:solidFill>
            </a:endParaRPr>
          </a:p>
          <a:p>
            <a:pPr marL="0" indent="0" algn="just">
              <a:spcBef>
                <a:spcPts val="0"/>
              </a:spcBef>
              <a:buNone/>
            </a:pPr>
            <a:r>
              <a:rPr lang="en-US" sz="2000" dirty="0">
                <a:solidFill>
                  <a:srgbClr val="000000"/>
                </a:solidFill>
              </a:rPr>
              <a:t> </a:t>
            </a:r>
          </a:p>
          <a:p>
            <a:pPr marL="0" indent="0" algn="just">
              <a:spcBef>
                <a:spcPts val="0"/>
              </a:spcBef>
              <a:buNone/>
            </a:pPr>
            <a:endParaRPr lang="fr-FR" sz="1600" b="1" dirty="0">
              <a:solidFill>
                <a:schemeClr val="tx1"/>
              </a:solidFill>
            </a:endParaRPr>
          </a:p>
          <a:p>
            <a:pPr marL="0" indent="0">
              <a:buNone/>
            </a:pPr>
            <a:endParaRPr lang="en-US" sz="1800" dirty="0">
              <a:solidFill>
                <a:schemeClr val="tx1"/>
              </a:solidFill>
            </a:endParaRP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46</a:t>
            </a:fld>
            <a:endParaRPr lang="en-US"/>
          </a:p>
        </p:txBody>
      </p:sp>
      <p:sp>
        <p:nvSpPr>
          <p:cNvPr id="6" name="Text Box 12"/>
          <p:cNvSpPr txBox="1">
            <a:spLocks noChangeArrowheads="1"/>
          </p:cNvSpPr>
          <p:nvPr/>
        </p:nvSpPr>
        <p:spPr bwMode="auto">
          <a:xfrm>
            <a:off x="1057224" y="4287589"/>
            <a:ext cx="6937375" cy="92333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fr-FR" i="1" dirty="0">
                <a:latin typeface="Bodoni MT" pitchFamily="18" charset="0"/>
              </a:rPr>
              <a:t>UPDATE </a:t>
            </a:r>
            <a:r>
              <a:rPr lang="fr-FR" i="1" dirty="0" err="1">
                <a:latin typeface="Bodoni MT" pitchFamily="18" charset="0"/>
              </a:rPr>
              <a:t>nom_table</a:t>
            </a:r>
            <a:endParaRPr lang="fr-FR" i="1" dirty="0">
              <a:latin typeface="Bodoni MT" pitchFamily="18" charset="0"/>
            </a:endParaRPr>
          </a:p>
          <a:p>
            <a:r>
              <a:rPr lang="fr-FR" i="1" dirty="0">
                <a:latin typeface="Bodoni MT" pitchFamily="18" charset="0"/>
              </a:rPr>
              <a:t>SET nom_colonne_1 = 'nouvelle valeur'</a:t>
            </a:r>
          </a:p>
          <a:p>
            <a:r>
              <a:rPr lang="fr-FR" i="1" dirty="0">
                <a:latin typeface="Bodoni MT" pitchFamily="18" charset="0"/>
              </a:rPr>
              <a:t>WHERE condition ;</a:t>
            </a:r>
          </a:p>
        </p:txBody>
      </p:sp>
    </p:spTree>
    <p:extLst>
      <p:ext uri="{BB962C8B-B14F-4D97-AF65-F5344CB8AC3E}">
        <p14:creationId xmlns:p14="http://schemas.microsoft.com/office/powerpoint/2010/main" val="1568258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1884"/>
            <a:ext cx="5988424" cy="1143000"/>
          </a:xfrm>
        </p:spPr>
        <p:txBody>
          <a:bodyPr>
            <a:normAutofit fontScale="90000"/>
          </a:bodyPr>
          <a:lstStyle/>
          <a:p>
            <a:r>
              <a:rPr lang="fr-FR" dirty="0"/>
              <a:t>Langage de Manipulation des Données</a:t>
            </a:r>
            <a:endParaRPr lang="en-US" dirty="0"/>
          </a:p>
        </p:txBody>
      </p:sp>
      <p:sp>
        <p:nvSpPr>
          <p:cNvPr id="3" name="Content Placeholder 2"/>
          <p:cNvSpPr>
            <a:spLocks noGrp="1"/>
          </p:cNvSpPr>
          <p:nvPr>
            <p:ph idx="1"/>
          </p:nvPr>
        </p:nvSpPr>
        <p:spPr>
          <a:xfrm>
            <a:off x="549275" y="1600200"/>
            <a:ext cx="8042276" cy="5121505"/>
          </a:xfrm>
        </p:spPr>
        <p:txBody>
          <a:bodyPr>
            <a:normAutofit/>
          </a:bodyPr>
          <a:lstStyle/>
          <a:p>
            <a:pPr marL="349250" lvl="2" indent="-349250">
              <a:spcBef>
                <a:spcPts val="0"/>
              </a:spcBef>
            </a:pPr>
            <a:r>
              <a:rPr lang="fr-FR" sz="3200" dirty="0">
                <a:solidFill>
                  <a:schemeClr val="tx2">
                    <a:lumMod val="50000"/>
                    <a:lumOff val="50000"/>
                  </a:schemeClr>
                </a:solidFill>
              </a:rPr>
              <a:t>La commande UPDATE:</a:t>
            </a:r>
          </a:p>
          <a:p>
            <a:pPr marL="0" indent="0" algn="just">
              <a:buNone/>
            </a:pPr>
            <a:r>
              <a:rPr lang="fr-FR" sz="1800" dirty="0">
                <a:solidFill>
                  <a:srgbClr val="FF0000"/>
                </a:solidFill>
              </a:rPr>
              <a:t>Exemple :</a:t>
            </a:r>
          </a:p>
          <a:p>
            <a:pPr marL="0" indent="0">
              <a:buNone/>
            </a:pPr>
            <a:endParaRPr lang="en-US" sz="1800" dirty="0">
              <a:solidFill>
                <a:schemeClr val="tx1"/>
              </a:solidFill>
            </a:endParaRP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47</a:t>
            </a:fld>
            <a:endParaRPr lang="en-US"/>
          </a:p>
        </p:txBody>
      </p:sp>
      <p:sp>
        <p:nvSpPr>
          <p:cNvPr id="6" name="Text Box 12"/>
          <p:cNvSpPr txBox="1">
            <a:spLocks noChangeArrowheads="1"/>
          </p:cNvSpPr>
          <p:nvPr/>
        </p:nvSpPr>
        <p:spPr bwMode="auto">
          <a:xfrm>
            <a:off x="960531" y="2772688"/>
            <a:ext cx="6937375" cy="147732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fr-FR" i="1" dirty="0">
                <a:latin typeface="Bodoni MT" pitchFamily="18" charset="0"/>
              </a:rPr>
              <a:t>UPDATE client</a:t>
            </a:r>
          </a:p>
          <a:p>
            <a:r>
              <a:rPr lang="fr-FR" i="1" dirty="0">
                <a:latin typeface="Bodoni MT" pitchFamily="18" charset="0"/>
              </a:rPr>
              <a:t>SET 	rue = '49 Rue Ameline',</a:t>
            </a:r>
          </a:p>
          <a:p>
            <a:r>
              <a:rPr lang="fr-FR" i="1" dirty="0">
                <a:latin typeface="Bodoni MT" pitchFamily="18" charset="0"/>
              </a:rPr>
              <a:t>	ville = 'Saint-Eustache-la-Foret',</a:t>
            </a:r>
          </a:p>
          <a:p>
            <a:r>
              <a:rPr lang="fr-FR" i="1" dirty="0">
                <a:latin typeface="Bodoni MT" pitchFamily="18" charset="0"/>
              </a:rPr>
              <a:t>	</a:t>
            </a:r>
            <a:r>
              <a:rPr lang="fr-FR" i="1" dirty="0" err="1">
                <a:latin typeface="Bodoni MT" pitchFamily="18" charset="0"/>
              </a:rPr>
              <a:t>code_postal</a:t>
            </a:r>
            <a:r>
              <a:rPr lang="fr-FR" i="1" dirty="0">
                <a:latin typeface="Bodoni MT" pitchFamily="18" charset="0"/>
              </a:rPr>
              <a:t> = '76210'</a:t>
            </a:r>
          </a:p>
          <a:p>
            <a:r>
              <a:rPr lang="fr-FR" i="1" dirty="0">
                <a:latin typeface="Bodoni MT" pitchFamily="18" charset="0"/>
              </a:rPr>
              <a:t>WHERE id = 2 ;</a:t>
            </a:r>
          </a:p>
        </p:txBody>
      </p:sp>
      <p:pic>
        <p:nvPicPr>
          <p:cNvPr id="13314"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56701" y="4321511"/>
            <a:ext cx="7124132" cy="1154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5"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70350" y="5567045"/>
            <a:ext cx="7124132" cy="1154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urved Left Arrow 4"/>
          <p:cNvSpPr/>
          <p:nvPr/>
        </p:nvSpPr>
        <p:spPr>
          <a:xfrm>
            <a:off x="7492621" y="4826022"/>
            <a:ext cx="682388" cy="1401399"/>
          </a:xfrm>
          <a:prstGeom prst="curvedLef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2590862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1883"/>
            <a:ext cx="5997388" cy="1143000"/>
          </a:xfrm>
        </p:spPr>
        <p:txBody>
          <a:bodyPr>
            <a:normAutofit fontScale="90000"/>
          </a:bodyPr>
          <a:lstStyle/>
          <a:p>
            <a:r>
              <a:rPr lang="fr-FR" dirty="0"/>
              <a:t>Langage de Manipulation des Données</a:t>
            </a:r>
            <a:endParaRPr lang="en-US" dirty="0"/>
          </a:p>
        </p:txBody>
      </p:sp>
      <p:sp>
        <p:nvSpPr>
          <p:cNvPr id="3" name="Content Placeholder 2"/>
          <p:cNvSpPr>
            <a:spLocks noGrp="1"/>
          </p:cNvSpPr>
          <p:nvPr>
            <p:ph idx="1"/>
          </p:nvPr>
        </p:nvSpPr>
        <p:spPr>
          <a:xfrm>
            <a:off x="549275" y="1600200"/>
            <a:ext cx="8042276" cy="5121505"/>
          </a:xfrm>
        </p:spPr>
        <p:txBody>
          <a:bodyPr>
            <a:normAutofit/>
          </a:bodyPr>
          <a:lstStyle/>
          <a:p>
            <a:pPr marL="349250" lvl="2" indent="-349250">
              <a:spcBef>
                <a:spcPts val="0"/>
              </a:spcBef>
            </a:pPr>
            <a:r>
              <a:rPr lang="fr-FR" sz="3200" dirty="0">
                <a:solidFill>
                  <a:schemeClr val="tx2">
                    <a:lumMod val="50000"/>
                    <a:lumOff val="50000"/>
                  </a:schemeClr>
                </a:solidFill>
              </a:rPr>
              <a:t>La commande DELETE:</a:t>
            </a:r>
          </a:p>
          <a:p>
            <a:pPr marL="0" indent="0">
              <a:buNone/>
            </a:pPr>
            <a:r>
              <a:rPr lang="fr-FR" sz="1800" dirty="0">
                <a:solidFill>
                  <a:schemeClr val="tx1"/>
                </a:solidFill>
              </a:rPr>
              <a:t>La commande DELETE en SQL permet de supprimer des lignes dans une table. En utilisant cette commande associe a WHERE il est possible de sélectionner les lignes concernées qui seront supprimées.</a:t>
            </a:r>
          </a:p>
          <a:p>
            <a:pPr marL="0" indent="0" algn="just">
              <a:buNone/>
            </a:pPr>
            <a:r>
              <a:rPr lang="fr-FR" sz="2000" dirty="0">
                <a:solidFill>
                  <a:schemeClr val="tx1"/>
                </a:solidFill>
              </a:rPr>
              <a:t>Syntaxe:</a:t>
            </a:r>
          </a:p>
          <a:p>
            <a:pPr marL="0" indent="0" algn="just">
              <a:buNone/>
            </a:pPr>
            <a:endParaRPr lang="en-US" sz="2000" dirty="0">
              <a:solidFill>
                <a:srgbClr val="000000"/>
              </a:solidFill>
            </a:endParaRPr>
          </a:p>
          <a:p>
            <a:pPr marL="0" indent="0" algn="just">
              <a:spcBef>
                <a:spcPts val="0"/>
              </a:spcBef>
              <a:buNone/>
            </a:pPr>
            <a:r>
              <a:rPr lang="en-US" sz="2000" dirty="0">
                <a:solidFill>
                  <a:srgbClr val="000000"/>
                </a:solidFill>
              </a:rPr>
              <a:t> </a:t>
            </a:r>
          </a:p>
          <a:p>
            <a:pPr marL="0" indent="0" algn="just">
              <a:spcBef>
                <a:spcPts val="0"/>
              </a:spcBef>
              <a:buNone/>
            </a:pPr>
            <a:endParaRPr lang="fr-FR" sz="1600" b="1" dirty="0">
              <a:solidFill>
                <a:schemeClr val="tx1"/>
              </a:solidFill>
            </a:endParaRPr>
          </a:p>
          <a:p>
            <a:pPr marL="0" indent="0">
              <a:buNone/>
            </a:pPr>
            <a:endParaRPr lang="en-US" sz="1800" dirty="0">
              <a:solidFill>
                <a:schemeClr val="tx1"/>
              </a:solidFill>
            </a:endParaRP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48</a:t>
            </a:fld>
            <a:endParaRPr lang="en-US"/>
          </a:p>
        </p:txBody>
      </p:sp>
      <p:sp>
        <p:nvSpPr>
          <p:cNvPr id="6" name="Text Box 12"/>
          <p:cNvSpPr txBox="1">
            <a:spLocks noChangeArrowheads="1"/>
          </p:cNvSpPr>
          <p:nvPr/>
        </p:nvSpPr>
        <p:spPr bwMode="auto">
          <a:xfrm>
            <a:off x="1057224" y="4287589"/>
            <a:ext cx="6937375" cy="64633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fr-FR" i="1" dirty="0">
                <a:latin typeface="Bodoni MT" pitchFamily="18" charset="0"/>
              </a:rPr>
              <a:t>DELETE FROM table</a:t>
            </a:r>
          </a:p>
          <a:p>
            <a:r>
              <a:rPr lang="fr-FR" i="1" dirty="0">
                <a:latin typeface="Bodoni MT" pitchFamily="18" charset="0"/>
              </a:rPr>
              <a:t>WHERE condition ;</a:t>
            </a:r>
          </a:p>
        </p:txBody>
      </p:sp>
    </p:spTree>
    <p:extLst>
      <p:ext uri="{BB962C8B-B14F-4D97-AF65-F5344CB8AC3E}">
        <p14:creationId xmlns:p14="http://schemas.microsoft.com/office/powerpoint/2010/main" val="3751112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848"/>
            <a:ext cx="6024282" cy="1143000"/>
          </a:xfrm>
        </p:spPr>
        <p:txBody>
          <a:bodyPr>
            <a:normAutofit fontScale="90000"/>
          </a:bodyPr>
          <a:lstStyle/>
          <a:p>
            <a:r>
              <a:rPr lang="fr-FR" dirty="0"/>
              <a:t>Langage de Manipulation des Données</a:t>
            </a:r>
            <a:endParaRPr lang="en-US" dirty="0"/>
          </a:p>
        </p:txBody>
      </p:sp>
      <p:sp>
        <p:nvSpPr>
          <p:cNvPr id="3" name="Content Placeholder 2"/>
          <p:cNvSpPr>
            <a:spLocks noGrp="1"/>
          </p:cNvSpPr>
          <p:nvPr>
            <p:ph idx="1"/>
          </p:nvPr>
        </p:nvSpPr>
        <p:spPr>
          <a:xfrm>
            <a:off x="549275" y="1600200"/>
            <a:ext cx="8042276" cy="5121505"/>
          </a:xfrm>
        </p:spPr>
        <p:txBody>
          <a:bodyPr>
            <a:normAutofit/>
          </a:bodyPr>
          <a:lstStyle/>
          <a:p>
            <a:pPr marL="349250" lvl="2" indent="-349250">
              <a:spcBef>
                <a:spcPts val="0"/>
              </a:spcBef>
            </a:pPr>
            <a:r>
              <a:rPr lang="fr-FR" sz="3200" dirty="0">
                <a:solidFill>
                  <a:schemeClr val="tx2">
                    <a:lumMod val="50000"/>
                    <a:lumOff val="50000"/>
                  </a:schemeClr>
                </a:solidFill>
              </a:rPr>
              <a:t>La commande DELETE:</a:t>
            </a:r>
          </a:p>
          <a:p>
            <a:pPr marL="0" indent="0">
              <a:buNone/>
            </a:pPr>
            <a:r>
              <a:rPr lang="fr-FR" sz="1800" dirty="0">
                <a:solidFill>
                  <a:srgbClr val="FF0000"/>
                </a:solidFill>
              </a:rPr>
              <a:t>Exemple :</a:t>
            </a:r>
          </a:p>
          <a:p>
            <a:pPr marL="0" indent="0">
              <a:buNone/>
            </a:pPr>
            <a:r>
              <a:rPr lang="fr-FR" sz="1800" dirty="0">
                <a:solidFill>
                  <a:schemeClr val="tx1"/>
                </a:solidFill>
              </a:rPr>
              <a:t>.</a:t>
            </a:r>
          </a:p>
          <a:p>
            <a:pPr marL="0" indent="0">
              <a:buNone/>
            </a:pPr>
            <a:endParaRPr lang="en-US" sz="2000" dirty="0">
              <a:solidFill>
                <a:srgbClr val="000000"/>
              </a:solidFill>
            </a:endParaRPr>
          </a:p>
          <a:p>
            <a:pPr marL="0" indent="0" algn="just">
              <a:spcBef>
                <a:spcPts val="0"/>
              </a:spcBef>
              <a:buNone/>
            </a:pPr>
            <a:r>
              <a:rPr lang="en-US" sz="2000" dirty="0">
                <a:solidFill>
                  <a:srgbClr val="000000"/>
                </a:solidFill>
              </a:rPr>
              <a:t> </a:t>
            </a:r>
          </a:p>
          <a:p>
            <a:pPr marL="0" indent="0" algn="just">
              <a:spcBef>
                <a:spcPts val="0"/>
              </a:spcBef>
              <a:buNone/>
            </a:pPr>
            <a:r>
              <a:rPr lang="en-US" sz="1600" b="1" dirty="0">
                <a:solidFill>
                  <a:srgbClr val="000000"/>
                </a:solidFill>
              </a:rPr>
              <a:t>Table </a:t>
            </a:r>
            <a:r>
              <a:rPr lang="fr-FR" sz="1600" b="1" dirty="0">
                <a:solidFill>
                  <a:srgbClr val="000000"/>
                </a:solidFill>
              </a:rPr>
              <a:t>utilisateur</a:t>
            </a:r>
            <a:endParaRPr lang="en-US" sz="1600" b="1" dirty="0">
              <a:solidFill>
                <a:srgbClr val="000000"/>
              </a:solidFill>
            </a:endParaRPr>
          </a:p>
          <a:p>
            <a:pPr marL="0" indent="0" algn="just">
              <a:spcBef>
                <a:spcPts val="0"/>
              </a:spcBef>
              <a:buNone/>
            </a:pPr>
            <a:endParaRPr lang="fr-FR" sz="1600" b="1" dirty="0">
              <a:solidFill>
                <a:schemeClr val="tx1"/>
              </a:solidFill>
            </a:endParaRPr>
          </a:p>
          <a:p>
            <a:pPr marL="0" indent="0">
              <a:buNone/>
            </a:pPr>
            <a:endParaRPr lang="en-US" sz="1800" dirty="0">
              <a:solidFill>
                <a:schemeClr val="tx1"/>
              </a:solidFill>
            </a:endParaRP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49</a:t>
            </a:fld>
            <a:endParaRPr lang="en-US"/>
          </a:p>
        </p:txBody>
      </p:sp>
      <p:sp>
        <p:nvSpPr>
          <p:cNvPr id="6" name="Text Box 12"/>
          <p:cNvSpPr txBox="1">
            <a:spLocks noChangeArrowheads="1"/>
          </p:cNvSpPr>
          <p:nvPr/>
        </p:nvSpPr>
        <p:spPr bwMode="auto">
          <a:xfrm>
            <a:off x="1288077" y="2649859"/>
            <a:ext cx="6937375" cy="64633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fr-FR" i="1" dirty="0">
                <a:latin typeface="Bodoni MT" pitchFamily="18" charset="0"/>
              </a:rPr>
              <a:t>DELETE FROM utilisateur</a:t>
            </a:r>
          </a:p>
          <a:p>
            <a:r>
              <a:rPr lang="fr-FR" i="1" dirty="0">
                <a:latin typeface="Bodoni MT" pitchFamily="18" charset="0"/>
              </a:rPr>
              <a:t>WHERE </a:t>
            </a:r>
            <a:r>
              <a:rPr lang="fr-FR" i="1" dirty="0" err="1">
                <a:latin typeface="Bodoni MT" pitchFamily="18" charset="0"/>
              </a:rPr>
              <a:t>date_inscription</a:t>
            </a:r>
            <a:r>
              <a:rPr lang="fr-FR" i="1" dirty="0">
                <a:latin typeface="Bodoni MT" pitchFamily="18" charset="0"/>
              </a:rPr>
              <a:t> &lt; '2012-04-10'  ;</a:t>
            </a:r>
          </a:p>
        </p:txBody>
      </p:sp>
      <p:pic>
        <p:nvPicPr>
          <p:cNvPr id="14338"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80779" y="3756552"/>
            <a:ext cx="7929350" cy="1511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39"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80779" y="5442781"/>
            <a:ext cx="7929350" cy="109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urved Left Arrow 7"/>
          <p:cNvSpPr/>
          <p:nvPr/>
        </p:nvSpPr>
        <p:spPr>
          <a:xfrm>
            <a:off x="8225452" y="4665519"/>
            <a:ext cx="682388" cy="1205045"/>
          </a:xfrm>
          <a:prstGeom prst="curvedLef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391391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46" y="367324"/>
            <a:ext cx="8229600" cy="1143000"/>
          </a:xfrm>
        </p:spPr>
        <p:txBody>
          <a:bodyPr>
            <a:normAutofit fontScale="90000"/>
          </a:bodyPr>
          <a:lstStyle/>
          <a:p>
            <a:r>
              <a:rPr lang="fr-FR" dirty="0"/>
              <a:t>Langage de Définition de Données</a:t>
            </a:r>
            <a:endParaRPr lang="en-US" dirty="0"/>
          </a:p>
        </p:txBody>
      </p:sp>
      <p:sp>
        <p:nvSpPr>
          <p:cNvPr id="3" name="Content Placeholder 2"/>
          <p:cNvSpPr>
            <a:spLocks noGrp="1"/>
          </p:cNvSpPr>
          <p:nvPr>
            <p:ph idx="1"/>
          </p:nvPr>
        </p:nvSpPr>
        <p:spPr>
          <a:xfrm>
            <a:off x="549275" y="1600200"/>
            <a:ext cx="8042276" cy="5121505"/>
          </a:xfrm>
        </p:spPr>
        <p:txBody>
          <a:bodyPr>
            <a:normAutofit/>
          </a:bodyPr>
          <a:lstStyle/>
          <a:p>
            <a:r>
              <a:rPr lang="fr-FR" sz="3200" dirty="0">
                <a:solidFill>
                  <a:schemeClr val="tx2">
                    <a:lumMod val="50000"/>
                    <a:lumOff val="50000"/>
                  </a:schemeClr>
                </a:solidFill>
              </a:rPr>
              <a:t>Le LDD :</a:t>
            </a:r>
          </a:p>
          <a:p>
            <a:pPr lvl="1"/>
            <a:r>
              <a:rPr lang="fr-FR" sz="3000" dirty="0">
                <a:solidFill>
                  <a:schemeClr val="tx1"/>
                </a:solidFill>
              </a:rPr>
              <a:t>partie de SQL qui permet de créer et décrire les bases, les tables et autres objets manipulés par les SGBD.</a:t>
            </a:r>
          </a:p>
          <a:p>
            <a:pPr lvl="1"/>
            <a:r>
              <a:rPr lang="fr-FR" sz="3000" dirty="0">
                <a:solidFill>
                  <a:schemeClr val="tx1"/>
                </a:solidFill>
              </a:rPr>
              <a:t>Cette partie contient les commandes :</a:t>
            </a:r>
          </a:p>
          <a:p>
            <a:pPr lvl="2"/>
            <a:r>
              <a:rPr lang="fr-FR" sz="2400" dirty="0">
                <a:solidFill>
                  <a:schemeClr val="tx1"/>
                </a:solidFill>
              </a:rPr>
              <a:t>La commande CREATE</a:t>
            </a:r>
          </a:p>
          <a:p>
            <a:pPr lvl="2"/>
            <a:r>
              <a:rPr lang="fr-FR" sz="2400" dirty="0">
                <a:solidFill>
                  <a:schemeClr val="tx1"/>
                </a:solidFill>
              </a:rPr>
              <a:t>La commande ALTER TABLE</a:t>
            </a:r>
          </a:p>
          <a:p>
            <a:pPr lvl="2"/>
            <a:r>
              <a:rPr lang="fr-FR" sz="2400" dirty="0">
                <a:solidFill>
                  <a:schemeClr val="tx1"/>
                </a:solidFill>
              </a:rPr>
              <a:t>La commande DROP TABLE</a:t>
            </a:r>
          </a:p>
          <a:p>
            <a:pPr algn="just"/>
            <a:endParaRPr lang="en-US" sz="2000" dirty="0">
              <a:solidFill>
                <a:srgbClr val="000000"/>
              </a:solidFill>
            </a:endParaRP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5</a:t>
            </a:fld>
            <a:endParaRPr lang="en-US"/>
          </a:p>
        </p:txBody>
      </p:sp>
    </p:spTree>
    <p:extLst>
      <p:ext uri="{BB962C8B-B14F-4D97-AF65-F5344CB8AC3E}">
        <p14:creationId xmlns:p14="http://schemas.microsoft.com/office/powerpoint/2010/main" val="8215326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9299" y="2734235"/>
            <a:ext cx="7685429" cy="2074549"/>
          </a:xfrm>
          <a:solidFill>
            <a:schemeClr val="accent1">
              <a:lumMod val="75000"/>
            </a:schemeClr>
          </a:solidFill>
        </p:spPr>
        <p:txBody>
          <a:bodyPr/>
          <a:lstStyle/>
          <a:p>
            <a:br>
              <a:rPr lang="fr-FR" sz="4000" dirty="0">
                <a:solidFill>
                  <a:schemeClr val="tx1"/>
                </a:solidFill>
              </a:rPr>
            </a:br>
            <a:r>
              <a:rPr lang="fr-FR" sz="4800" dirty="0">
                <a:solidFill>
                  <a:schemeClr val="tx1"/>
                </a:solidFill>
              </a:rPr>
              <a:t>Les Jointures entre tables</a:t>
            </a: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t>50</a:t>
            </a:fld>
            <a:endParaRPr lang="en-US" dirty="0"/>
          </a:p>
        </p:txBody>
      </p:sp>
      <p:sp>
        <p:nvSpPr>
          <p:cNvPr id="6" name="TextBox 5"/>
          <p:cNvSpPr txBox="1"/>
          <p:nvPr/>
        </p:nvSpPr>
        <p:spPr>
          <a:xfrm>
            <a:off x="4318000" y="4408714"/>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3213314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 Plan</a:t>
            </a:r>
            <a:endParaRPr lang="en-US" dirty="0"/>
          </a:p>
        </p:txBody>
      </p:sp>
      <p:sp>
        <p:nvSpPr>
          <p:cNvPr id="3" name="Content Placeholder 2"/>
          <p:cNvSpPr>
            <a:spLocks noGrp="1"/>
          </p:cNvSpPr>
          <p:nvPr>
            <p:ph idx="1"/>
          </p:nvPr>
        </p:nvSpPr>
        <p:spPr>
          <a:xfrm>
            <a:off x="549275" y="1600200"/>
            <a:ext cx="8042276" cy="5121505"/>
          </a:xfrm>
        </p:spPr>
        <p:txBody>
          <a:bodyPr>
            <a:normAutofit/>
          </a:bodyPr>
          <a:lstStyle/>
          <a:p>
            <a:r>
              <a:rPr lang="fr-FR" sz="3200" dirty="0">
                <a:solidFill>
                  <a:schemeClr val="tx1"/>
                </a:solidFill>
              </a:rPr>
              <a:t>Les Jointures entre tables</a:t>
            </a:r>
          </a:p>
          <a:p>
            <a:pPr lvl="1"/>
            <a:r>
              <a:rPr lang="fr-FR" sz="3000" dirty="0">
                <a:solidFill>
                  <a:schemeClr val="tx1"/>
                </a:solidFill>
              </a:rPr>
              <a:t>Introduction</a:t>
            </a:r>
          </a:p>
          <a:p>
            <a:pPr lvl="1"/>
            <a:r>
              <a:rPr lang="fr-FR" sz="3000" dirty="0">
                <a:solidFill>
                  <a:schemeClr val="tx1"/>
                </a:solidFill>
              </a:rPr>
              <a:t>Modélisation d’une relation</a:t>
            </a:r>
          </a:p>
          <a:p>
            <a:pPr lvl="1"/>
            <a:r>
              <a:rPr lang="fr-FR" sz="3000" dirty="0">
                <a:solidFill>
                  <a:schemeClr val="tx1"/>
                </a:solidFill>
              </a:rPr>
              <a:t>Qu’est ce qu’une jointure?</a:t>
            </a:r>
          </a:p>
          <a:p>
            <a:pPr lvl="1"/>
            <a:r>
              <a:rPr lang="fr-FR" sz="3000" dirty="0">
                <a:solidFill>
                  <a:schemeClr val="tx1"/>
                </a:solidFill>
              </a:rPr>
              <a:t>Les Jointures Internes</a:t>
            </a:r>
          </a:p>
          <a:p>
            <a:pPr lvl="1"/>
            <a:r>
              <a:rPr lang="fr-FR" sz="3000" dirty="0">
                <a:solidFill>
                  <a:schemeClr val="tx1"/>
                </a:solidFill>
              </a:rPr>
              <a:t>Les Jointures Externes</a:t>
            </a:r>
          </a:p>
          <a:p>
            <a:pPr algn="just"/>
            <a:endParaRPr lang="fr-FR" sz="2000" dirty="0">
              <a:solidFill>
                <a:srgbClr val="000000"/>
              </a:solidFill>
            </a:endParaRPr>
          </a:p>
          <a:p>
            <a:pPr algn="just"/>
            <a:endParaRPr lang="en-US" sz="2000" dirty="0">
              <a:solidFill>
                <a:srgbClr val="000000"/>
              </a:solidFill>
            </a:endParaRP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t>51</a:t>
            </a:fld>
            <a:endParaRPr lang="en-US"/>
          </a:p>
        </p:txBody>
      </p:sp>
    </p:spTree>
    <p:extLst>
      <p:ext uri="{BB962C8B-B14F-4D97-AF65-F5344CB8AC3E}">
        <p14:creationId xmlns:p14="http://schemas.microsoft.com/office/powerpoint/2010/main" val="26597965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dirty="0"/>
              <a:t>Les Jointures entre tables</a:t>
            </a:r>
            <a:br>
              <a:rPr lang="fr-FR" dirty="0"/>
            </a:br>
            <a:r>
              <a:rPr lang="fr-FR" sz="2000" dirty="0">
                <a:solidFill>
                  <a:srgbClr val="008000"/>
                </a:solidFill>
                <a:latin typeface="+mn-lt"/>
                <a:ea typeface="+mn-ea"/>
                <a:cs typeface="+mn-cs"/>
              </a:rPr>
              <a:t>Introduction</a:t>
            </a:r>
          </a:p>
        </p:txBody>
      </p:sp>
      <p:sp>
        <p:nvSpPr>
          <p:cNvPr id="3" name="Content Placeholder 2"/>
          <p:cNvSpPr>
            <a:spLocks noGrp="1"/>
          </p:cNvSpPr>
          <p:nvPr>
            <p:ph idx="1"/>
          </p:nvPr>
        </p:nvSpPr>
        <p:spPr>
          <a:xfrm>
            <a:off x="549275" y="1600200"/>
            <a:ext cx="8042276" cy="5121505"/>
          </a:xfrm>
        </p:spPr>
        <p:txBody>
          <a:bodyPr>
            <a:normAutofit/>
          </a:bodyPr>
          <a:lstStyle/>
          <a:p>
            <a:pPr algn="just"/>
            <a:r>
              <a:rPr lang="fr-FR" sz="2000" dirty="0">
                <a:solidFill>
                  <a:srgbClr val="000000"/>
                </a:solidFill>
              </a:rPr>
              <a:t>Une Base de donnée est constituée d’un ensemble des tables.</a:t>
            </a:r>
          </a:p>
          <a:p>
            <a:pPr marL="0" indent="0" algn="just">
              <a:buNone/>
            </a:pPr>
            <a:r>
              <a:rPr lang="fr-FR" sz="2000" dirty="0">
                <a:solidFill>
                  <a:srgbClr val="000000"/>
                </a:solidFill>
              </a:rPr>
              <a:t>	</a:t>
            </a:r>
            <a:r>
              <a:rPr lang="fr-FR" sz="2800" dirty="0">
                <a:solidFill>
                  <a:srgbClr val="000000"/>
                </a:solidFill>
                <a:sym typeface="Wingdings" pitchFamily="2" charset="2"/>
              </a:rPr>
              <a:t></a:t>
            </a:r>
            <a:r>
              <a:rPr lang="fr-FR" sz="2000" dirty="0">
                <a:solidFill>
                  <a:srgbClr val="000000"/>
                </a:solidFill>
                <a:sym typeface="Wingdings" pitchFamily="2" charset="2"/>
              </a:rPr>
              <a:t>Nécessité d’introduire une communication entre les tables, une relation entre les tables.</a:t>
            </a:r>
          </a:p>
          <a:p>
            <a:pPr algn="just"/>
            <a:r>
              <a:rPr lang="fr-FR" sz="2000" dirty="0">
                <a:solidFill>
                  <a:srgbClr val="000000"/>
                </a:solidFill>
              </a:rPr>
              <a:t>Pour le moment, nous n'avons travaillé que sur une seule table à la fois. Dans la pratique, vous aurez certainement plusieurs tables dans votre base, dont la plupart seront interconnectée.</a:t>
            </a:r>
          </a:p>
          <a:p>
            <a:pPr marL="349250" lvl="1" indent="0" algn="just">
              <a:buNone/>
            </a:pPr>
            <a:r>
              <a:rPr lang="fr-FR" sz="2600" dirty="0">
                <a:solidFill>
                  <a:srgbClr val="000000"/>
                </a:solidFill>
                <a:sym typeface="Wingdings" pitchFamily="2" charset="2"/>
              </a:rPr>
              <a:t>	 </a:t>
            </a:r>
            <a:r>
              <a:rPr lang="fr-FR" sz="2000" dirty="0">
                <a:solidFill>
                  <a:srgbClr val="000000"/>
                </a:solidFill>
                <a:sym typeface="Wingdings" pitchFamily="2" charset="2"/>
              </a:rPr>
              <a:t>Tout ça permet de </a:t>
            </a:r>
            <a:r>
              <a:rPr lang="fr-FR" sz="2000" dirty="0">
                <a:solidFill>
                  <a:srgbClr val="000000"/>
                </a:solidFill>
              </a:rPr>
              <a:t>mieux découper vos informations, d'éviter des répétitions et de rendre ainsi vos données plus faciles à gérer.</a:t>
            </a:r>
          </a:p>
          <a:p>
            <a:pPr algn="just"/>
            <a:endParaRPr lang="fr-FR" sz="2000" dirty="0">
              <a:solidFill>
                <a:srgbClr val="000000"/>
              </a:solidFill>
            </a:endParaRP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t>52</a:t>
            </a:fld>
            <a:endParaRPr lang="en-US"/>
          </a:p>
        </p:txBody>
      </p:sp>
    </p:spTree>
    <p:extLst>
      <p:ext uri="{BB962C8B-B14F-4D97-AF65-F5344CB8AC3E}">
        <p14:creationId xmlns:p14="http://schemas.microsoft.com/office/powerpoint/2010/main" val="42144442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dirty="0"/>
              <a:t>Les Jointures entre tables</a:t>
            </a:r>
            <a:br>
              <a:rPr lang="fr-FR" dirty="0"/>
            </a:br>
            <a:r>
              <a:rPr lang="fr-FR" sz="2000" dirty="0">
                <a:solidFill>
                  <a:srgbClr val="008000"/>
                </a:solidFill>
                <a:latin typeface="+mn-lt"/>
                <a:ea typeface="+mn-ea"/>
                <a:cs typeface="+mn-cs"/>
              </a:rPr>
              <a:t>introduction</a:t>
            </a:r>
          </a:p>
        </p:txBody>
      </p:sp>
      <p:sp>
        <p:nvSpPr>
          <p:cNvPr id="3" name="Content Placeholder 2"/>
          <p:cNvSpPr>
            <a:spLocks noGrp="1"/>
          </p:cNvSpPr>
          <p:nvPr>
            <p:ph idx="1"/>
          </p:nvPr>
        </p:nvSpPr>
        <p:spPr>
          <a:xfrm>
            <a:off x="549275" y="1600200"/>
            <a:ext cx="8042276" cy="5121505"/>
          </a:xfrm>
        </p:spPr>
        <p:txBody>
          <a:bodyPr>
            <a:normAutofit/>
          </a:bodyPr>
          <a:lstStyle/>
          <a:p>
            <a:pPr algn="just"/>
            <a:r>
              <a:rPr lang="fr-FR" sz="2000" dirty="0">
                <a:solidFill>
                  <a:srgbClr val="000000"/>
                </a:solidFill>
              </a:rPr>
              <a:t>Par exemple la table OUVRAGES que nous avons vu dans le Chap-3</a:t>
            </a: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t>53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353595208"/>
              </p:ext>
            </p:extLst>
          </p:nvPr>
        </p:nvGraphicFramePr>
        <p:xfrm>
          <a:off x="696039" y="2921529"/>
          <a:ext cx="7895512" cy="370840"/>
        </p:xfrm>
        <a:graphic>
          <a:graphicData uri="http://schemas.openxmlformats.org/drawingml/2006/table">
            <a:tbl>
              <a:tblPr firstRow="1" bandRow="1">
                <a:tableStyleId>{2D5ABB26-0587-4C30-8999-92F81FD0307C}</a:tableStyleId>
              </a:tblPr>
              <a:tblGrid>
                <a:gridCol w="986939">
                  <a:extLst>
                    <a:ext uri="{9D8B030D-6E8A-4147-A177-3AD203B41FA5}">
                      <a16:colId xmlns:a16="http://schemas.microsoft.com/office/drawing/2014/main" val="20000"/>
                    </a:ext>
                  </a:extLst>
                </a:gridCol>
                <a:gridCol w="986939">
                  <a:extLst>
                    <a:ext uri="{9D8B030D-6E8A-4147-A177-3AD203B41FA5}">
                      <a16:colId xmlns:a16="http://schemas.microsoft.com/office/drawing/2014/main" val="20001"/>
                    </a:ext>
                  </a:extLst>
                </a:gridCol>
                <a:gridCol w="986939">
                  <a:extLst>
                    <a:ext uri="{9D8B030D-6E8A-4147-A177-3AD203B41FA5}">
                      <a16:colId xmlns:a16="http://schemas.microsoft.com/office/drawing/2014/main" val="20002"/>
                    </a:ext>
                  </a:extLst>
                </a:gridCol>
                <a:gridCol w="986939">
                  <a:extLst>
                    <a:ext uri="{9D8B030D-6E8A-4147-A177-3AD203B41FA5}">
                      <a16:colId xmlns:a16="http://schemas.microsoft.com/office/drawing/2014/main" val="20003"/>
                    </a:ext>
                  </a:extLst>
                </a:gridCol>
                <a:gridCol w="986939">
                  <a:extLst>
                    <a:ext uri="{9D8B030D-6E8A-4147-A177-3AD203B41FA5}">
                      <a16:colId xmlns:a16="http://schemas.microsoft.com/office/drawing/2014/main" val="20004"/>
                    </a:ext>
                  </a:extLst>
                </a:gridCol>
                <a:gridCol w="879248">
                  <a:extLst>
                    <a:ext uri="{9D8B030D-6E8A-4147-A177-3AD203B41FA5}">
                      <a16:colId xmlns:a16="http://schemas.microsoft.com/office/drawing/2014/main" val="20005"/>
                    </a:ext>
                  </a:extLst>
                </a:gridCol>
                <a:gridCol w="1094630">
                  <a:extLst>
                    <a:ext uri="{9D8B030D-6E8A-4147-A177-3AD203B41FA5}">
                      <a16:colId xmlns:a16="http://schemas.microsoft.com/office/drawing/2014/main" val="20006"/>
                    </a:ext>
                  </a:extLst>
                </a:gridCol>
                <a:gridCol w="986939">
                  <a:extLst>
                    <a:ext uri="{9D8B030D-6E8A-4147-A177-3AD203B41FA5}">
                      <a16:colId xmlns:a16="http://schemas.microsoft.com/office/drawing/2014/main" val="20007"/>
                    </a:ext>
                  </a:extLst>
                </a:gridCol>
              </a:tblGrid>
              <a:tr h="370840">
                <a:tc>
                  <a:txBody>
                    <a:bodyPr/>
                    <a:lstStyle/>
                    <a:p>
                      <a:pPr algn="ctr"/>
                      <a:r>
                        <a:rPr lang="fr-FR" sz="1300" b="1" dirty="0"/>
                        <a:t>Cote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Titre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err="1"/>
                        <a:t>NbExem</a:t>
                      </a:r>
                      <a:endParaRPr lang="fr-FR" sz="13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Année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Thème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Editeur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err="1"/>
                        <a:t>NomAuteur</a:t>
                      </a:r>
                      <a:endParaRPr lang="fr-FR" sz="13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err="1"/>
                        <a:t>PreAuteur</a:t>
                      </a:r>
                      <a:endParaRPr lang="fr-FR" sz="13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50221791"/>
              </p:ext>
            </p:extLst>
          </p:nvPr>
        </p:nvGraphicFramePr>
        <p:xfrm>
          <a:off x="5555917" y="4698895"/>
          <a:ext cx="3035634" cy="370840"/>
        </p:xfrm>
        <a:graphic>
          <a:graphicData uri="http://schemas.openxmlformats.org/drawingml/2006/table">
            <a:tbl>
              <a:tblPr firstRow="1" bandRow="1">
                <a:tableStyleId>{2D5ABB26-0587-4C30-8999-92F81FD0307C}</a:tableStyleId>
              </a:tblPr>
              <a:tblGrid>
                <a:gridCol w="954065">
                  <a:extLst>
                    <a:ext uri="{9D8B030D-6E8A-4147-A177-3AD203B41FA5}">
                      <a16:colId xmlns:a16="http://schemas.microsoft.com/office/drawing/2014/main" val="20000"/>
                    </a:ext>
                  </a:extLst>
                </a:gridCol>
                <a:gridCol w="1094630">
                  <a:extLst>
                    <a:ext uri="{9D8B030D-6E8A-4147-A177-3AD203B41FA5}">
                      <a16:colId xmlns:a16="http://schemas.microsoft.com/office/drawing/2014/main" val="20001"/>
                    </a:ext>
                  </a:extLst>
                </a:gridCol>
                <a:gridCol w="986939">
                  <a:extLst>
                    <a:ext uri="{9D8B030D-6E8A-4147-A177-3AD203B41FA5}">
                      <a16:colId xmlns:a16="http://schemas.microsoft.com/office/drawing/2014/main" val="20002"/>
                    </a:ext>
                  </a:extLst>
                </a:gridCol>
              </a:tblGrid>
              <a:tr h="370840">
                <a:tc>
                  <a:txBody>
                    <a:bodyPr/>
                    <a:lstStyle/>
                    <a:p>
                      <a:pPr algn="ctr"/>
                      <a:r>
                        <a:rPr lang="fr-FR" sz="1300" b="1" u="sng" dirty="0" err="1"/>
                        <a:t>NumAu</a:t>
                      </a:r>
                      <a:r>
                        <a:rPr lang="fr-FR" sz="1300" b="1" dirty="0" err="1"/>
                        <a:t>t</a:t>
                      </a:r>
                      <a:endParaRPr lang="fr-FR" sz="13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err="1"/>
                        <a:t>NomAuteur</a:t>
                      </a:r>
                      <a:endParaRPr lang="fr-FR" sz="13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err="1"/>
                        <a:t>PreAuteur</a:t>
                      </a:r>
                      <a:endParaRPr lang="fr-FR" sz="13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912828777"/>
              </p:ext>
            </p:extLst>
          </p:nvPr>
        </p:nvGraphicFramePr>
        <p:xfrm>
          <a:off x="247937" y="4698895"/>
          <a:ext cx="4474188" cy="370840"/>
        </p:xfrm>
        <a:graphic>
          <a:graphicData uri="http://schemas.openxmlformats.org/drawingml/2006/table">
            <a:tbl>
              <a:tblPr firstRow="1" bandRow="1">
                <a:tableStyleId>{2D5ABB26-0587-4C30-8999-92F81FD0307C}</a:tableStyleId>
              </a:tblPr>
              <a:tblGrid>
                <a:gridCol w="557281">
                  <a:extLst>
                    <a:ext uri="{9D8B030D-6E8A-4147-A177-3AD203B41FA5}">
                      <a16:colId xmlns:a16="http://schemas.microsoft.com/office/drawing/2014/main" val="20000"/>
                    </a:ext>
                  </a:extLst>
                </a:gridCol>
                <a:gridCol w="573206">
                  <a:extLst>
                    <a:ext uri="{9D8B030D-6E8A-4147-A177-3AD203B41FA5}">
                      <a16:colId xmlns:a16="http://schemas.microsoft.com/office/drawing/2014/main" val="20001"/>
                    </a:ext>
                  </a:extLst>
                </a:gridCol>
                <a:gridCol w="873457">
                  <a:extLst>
                    <a:ext uri="{9D8B030D-6E8A-4147-A177-3AD203B41FA5}">
                      <a16:colId xmlns:a16="http://schemas.microsoft.com/office/drawing/2014/main" val="20002"/>
                    </a:ext>
                  </a:extLst>
                </a:gridCol>
                <a:gridCol w="750626">
                  <a:extLst>
                    <a:ext uri="{9D8B030D-6E8A-4147-A177-3AD203B41FA5}">
                      <a16:colId xmlns:a16="http://schemas.microsoft.com/office/drawing/2014/main" val="20003"/>
                    </a:ext>
                  </a:extLst>
                </a:gridCol>
                <a:gridCol w="750627">
                  <a:extLst>
                    <a:ext uri="{9D8B030D-6E8A-4147-A177-3AD203B41FA5}">
                      <a16:colId xmlns:a16="http://schemas.microsoft.com/office/drawing/2014/main" val="20004"/>
                    </a:ext>
                  </a:extLst>
                </a:gridCol>
                <a:gridCol w="968991">
                  <a:extLst>
                    <a:ext uri="{9D8B030D-6E8A-4147-A177-3AD203B41FA5}">
                      <a16:colId xmlns:a16="http://schemas.microsoft.com/office/drawing/2014/main" val="20005"/>
                    </a:ext>
                  </a:extLst>
                </a:gridCol>
              </a:tblGrid>
              <a:tr h="370840">
                <a:tc>
                  <a:txBody>
                    <a:bodyPr/>
                    <a:lstStyle/>
                    <a:p>
                      <a:pPr algn="ctr"/>
                      <a:r>
                        <a:rPr lang="fr-FR" sz="1300" b="1" u="sng" dirty="0"/>
                        <a:t>Cote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Titre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err="1"/>
                        <a:t>NbExem</a:t>
                      </a:r>
                      <a:endParaRPr lang="fr-FR" sz="13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Année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Thème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a:t>
                      </a:r>
                      <a:r>
                        <a:rPr lang="fr-FR" sz="1300" b="1" dirty="0" err="1"/>
                        <a:t>NumAut</a:t>
                      </a:r>
                      <a:endParaRPr lang="fr-FR" sz="13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965150272"/>
              </p:ext>
            </p:extLst>
          </p:nvPr>
        </p:nvGraphicFramePr>
        <p:xfrm>
          <a:off x="3056589" y="5800989"/>
          <a:ext cx="2048695" cy="370840"/>
        </p:xfrm>
        <a:graphic>
          <a:graphicData uri="http://schemas.openxmlformats.org/drawingml/2006/table">
            <a:tbl>
              <a:tblPr firstRow="1" bandRow="1">
                <a:tableStyleId>{2D5ABB26-0587-4C30-8999-92F81FD0307C}</a:tableStyleId>
              </a:tblPr>
              <a:tblGrid>
                <a:gridCol w="954065">
                  <a:extLst>
                    <a:ext uri="{9D8B030D-6E8A-4147-A177-3AD203B41FA5}">
                      <a16:colId xmlns:a16="http://schemas.microsoft.com/office/drawing/2014/main" val="20000"/>
                    </a:ext>
                  </a:extLst>
                </a:gridCol>
                <a:gridCol w="1094630">
                  <a:extLst>
                    <a:ext uri="{9D8B030D-6E8A-4147-A177-3AD203B41FA5}">
                      <a16:colId xmlns:a16="http://schemas.microsoft.com/office/drawing/2014/main" val="20001"/>
                    </a:ext>
                  </a:extLst>
                </a:gridCol>
              </a:tblGrid>
              <a:tr h="370840">
                <a:tc>
                  <a:txBody>
                    <a:bodyPr/>
                    <a:lstStyle/>
                    <a:p>
                      <a:pPr algn="ctr"/>
                      <a:r>
                        <a:rPr lang="fr-FR" sz="1300" b="1" dirty="0"/>
                        <a:t>Cote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err="1"/>
                        <a:t>NomAuteur</a:t>
                      </a:r>
                      <a:endParaRPr lang="fr-FR" sz="13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cxnSp>
        <p:nvCxnSpPr>
          <p:cNvPr id="17" name="Elbow Connector 16"/>
          <p:cNvCxnSpPr>
            <a:endCxn id="11" idx="1"/>
          </p:cNvCxnSpPr>
          <p:nvPr/>
        </p:nvCxnSpPr>
        <p:spPr>
          <a:xfrm>
            <a:off x="549275" y="5069735"/>
            <a:ext cx="2507314" cy="916674"/>
          </a:xfrm>
          <a:prstGeom prst="bentConnector3">
            <a:avLst>
              <a:gd name="adj1" fmla="val -77"/>
            </a:avLst>
          </a:prstGeom>
        </p:spPr>
        <p:style>
          <a:lnRef idx="2">
            <a:schemeClr val="dk1"/>
          </a:lnRef>
          <a:fillRef idx="0">
            <a:schemeClr val="dk1"/>
          </a:fillRef>
          <a:effectRef idx="1">
            <a:schemeClr val="dk1"/>
          </a:effectRef>
          <a:fontRef idx="minor">
            <a:schemeClr val="tx1"/>
          </a:fontRef>
        </p:style>
      </p:cxnSp>
      <p:cxnSp>
        <p:nvCxnSpPr>
          <p:cNvPr id="20" name="Elbow Connector 19"/>
          <p:cNvCxnSpPr>
            <a:endCxn id="11" idx="3"/>
          </p:cNvCxnSpPr>
          <p:nvPr/>
        </p:nvCxnSpPr>
        <p:spPr>
          <a:xfrm rot="10800000" flipV="1">
            <a:off x="5105284" y="5069735"/>
            <a:ext cx="1024348" cy="916674"/>
          </a:xfrm>
          <a:prstGeom prst="bentConnector3">
            <a:avLst>
              <a:gd name="adj1" fmla="val -629"/>
            </a:avLst>
          </a:prstGeom>
        </p:spPr>
        <p:style>
          <a:lnRef idx="2">
            <a:schemeClr val="dk1"/>
          </a:lnRef>
          <a:fillRef idx="0">
            <a:schemeClr val="dk1"/>
          </a:fillRef>
          <a:effectRef idx="1">
            <a:schemeClr val="dk1"/>
          </a:effectRef>
          <a:fontRef idx="minor">
            <a:schemeClr val="tx1"/>
          </a:fontRef>
        </p:style>
      </p:cxnSp>
      <p:sp>
        <p:nvSpPr>
          <p:cNvPr id="26" name="TextBox 25"/>
          <p:cNvSpPr txBox="1"/>
          <p:nvPr/>
        </p:nvSpPr>
        <p:spPr>
          <a:xfrm>
            <a:off x="696038" y="2565777"/>
            <a:ext cx="1678672" cy="369332"/>
          </a:xfrm>
          <a:prstGeom prst="rect">
            <a:avLst/>
          </a:prstGeom>
          <a:noFill/>
        </p:spPr>
        <p:txBody>
          <a:bodyPr wrap="square" rtlCol="0">
            <a:spAutoFit/>
          </a:bodyPr>
          <a:lstStyle/>
          <a:p>
            <a:r>
              <a:rPr lang="fr-FR" b="1" dirty="0"/>
              <a:t>OUVRAGES</a:t>
            </a:r>
          </a:p>
        </p:txBody>
      </p:sp>
      <p:sp>
        <p:nvSpPr>
          <p:cNvPr id="27" name="Down Arrow 26"/>
          <p:cNvSpPr/>
          <p:nvPr/>
        </p:nvSpPr>
        <p:spPr>
          <a:xfrm>
            <a:off x="3725839" y="3425586"/>
            <a:ext cx="996286" cy="1105469"/>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9" name="TextBox 28"/>
          <p:cNvSpPr txBox="1"/>
          <p:nvPr/>
        </p:nvSpPr>
        <p:spPr>
          <a:xfrm>
            <a:off x="3043453" y="5420283"/>
            <a:ext cx="1678672" cy="369332"/>
          </a:xfrm>
          <a:prstGeom prst="rect">
            <a:avLst/>
          </a:prstGeom>
          <a:noFill/>
        </p:spPr>
        <p:txBody>
          <a:bodyPr wrap="square" rtlCol="0">
            <a:spAutoFit/>
          </a:bodyPr>
          <a:lstStyle/>
          <a:p>
            <a:r>
              <a:rPr lang="fr-FR" b="1" dirty="0"/>
              <a:t>ECRIT</a:t>
            </a:r>
          </a:p>
        </p:txBody>
      </p:sp>
      <p:sp>
        <p:nvSpPr>
          <p:cNvPr id="30" name="TextBox 29"/>
          <p:cNvSpPr txBox="1"/>
          <p:nvPr/>
        </p:nvSpPr>
        <p:spPr>
          <a:xfrm>
            <a:off x="247937" y="4325435"/>
            <a:ext cx="1678672" cy="369332"/>
          </a:xfrm>
          <a:prstGeom prst="rect">
            <a:avLst/>
          </a:prstGeom>
          <a:noFill/>
        </p:spPr>
        <p:txBody>
          <a:bodyPr wrap="square" rtlCol="0">
            <a:spAutoFit/>
          </a:bodyPr>
          <a:lstStyle/>
          <a:p>
            <a:r>
              <a:rPr lang="fr-FR" b="1" dirty="0"/>
              <a:t>OUVRAGES</a:t>
            </a:r>
          </a:p>
        </p:txBody>
      </p:sp>
      <p:sp>
        <p:nvSpPr>
          <p:cNvPr id="31" name="TextBox 30"/>
          <p:cNvSpPr txBox="1"/>
          <p:nvPr/>
        </p:nvSpPr>
        <p:spPr>
          <a:xfrm>
            <a:off x="5555917" y="4316758"/>
            <a:ext cx="1254316" cy="369332"/>
          </a:xfrm>
          <a:prstGeom prst="rect">
            <a:avLst/>
          </a:prstGeom>
          <a:noFill/>
        </p:spPr>
        <p:txBody>
          <a:bodyPr wrap="square" rtlCol="0">
            <a:spAutoFit/>
          </a:bodyPr>
          <a:lstStyle/>
          <a:p>
            <a:r>
              <a:rPr lang="fr-FR" b="1" dirty="0"/>
              <a:t>AUTEUR</a:t>
            </a:r>
          </a:p>
        </p:txBody>
      </p:sp>
    </p:spTree>
    <p:extLst>
      <p:ext uri="{BB962C8B-B14F-4D97-AF65-F5344CB8AC3E}">
        <p14:creationId xmlns:p14="http://schemas.microsoft.com/office/powerpoint/2010/main" val="40951497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dirty="0"/>
              <a:t>Les Jointures entre tables</a:t>
            </a:r>
            <a:br>
              <a:rPr lang="fr-FR" dirty="0"/>
            </a:br>
            <a:r>
              <a:rPr lang="fr-FR" sz="2000" dirty="0">
                <a:solidFill>
                  <a:srgbClr val="008000"/>
                </a:solidFill>
              </a:rPr>
              <a:t>Modélisation d’une relation </a:t>
            </a:r>
            <a:endParaRPr lang="fr-FR" dirty="0"/>
          </a:p>
        </p:txBody>
      </p:sp>
      <p:sp>
        <p:nvSpPr>
          <p:cNvPr id="7" name="Content Placeholder 6"/>
          <p:cNvSpPr>
            <a:spLocks noGrp="1"/>
          </p:cNvSpPr>
          <p:nvPr>
            <p:ph idx="1"/>
          </p:nvPr>
        </p:nvSpPr>
        <p:spPr/>
        <p:txBody>
          <a:bodyPr/>
          <a:lstStyle/>
          <a:p>
            <a:pPr algn="just">
              <a:spcBef>
                <a:spcPts val="0"/>
              </a:spcBef>
            </a:pPr>
            <a:r>
              <a:rPr lang="fr-FR" sz="1800" dirty="0">
                <a:solidFill>
                  <a:schemeClr val="tx1"/>
                </a:solidFill>
              </a:rPr>
              <a:t>Si je voulais stocker les </a:t>
            </a:r>
            <a:r>
              <a:rPr lang="fr-FR" sz="1800" b="1" dirty="0">
                <a:solidFill>
                  <a:schemeClr val="tx1"/>
                </a:solidFill>
              </a:rPr>
              <a:t>Nom</a:t>
            </a:r>
            <a:r>
              <a:rPr lang="fr-FR" sz="1800" dirty="0">
                <a:solidFill>
                  <a:schemeClr val="tx1"/>
                </a:solidFill>
              </a:rPr>
              <a:t>, </a:t>
            </a:r>
            <a:r>
              <a:rPr lang="fr-FR" sz="1800" b="1" dirty="0">
                <a:solidFill>
                  <a:schemeClr val="tx1"/>
                </a:solidFill>
              </a:rPr>
              <a:t>Prénom</a:t>
            </a:r>
            <a:r>
              <a:rPr lang="fr-FR" sz="1800" dirty="0">
                <a:solidFill>
                  <a:schemeClr val="tx1"/>
                </a:solidFill>
              </a:rPr>
              <a:t> et numéro de </a:t>
            </a:r>
            <a:r>
              <a:rPr lang="fr-FR" sz="1800" b="1" dirty="0" err="1">
                <a:solidFill>
                  <a:schemeClr val="tx1"/>
                </a:solidFill>
              </a:rPr>
              <a:t>telephone</a:t>
            </a:r>
            <a:r>
              <a:rPr lang="fr-FR" sz="1800" b="1" dirty="0">
                <a:solidFill>
                  <a:schemeClr val="tx1"/>
                </a:solidFill>
              </a:rPr>
              <a:t> </a:t>
            </a:r>
            <a:r>
              <a:rPr lang="fr-FR" sz="1800" dirty="0">
                <a:solidFill>
                  <a:schemeClr val="tx1"/>
                </a:solidFill>
              </a:rPr>
              <a:t>de chaque propriétaire de jeux vidéo dans notre table </a:t>
            </a:r>
            <a:r>
              <a:rPr lang="fr-FR" sz="1800" b="1" dirty="0" err="1">
                <a:solidFill>
                  <a:schemeClr val="tx1"/>
                </a:solidFill>
              </a:rPr>
              <a:t>jeux_video</a:t>
            </a:r>
            <a:r>
              <a:rPr lang="fr-FR" sz="1800" dirty="0">
                <a:solidFill>
                  <a:schemeClr val="tx1"/>
                </a:solidFill>
              </a:rPr>
              <a:t>, il n'y aurait pas d'autre solution que de dupliquer ces informations sur chaque ligne… Cependant ce serait bien </a:t>
            </a:r>
            <a:r>
              <a:rPr lang="fr-FR" sz="1800" b="1" dirty="0">
                <a:solidFill>
                  <a:schemeClr val="tx1"/>
                </a:solidFill>
              </a:rPr>
              <a:t>trop répétitif</a:t>
            </a:r>
            <a:r>
              <a:rPr lang="fr-FR" sz="1800" dirty="0">
                <a:solidFill>
                  <a:schemeClr val="tx1"/>
                </a:solidFill>
              </a:rPr>
              <a:t>, regardez ce que ça donnerait sur le tableau suivante : </a:t>
            </a:r>
          </a:p>
          <a:p>
            <a:pPr marL="0" indent="0">
              <a:buNone/>
            </a:pPr>
            <a:endParaRPr lang="fr-FR" dirty="0"/>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t>54</a:t>
            </a:fld>
            <a:endParaRPr lang="en-US"/>
          </a:p>
        </p:txBody>
      </p:sp>
      <p:graphicFrame>
        <p:nvGraphicFramePr>
          <p:cNvPr id="18" name="Table 17"/>
          <p:cNvGraphicFramePr>
            <a:graphicFrameLocks noGrp="1"/>
          </p:cNvGraphicFramePr>
          <p:nvPr>
            <p:extLst>
              <p:ext uri="{D42A27DB-BD31-4B8C-83A1-F6EECF244321}">
                <p14:modId xmlns:p14="http://schemas.microsoft.com/office/powerpoint/2010/main" val="393967732"/>
              </p:ext>
            </p:extLst>
          </p:nvPr>
        </p:nvGraphicFramePr>
        <p:xfrm>
          <a:off x="112547" y="3440796"/>
          <a:ext cx="8775959" cy="2575560"/>
        </p:xfrm>
        <a:graphic>
          <a:graphicData uri="http://schemas.openxmlformats.org/drawingml/2006/table">
            <a:tbl>
              <a:tblPr firstRow="1" bandRow="1">
                <a:tableStyleId>{2D5ABB26-0587-4C30-8999-92F81FD0307C}</a:tableStyleId>
              </a:tblPr>
              <a:tblGrid>
                <a:gridCol w="515253">
                  <a:extLst>
                    <a:ext uri="{9D8B030D-6E8A-4147-A177-3AD203B41FA5}">
                      <a16:colId xmlns:a16="http://schemas.microsoft.com/office/drawing/2014/main" val="20000"/>
                    </a:ext>
                  </a:extLst>
                </a:gridCol>
                <a:gridCol w="805218">
                  <a:extLst>
                    <a:ext uri="{9D8B030D-6E8A-4147-A177-3AD203B41FA5}">
                      <a16:colId xmlns:a16="http://schemas.microsoft.com/office/drawing/2014/main" val="20001"/>
                    </a:ext>
                  </a:extLst>
                </a:gridCol>
                <a:gridCol w="1364776">
                  <a:extLst>
                    <a:ext uri="{9D8B030D-6E8A-4147-A177-3AD203B41FA5}">
                      <a16:colId xmlns:a16="http://schemas.microsoft.com/office/drawing/2014/main" val="20002"/>
                    </a:ext>
                  </a:extLst>
                </a:gridCol>
                <a:gridCol w="1433015">
                  <a:extLst>
                    <a:ext uri="{9D8B030D-6E8A-4147-A177-3AD203B41FA5}">
                      <a16:colId xmlns:a16="http://schemas.microsoft.com/office/drawing/2014/main" val="20003"/>
                    </a:ext>
                  </a:extLst>
                </a:gridCol>
                <a:gridCol w="1366713">
                  <a:extLst>
                    <a:ext uri="{9D8B030D-6E8A-4147-A177-3AD203B41FA5}">
                      <a16:colId xmlns:a16="http://schemas.microsoft.com/office/drawing/2014/main" val="20004"/>
                    </a:ext>
                  </a:extLst>
                </a:gridCol>
                <a:gridCol w="598565">
                  <a:extLst>
                    <a:ext uri="{9D8B030D-6E8A-4147-A177-3AD203B41FA5}">
                      <a16:colId xmlns:a16="http://schemas.microsoft.com/office/drawing/2014/main" val="20005"/>
                    </a:ext>
                  </a:extLst>
                </a:gridCol>
                <a:gridCol w="1201003">
                  <a:extLst>
                    <a:ext uri="{9D8B030D-6E8A-4147-A177-3AD203B41FA5}">
                      <a16:colId xmlns:a16="http://schemas.microsoft.com/office/drawing/2014/main" val="20006"/>
                    </a:ext>
                  </a:extLst>
                </a:gridCol>
                <a:gridCol w="1491416">
                  <a:extLst>
                    <a:ext uri="{9D8B030D-6E8A-4147-A177-3AD203B41FA5}">
                      <a16:colId xmlns:a16="http://schemas.microsoft.com/office/drawing/2014/main" val="20007"/>
                    </a:ext>
                  </a:extLst>
                </a:gridCol>
              </a:tblGrid>
              <a:tr h="370840">
                <a:tc>
                  <a:txBody>
                    <a:bodyPr/>
                    <a:lstStyle/>
                    <a:p>
                      <a:pPr algn="ctr"/>
                      <a:r>
                        <a:rPr lang="fr-FR" sz="1300" b="1" u="sng" dirty="0"/>
                        <a:t>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Nom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err="1"/>
                        <a:t>Prenom_Prop</a:t>
                      </a:r>
                      <a:r>
                        <a:rPr lang="fr-FR" sz="1300" b="1"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err="1"/>
                        <a:t>Nom_Prop</a:t>
                      </a:r>
                      <a:r>
                        <a:rPr lang="fr-FR" sz="1300" b="1"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err="1"/>
                        <a:t>telephone</a:t>
                      </a:r>
                      <a:endParaRPr lang="fr-FR" sz="13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prix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err="1"/>
                        <a:t>Nbre_joueur_max</a:t>
                      </a:r>
                      <a:endParaRPr lang="fr-FR" sz="13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commentaire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fr-FR" sz="1300" b="1"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Super</a:t>
                      </a:r>
                      <a:r>
                        <a:rPr lang="fr-FR" sz="1300" b="1" baseline="0" dirty="0"/>
                        <a:t> Mario</a:t>
                      </a:r>
                      <a:endParaRPr lang="fr-FR" sz="13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Ahmed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Farid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0144772133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Jeu d’anthologie!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lang="fr-FR" sz="1300" b="1"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err="1"/>
                        <a:t>Sonic</a:t>
                      </a:r>
                      <a:endParaRPr lang="fr-FR" sz="13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Younes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err="1"/>
                        <a:t>Elalami</a:t>
                      </a:r>
                      <a:endParaRPr lang="fr-FR" sz="13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0322174122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Meilleur jeu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lgn="ctr"/>
                      <a:r>
                        <a:rPr lang="fr-FR" sz="1300" b="1"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Zelda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Ahmed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Farid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300" b="1" dirty="0"/>
                        <a:t>0144772133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Jeu </a:t>
                      </a:r>
                      <a:r>
                        <a:rPr lang="fr-FR" sz="1300" b="1" dirty="0" err="1"/>
                        <a:t>comlet</a:t>
                      </a:r>
                      <a:r>
                        <a:rPr lang="fr-FR" sz="1300" b="1"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algn="ctr"/>
                      <a:r>
                        <a:rPr lang="fr-FR" sz="1300" b="1"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Mario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Ahmed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Farid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300" b="1" dirty="0"/>
                        <a:t>0144772133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Excellent jeu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pPr algn="ctr"/>
                      <a:r>
                        <a:rPr lang="fr-FR" sz="1300" b="1"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Super Smash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Youssef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err="1"/>
                        <a:t>Omari</a:t>
                      </a:r>
                      <a:endParaRPr lang="fr-FR" sz="13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0411780200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Jeu délirant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0" name="TextBox 9"/>
          <p:cNvSpPr txBox="1"/>
          <p:nvPr/>
        </p:nvSpPr>
        <p:spPr>
          <a:xfrm>
            <a:off x="112544" y="3071464"/>
            <a:ext cx="1429653" cy="369332"/>
          </a:xfrm>
          <a:prstGeom prst="rect">
            <a:avLst/>
          </a:prstGeom>
          <a:noFill/>
        </p:spPr>
        <p:txBody>
          <a:bodyPr wrap="square" rtlCol="0">
            <a:spAutoFit/>
          </a:bodyPr>
          <a:lstStyle/>
          <a:p>
            <a:r>
              <a:rPr lang="fr-FR" b="1" dirty="0" err="1"/>
              <a:t>Jeux_video</a:t>
            </a:r>
            <a:endParaRPr lang="fr-FR" b="1" dirty="0"/>
          </a:p>
        </p:txBody>
      </p:sp>
    </p:spTree>
    <p:extLst>
      <p:ext uri="{BB962C8B-B14F-4D97-AF65-F5344CB8AC3E}">
        <p14:creationId xmlns:p14="http://schemas.microsoft.com/office/powerpoint/2010/main" val="249805704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dirty="0"/>
              <a:t>Les Jointures entre tables</a:t>
            </a:r>
            <a:br>
              <a:rPr lang="fr-FR" dirty="0"/>
            </a:br>
            <a:r>
              <a:rPr lang="fr-FR" sz="2000" dirty="0">
                <a:solidFill>
                  <a:srgbClr val="008000"/>
                </a:solidFill>
              </a:rPr>
              <a:t>Modélisation d’une relation</a:t>
            </a:r>
            <a:endParaRPr lang="fr-FR" sz="2000" dirty="0"/>
          </a:p>
        </p:txBody>
      </p:sp>
      <p:sp>
        <p:nvSpPr>
          <p:cNvPr id="7" name="Content Placeholder 6"/>
          <p:cNvSpPr>
            <a:spLocks noGrp="1"/>
          </p:cNvSpPr>
          <p:nvPr>
            <p:ph idx="1"/>
          </p:nvPr>
        </p:nvSpPr>
        <p:spPr/>
        <p:txBody>
          <a:bodyPr>
            <a:normAutofit/>
          </a:bodyPr>
          <a:lstStyle/>
          <a:p>
            <a:pPr algn="just"/>
            <a:r>
              <a:rPr lang="fr-FR" sz="2000" dirty="0">
                <a:solidFill>
                  <a:schemeClr val="tx1"/>
                </a:solidFill>
              </a:rPr>
              <a:t>Ce que je vous propose, c'est de créer une autre table, que l'on nommera par exemple propriétaires, qui centralisera les informations des propriétaires des jeux (tableau suivante).</a:t>
            </a:r>
          </a:p>
          <a:p>
            <a:endParaRPr lang="fr-FR" sz="2000" dirty="0">
              <a:solidFill>
                <a:schemeClr val="tx1"/>
              </a:solidFill>
            </a:endParaRPr>
          </a:p>
          <a:p>
            <a:endParaRPr lang="fr-FR" sz="2000" dirty="0">
              <a:solidFill>
                <a:schemeClr val="tx1"/>
              </a:solidFill>
            </a:endParaRPr>
          </a:p>
          <a:p>
            <a:endParaRPr lang="fr-FR" sz="2000" dirty="0">
              <a:solidFill>
                <a:schemeClr val="tx1"/>
              </a:solidFill>
            </a:endParaRPr>
          </a:p>
          <a:p>
            <a:endParaRPr lang="fr-FR" sz="2000" dirty="0"/>
          </a:p>
          <a:p>
            <a:endParaRPr lang="fr-FR" sz="2000" dirty="0">
              <a:solidFill>
                <a:schemeClr val="tx1"/>
              </a:solidFill>
            </a:endParaRPr>
          </a:p>
          <a:p>
            <a:endParaRPr lang="fr-FR" sz="2000" dirty="0">
              <a:solidFill>
                <a:schemeClr val="tx1"/>
              </a:solidFill>
            </a:endParaRPr>
          </a:p>
          <a:p>
            <a:pPr algn="just"/>
            <a:r>
              <a:rPr lang="fr-FR" sz="2000" dirty="0">
                <a:solidFill>
                  <a:schemeClr val="tx1"/>
                </a:solidFill>
              </a:rPr>
              <a:t>Cette table liste tous les propriétaires de jeux connus et attribue à chacun un ID. Les propriétaires n'apparaissant qu'une seule fois, il n'y a pas de redondance.</a:t>
            </a: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t>55</a:t>
            </a:fld>
            <a:endParaRPr lang="en-US"/>
          </a:p>
        </p:txBody>
      </p:sp>
      <p:graphicFrame>
        <p:nvGraphicFramePr>
          <p:cNvPr id="18" name="Table 17"/>
          <p:cNvGraphicFramePr>
            <a:graphicFrameLocks noGrp="1"/>
          </p:cNvGraphicFramePr>
          <p:nvPr>
            <p:extLst>
              <p:ext uri="{D42A27DB-BD31-4B8C-83A1-F6EECF244321}">
                <p14:modId xmlns:p14="http://schemas.microsoft.com/office/powerpoint/2010/main" val="2917543470"/>
              </p:ext>
            </p:extLst>
          </p:nvPr>
        </p:nvGraphicFramePr>
        <p:xfrm>
          <a:off x="1682039" y="3064944"/>
          <a:ext cx="4679757" cy="1483360"/>
        </p:xfrm>
        <a:graphic>
          <a:graphicData uri="http://schemas.openxmlformats.org/drawingml/2006/table">
            <a:tbl>
              <a:tblPr firstRow="1" bandRow="1">
                <a:tableStyleId>{2D5ABB26-0587-4C30-8999-92F81FD0307C}</a:tableStyleId>
              </a:tblPr>
              <a:tblGrid>
                <a:gridCol w="515253">
                  <a:extLst>
                    <a:ext uri="{9D8B030D-6E8A-4147-A177-3AD203B41FA5}">
                      <a16:colId xmlns:a16="http://schemas.microsoft.com/office/drawing/2014/main" val="20000"/>
                    </a:ext>
                  </a:extLst>
                </a:gridCol>
                <a:gridCol w="1364776">
                  <a:extLst>
                    <a:ext uri="{9D8B030D-6E8A-4147-A177-3AD203B41FA5}">
                      <a16:colId xmlns:a16="http://schemas.microsoft.com/office/drawing/2014/main" val="20001"/>
                    </a:ext>
                  </a:extLst>
                </a:gridCol>
                <a:gridCol w="1433015">
                  <a:extLst>
                    <a:ext uri="{9D8B030D-6E8A-4147-A177-3AD203B41FA5}">
                      <a16:colId xmlns:a16="http://schemas.microsoft.com/office/drawing/2014/main" val="20002"/>
                    </a:ext>
                  </a:extLst>
                </a:gridCol>
                <a:gridCol w="1366713">
                  <a:extLst>
                    <a:ext uri="{9D8B030D-6E8A-4147-A177-3AD203B41FA5}">
                      <a16:colId xmlns:a16="http://schemas.microsoft.com/office/drawing/2014/main" val="20003"/>
                    </a:ext>
                  </a:extLst>
                </a:gridCol>
              </a:tblGrid>
              <a:tr h="370840">
                <a:tc>
                  <a:txBody>
                    <a:bodyPr/>
                    <a:lstStyle/>
                    <a:p>
                      <a:pPr algn="ctr"/>
                      <a:r>
                        <a:rPr lang="fr-FR" sz="1300" b="1" u="sng" dirty="0"/>
                        <a:t>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err="1"/>
                        <a:t>Prenom</a:t>
                      </a:r>
                      <a:endParaRPr lang="fr-FR" sz="13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Nom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fr-FR" sz="1300" b="1"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Ahmed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Farid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0144772133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lang="fr-FR" sz="1300" b="1"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Younes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err="1"/>
                        <a:t>Elalami</a:t>
                      </a:r>
                      <a:endParaRPr lang="fr-FR" sz="13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0322174122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lgn="ctr"/>
                      <a:r>
                        <a:rPr lang="fr-FR" sz="1300" b="1"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Youssef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err="1"/>
                        <a:t>Omari</a:t>
                      </a:r>
                      <a:endParaRPr lang="fr-FR" sz="13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0411780200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0" name="TextBox 9"/>
          <p:cNvSpPr txBox="1"/>
          <p:nvPr/>
        </p:nvSpPr>
        <p:spPr>
          <a:xfrm>
            <a:off x="1682039" y="2696334"/>
            <a:ext cx="1688960" cy="369332"/>
          </a:xfrm>
          <a:prstGeom prst="rect">
            <a:avLst/>
          </a:prstGeom>
          <a:noFill/>
        </p:spPr>
        <p:txBody>
          <a:bodyPr wrap="square" rtlCol="0">
            <a:spAutoFit/>
          </a:bodyPr>
          <a:lstStyle/>
          <a:p>
            <a:r>
              <a:rPr lang="fr-FR" b="1" dirty="0"/>
              <a:t>Propriétaires</a:t>
            </a:r>
          </a:p>
        </p:txBody>
      </p:sp>
    </p:spTree>
    <p:extLst>
      <p:ext uri="{BB962C8B-B14F-4D97-AF65-F5344CB8AC3E}">
        <p14:creationId xmlns:p14="http://schemas.microsoft.com/office/powerpoint/2010/main" val="289717813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dirty="0"/>
              <a:t>Les Jointures entre tables</a:t>
            </a:r>
            <a:br>
              <a:rPr lang="fr-FR" dirty="0"/>
            </a:br>
            <a:r>
              <a:rPr lang="fr-FR" sz="2000" dirty="0">
                <a:solidFill>
                  <a:srgbClr val="008000"/>
                </a:solidFill>
              </a:rPr>
              <a:t>Modélisation d’une relation</a:t>
            </a:r>
            <a:r>
              <a:rPr lang="fr-FR" sz="2000" dirty="0"/>
              <a:t> </a:t>
            </a:r>
          </a:p>
        </p:txBody>
      </p:sp>
      <p:sp>
        <p:nvSpPr>
          <p:cNvPr id="7" name="Content Placeholder 6"/>
          <p:cNvSpPr>
            <a:spLocks noGrp="1"/>
          </p:cNvSpPr>
          <p:nvPr>
            <p:ph idx="1"/>
          </p:nvPr>
        </p:nvSpPr>
        <p:spPr>
          <a:xfrm>
            <a:off x="549275" y="1600200"/>
            <a:ext cx="8042276" cy="4675467"/>
          </a:xfrm>
        </p:spPr>
        <p:txBody>
          <a:bodyPr>
            <a:normAutofit/>
          </a:bodyPr>
          <a:lstStyle/>
          <a:p>
            <a:pPr>
              <a:spcBef>
                <a:spcPts val="0"/>
              </a:spcBef>
            </a:pPr>
            <a:r>
              <a:rPr lang="fr-FR" sz="1800" dirty="0">
                <a:solidFill>
                  <a:schemeClr val="tx1"/>
                </a:solidFill>
              </a:rPr>
              <a:t>Maintenant, il faut modifier la structure de la table </a:t>
            </a:r>
            <a:r>
              <a:rPr lang="fr-FR" sz="1800" b="1" dirty="0" err="1">
                <a:solidFill>
                  <a:schemeClr val="tx1"/>
                </a:solidFill>
              </a:rPr>
              <a:t>jeux_video</a:t>
            </a:r>
            <a:r>
              <a:rPr lang="fr-FR" sz="1800" dirty="0">
                <a:solidFill>
                  <a:schemeClr val="tx1"/>
                </a:solidFill>
              </a:rPr>
              <a:t> pour faire référence aux </a:t>
            </a:r>
            <a:r>
              <a:rPr lang="fr-FR" sz="1800" b="1" dirty="0">
                <a:solidFill>
                  <a:schemeClr val="tx1"/>
                </a:solidFill>
              </a:rPr>
              <a:t>propriétaires</a:t>
            </a:r>
            <a:r>
              <a:rPr lang="fr-FR" sz="1800" dirty="0">
                <a:solidFill>
                  <a:schemeClr val="tx1"/>
                </a:solidFill>
              </a:rPr>
              <a:t>. Pour cela, le mieux est de créer un champ </a:t>
            </a:r>
            <a:r>
              <a:rPr lang="fr-FR" sz="1800" b="1" dirty="0" err="1">
                <a:solidFill>
                  <a:schemeClr val="tx1"/>
                </a:solidFill>
              </a:rPr>
              <a:t>ID_proprietaire</a:t>
            </a:r>
            <a:r>
              <a:rPr lang="fr-FR" sz="1800" dirty="0">
                <a:solidFill>
                  <a:schemeClr val="tx1"/>
                </a:solidFill>
              </a:rPr>
              <a:t> qui indique le numéro du propriétaire dans l'autre table (tableau suivante).</a:t>
            </a:r>
          </a:p>
          <a:p>
            <a:endParaRPr lang="fr-FR" sz="1800" dirty="0">
              <a:solidFill>
                <a:schemeClr val="tx1"/>
              </a:solidFill>
            </a:endParaRPr>
          </a:p>
          <a:p>
            <a:endParaRPr lang="fr-FR" sz="1800" dirty="0">
              <a:solidFill>
                <a:schemeClr val="tx1"/>
              </a:solidFill>
            </a:endParaRPr>
          </a:p>
          <a:p>
            <a:endParaRPr lang="fr-FR" sz="1800" dirty="0">
              <a:solidFill>
                <a:schemeClr val="tx1"/>
              </a:solidFill>
            </a:endParaRPr>
          </a:p>
          <a:p>
            <a:endParaRPr lang="fr-FR" sz="1800" dirty="0"/>
          </a:p>
          <a:p>
            <a:endParaRPr lang="fr-FR" sz="1800" dirty="0">
              <a:solidFill>
                <a:schemeClr val="tx1"/>
              </a:solidFill>
            </a:endParaRPr>
          </a:p>
          <a:p>
            <a:endParaRPr lang="fr-FR" sz="1800" dirty="0">
              <a:solidFill>
                <a:schemeClr val="tx1"/>
              </a:solidFill>
            </a:endParaRPr>
          </a:p>
          <a:p>
            <a:endParaRPr lang="fr-FR" sz="1800" dirty="0">
              <a:solidFill>
                <a:schemeClr val="tx1"/>
              </a:solidFill>
            </a:endParaRPr>
          </a:p>
          <a:p>
            <a:endParaRPr lang="fr-FR" sz="1800" dirty="0">
              <a:solidFill>
                <a:schemeClr val="tx1"/>
              </a:solidFill>
            </a:endParaRPr>
          </a:p>
          <a:p>
            <a:r>
              <a:rPr lang="fr-FR" sz="1800" dirty="0">
                <a:solidFill>
                  <a:schemeClr val="tx1"/>
                </a:solidFill>
              </a:rPr>
              <a:t>Le nouveau champ </a:t>
            </a:r>
            <a:r>
              <a:rPr lang="fr-FR" sz="1800" b="1" dirty="0" err="1">
                <a:solidFill>
                  <a:schemeClr val="tx1"/>
                </a:solidFill>
              </a:rPr>
              <a:t>ID_proprietaire</a:t>
            </a:r>
            <a:r>
              <a:rPr lang="fr-FR" sz="1800" dirty="0">
                <a:solidFill>
                  <a:schemeClr val="tx1"/>
                </a:solidFill>
              </a:rPr>
              <a:t> est de type </a:t>
            </a:r>
            <a:r>
              <a:rPr lang="fr-FR" sz="1800" b="1" dirty="0">
                <a:solidFill>
                  <a:schemeClr val="tx1"/>
                </a:solidFill>
              </a:rPr>
              <a:t>INT</a:t>
            </a:r>
            <a:r>
              <a:rPr lang="fr-FR" sz="1800" dirty="0">
                <a:solidFill>
                  <a:schemeClr val="tx1"/>
                </a:solidFill>
              </a:rPr>
              <a:t>. Il permet de faire référence à une entrée précise de la table </a:t>
            </a:r>
            <a:r>
              <a:rPr lang="fr-FR" sz="1800" b="1" dirty="0" err="1">
                <a:solidFill>
                  <a:schemeClr val="tx1"/>
                </a:solidFill>
              </a:rPr>
              <a:t>proprietaires</a:t>
            </a:r>
            <a:endParaRPr lang="fr-FR" sz="1800" b="1" dirty="0">
              <a:solidFill>
                <a:schemeClr val="tx1"/>
              </a:solidFill>
            </a:endParaRPr>
          </a:p>
          <a:p>
            <a:endParaRPr lang="fr-FR" sz="1800" dirty="0">
              <a:solidFill>
                <a:schemeClr val="tx1"/>
              </a:solidFill>
            </a:endParaRP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t>56</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1907593250"/>
              </p:ext>
            </p:extLst>
          </p:nvPr>
        </p:nvGraphicFramePr>
        <p:xfrm>
          <a:off x="1527762" y="3002502"/>
          <a:ext cx="6192719" cy="2451294"/>
        </p:xfrm>
        <a:graphic>
          <a:graphicData uri="http://schemas.openxmlformats.org/drawingml/2006/table">
            <a:tbl>
              <a:tblPr firstRow="1" bandRow="1">
                <a:tableStyleId>{2D5ABB26-0587-4C30-8999-92F81FD0307C}</a:tableStyleId>
              </a:tblPr>
              <a:tblGrid>
                <a:gridCol w="533745">
                  <a:extLst>
                    <a:ext uri="{9D8B030D-6E8A-4147-A177-3AD203B41FA5}">
                      <a16:colId xmlns:a16="http://schemas.microsoft.com/office/drawing/2014/main" val="20000"/>
                    </a:ext>
                  </a:extLst>
                </a:gridCol>
                <a:gridCol w="834117">
                  <a:extLst>
                    <a:ext uri="{9D8B030D-6E8A-4147-A177-3AD203B41FA5}">
                      <a16:colId xmlns:a16="http://schemas.microsoft.com/office/drawing/2014/main" val="20001"/>
                    </a:ext>
                  </a:extLst>
                </a:gridCol>
                <a:gridCol w="1576691">
                  <a:extLst>
                    <a:ext uri="{9D8B030D-6E8A-4147-A177-3AD203B41FA5}">
                      <a16:colId xmlns:a16="http://schemas.microsoft.com/office/drawing/2014/main" val="20002"/>
                    </a:ext>
                  </a:extLst>
                </a:gridCol>
                <a:gridCol w="573205">
                  <a:extLst>
                    <a:ext uri="{9D8B030D-6E8A-4147-A177-3AD203B41FA5}">
                      <a16:colId xmlns:a16="http://schemas.microsoft.com/office/drawing/2014/main" val="20003"/>
                    </a:ext>
                  </a:extLst>
                </a:gridCol>
                <a:gridCol w="1255595">
                  <a:extLst>
                    <a:ext uri="{9D8B030D-6E8A-4147-A177-3AD203B41FA5}">
                      <a16:colId xmlns:a16="http://schemas.microsoft.com/office/drawing/2014/main" val="20004"/>
                    </a:ext>
                  </a:extLst>
                </a:gridCol>
                <a:gridCol w="1419366">
                  <a:extLst>
                    <a:ext uri="{9D8B030D-6E8A-4147-A177-3AD203B41FA5}">
                      <a16:colId xmlns:a16="http://schemas.microsoft.com/office/drawing/2014/main" val="20005"/>
                    </a:ext>
                  </a:extLst>
                </a:gridCol>
              </a:tblGrid>
              <a:tr h="433207">
                <a:tc>
                  <a:txBody>
                    <a:bodyPr/>
                    <a:lstStyle/>
                    <a:p>
                      <a:pPr algn="ctr"/>
                      <a:r>
                        <a:rPr lang="fr-FR" sz="1300" b="1" u="sng" dirty="0"/>
                        <a:t>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Nom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b="1" dirty="0">
                          <a:solidFill>
                            <a:schemeClr val="tx1"/>
                          </a:solidFill>
                        </a:rPr>
                        <a:t>#</a:t>
                      </a:r>
                      <a:r>
                        <a:rPr lang="fr-FR" sz="1400" b="1" dirty="0" err="1">
                          <a:solidFill>
                            <a:schemeClr val="tx1"/>
                          </a:solidFill>
                        </a:rPr>
                        <a:t>ID_proprietaire</a:t>
                      </a:r>
                      <a:endParaRPr lang="fr-FR" sz="13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prix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err="1"/>
                        <a:t>Nbre_joueur_max</a:t>
                      </a:r>
                      <a:endParaRPr lang="fr-FR" sz="13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commentaire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33207">
                <a:tc>
                  <a:txBody>
                    <a:bodyPr/>
                    <a:lstStyle/>
                    <a:p>
                      <a:pPr algn="ctr"/>
                      <a:r>
                        <a:rPr lang="fr-FR" sz="1300" b="1"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Super</a:t>
                      </a:r>
                      <a:r>
                        <a:rPr lang="fr-FR" sz="1300" b="1" baseline="0" dirty="0"/>
                        <a:t> Mario</a:t>
                      </a:r>
                      <a:endParaRPr lang="fr-FR" sz="13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Jeu d’anthologie!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29418">
                <a:tc>
                  <a:txBody>
                    <a:bodyPr/>
                    <a:lstStyle/>
                    <a:p>
                      <a:pPr algn="ctr"/>
                      <a:r>
                        <a:rPr lang="fr-FR" sz="1300" b="1"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err="1"/>
                        <a:t>Sonic</a:t>
                      </a:r>
                      <a:endParaRPr lang="fr-FR" sz="13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Meilleur jeu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29418">
                <a:tc>
                  <a:txBody>
                    <a:bodyPr/>
                    <a:lstStyle/>
                    <a:p>
                      <a:pPr algn="ctr"/>
                      <a:r>
                        <a:rPr lang="fr-FR" sz="1300" b="1"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Zelda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300" b="1"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Jeu </a:t>
                      </a:r>
                      <a:r>
                        <a:rPr lang="fr-FR" sz="1300" b="1" dirty="0" err="1"/>
                        <a:t>comlet</a:t>
                      </a:r>
                      <a:r>
                        <a:rPr lang="fr-FR" sz="1300" b="1"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29418">
                <a:tc>
                  <a:txBody>
                    <a:bodyPr/>
                    <a:lstStyle/>
                    <a:p>
                      <a:pPr algn="ctr"/>
                      <a:r>
                        <a:rPr lang="fr-FR" sz="1300" b="1"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Mario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300" b="1"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Excellent jeu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433207">
                <a:tc>
                  <a:txBody>
                    <a:bodyPr/>
                    <a:lstStyle/>
                    <a:p>
                      <a:pPr algn="ctr"/>
                      <a:r>
                        <a:rPr lang="fr-FR" sz="1300" b="1"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Super Smash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Jeu délirant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9" name="TextBox 8"/>
          <p:cNvSpPr txBox="1"/>
          <p:nvPr/>
        </p:nvSpPr>
        <p:spPr>
          <a:xfrm>
            <a:off x="6290828" y="2618446"/>
            <a:ext cx="1429653" cy="369332"/>
          </a:xfrm>
          <a:prstGeom prst="rect">
            <a:avLst/>
          </a:prstGeom>
          <a:noFill/>
        </p:spPr>
        <p:txBody>
          <a:bodyPr wrap="square" rtlCol="0">
            <a:spAutoFit/>
          </a:bodyPr>
          <a:lstStyle/>
          <a:p>
            <a:r>
              <a:rPr lang="fr-FR" b="1" dirty="0" err="1"/>
              <a:t>Jeux_video</a:t>
            </a:r>
            <a:endParaRPr lang="fr-FR" b="1" dirty="0"/>
          </a:p>
        </p:txBody>
      </p:sp>
    </p:spTree>
    <p:extLst>
      <p:ext uri="{BB962C8B-B14F-4D97-AF65-F5344CB8AC3E}">
        <p14:creationId xmlns:p14="http://schemas.microsoft.com/office/powerpoint/2010/main" val="83507890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dirty="0"/>
              <a:t>Les Jointures entre tables</a:t>
            </a:r>
            <a:br>
              <a:rPr lang="fr-FR" dirty="0"/>
            </a:br>
            <a:r>
              <a:rPr lang="fr-FR" sz="2000" dirty="0">
                <a:solidFill>
                  <a:srgbClr val="008000"/>
                </a:solidFill>
              </a:rPr>
              <a:t>Modélisation d’une relation</a:t>
            </a:r>
            <a:r>
              <a:rPr lang="fr-FR" sz="2000" dirty="0"/>
              <a:t> </a:t>
            </a:r>
          </a:p>
        </p:txBody>
      </p:sp>
      <p:sp>
        <p:nvSpPr>
          <p:cNvPr id="7" name="Content Placeholder 6"/>
          <p:cNvSpPr>
            <a:spLocks noGrp="1"/>
          </p:cNvSpPr>
          <p:nvPr>
            <p:ph idx="1"/>
          </p:nvPr>
        </p:nvSpPr>
        <p:spPr>
          <a:xfrm>
            <a:off x="549275" y="1600200"/>
            <a:ext cx="8042276" cy="4675467"/>
          </a:xfrm>
        </p:spPr>
        <p:txBody>
          <a:bodyPr>
            <a:normAutofit/>
          </a:bodyPr>
          <a:lstStyle/>
          <a:p>
            <a:r>
              <a:rPr lang="fr-FR" sz="1800" dirty="0">
                <a:solidFill>
                  <a:schemeClr val="tx1"/>
                </a:solidFill>
              </a:rPr>
              <a:t>On peut maintenant considérer que les tables sont reliées à travers ces ID de propriétaires, comme le suggère la figure suivante.</a:t>
            </a:r>
          </a:p>
          <a:p>
            <a:endParaRPr lang="fr-FR" sz="1800" dirty="0">
              <a:solidFill>
                <a:schemeClr val="tx1"/>
              </a:solidFill>
            </a:endParaRPr>
          </a:p>
          <a:p>
            <a:endParaRPr lang="fr-FR" sz="1800" dirty="0">
              <a:solidFill>
                <a:schemeClr val="tx1"/>
              </a:solidFill>
            </a:endParaRPr>
          </a:p>
          <a:p>
            <a:endParaRPr lang="fr-FR" sz="1800" dirty="0">
              <a:solidFill>
                <a:schemeClr val="tx1"/>
              </a:solidFill>
            </a:endParaRPr>
          </a:p>
          <a:p>
            <a:endParaRPr lang="fr-FR" sz="1800" dirty="0">
              <a:solidFill>
                <a:schemeClr val="tx1"/>
              </a:solidFill>
            </a:endParaRPr>
          </a:p>
          <a:p>
            <a:endParaRPr lang="fr-FR" sz="1800" dirty="0">
              <a:solidFill>
                <a:schemeClr val="tx1"/>
              </a:solidFill>
            </a:endParaRPr>
          </a:p>
          <a:p>
            <a:endParaRPr lang="fr-FR" sz="1800" dirty="0">
              <a:solidFill>
                <a:schemeClr val="tx1"/>
              </a:solidFill>
            </a:endParaRP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t>57</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2826115282"/>
              </p:ext>
            </p:extLst>
          </p:nvPr>
        </p:nvGraphicFramePr>
        <p:xfrm>
          <a:off x="4464244" y="2505387"/>
          <a:ext cx="4529631" cy="1483360"/>
        </p:xfrm>
        <a:graphic>
          <a:graphicData uri="http://schemas.openxmlformats.org/drawingml/2006/table">
            <a:tbl>
              <a:tblPr firstRow="1" bandRow="1">
                <a:tableStyleId>{2D5ABB26-0587-4C30-8999-92F81FD0307C}</a:tableStyleId>
              </a:tblPr>
              <a:tblGrid>
                <a:gridCol w="498724">
                  <a:extLst>
                    <a:ext uri="{9D8B030D-6E8A-4147-A177-3AD203B41FA5}">
                      <a16:colId xmlns:a16="http://schemas.microsoft.com/office/drawing/2014/main" val="20000"/>
                    </a:ext>
                  </a:extLst>
                </a:gridCol>
                <a:gridCol w="1320994">
                  <a:extLst>
                    <a:ext uri="{9D8B030D-6E8A-4147-A177-3AD203B41FA5}">
                      <a16:colId xmlns:a16="http://schemas.microsoft.com/office/drawing/2014/main" val="20001"/>
                    </a:ext>
                  </a:extLst>
                </a:gridCol>
                <a:gridCol w="1387044">
                  <a:extLst>
                    <a:ext uri="{9D8B030D-6E8A-4147-A177-3AD203B41FA5}">
                      <a16:colId xmlns:a16="http://schemas.microsoft.com/office/drawing/2014/main" val="20002"/>
                    </a:ext>
                  </a:extLst>
                </a:gridCol>
                <a:gridCol w="1322869">
                  <a:extLst>
                    <a:ext uri="{9D8B030D-6E8A-4147-A177-3AD203B41FA5}">
                      <a16:colId xmlns:a16="http://schemas.microsoft.com/office/drawing/2014/main" val="20003"/>
                    </a:ext>
                  </a:extLst>
                </a:gridCol>
              </a:tblGrid>
              <a:tr h="370840">
                <a:tc>
                  <a:txBody>
                    <a:bodyPr/>
                    <a:lstStyle/>
                    <a:p>
                      <a:pPr algn="ctr"/>
                      <a:r>
                        <a:rPr lang="fr-FR" sz="1300" b="1" u="sng" dirty="0"/>
                        <a:t>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err="1"/>
                        <a:t>Prenom</a:t>
                      </a:r>
                      <a:endParaRPr lang="fr-FR" sz="13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Nom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fr-FR" sz="1300" b="1"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Ahmed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Farid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0144772133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lang="fr-FR" sz="1300" b="1"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Younes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err="1"/>
                        <a:t>Elalami</a:t>
                      </a:r>
                      <a:endParaRPr lang="fr-FR" sz="13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0322174122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lgn="ctr"/>
                      <a:r>
                        <a:rPr lang="fr-FR" sz="1300" b="1"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Youssef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err="1"/>
                        <a:t>Omari</a:t>
                      </a:r>
                      <a:endParaRPr lang="fr-FR" sz="13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0411780200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1" name="TextBox 10"/>
          <p:cNvSpPr txBox="1"/>
          <p:nvPr/>
        </p:nvSpPr>
        <p:spPr>
          <a:xfrm>
            <a:off x="4464243" y="2136777"/>
            <a:ext cx="1688960" cy="369332"/>
          </a:xfrm>
          <a:prstGeom prst="rect">
            <a:avLst/>
          </a:prstGeom>
          <a:noFill/>
        </p:spPr>
        <p:txBody>
          <a:bodyPr wrap="square" rtlCol="0">
            <a:spAutoFit/>
          </a:bodyPr>
          <a:lstStyle/>
          <a:p>
            <a:r>
              <a:rPr lang="fr-FR" b="1" dirty="0"/>
              <a:t>Propriétaires</a:t>
            </a:r>
          </a:p>
        </p:txBody>
      </p:sp>
      <p:graphicFrame>
        <p:nvGraphicFramePr>
          <p:cNvPr id="12" name="Table 11"/>
          <p:cNvGraphicFramePr>
            <a:graphicFrameLocks noGrp="1"/>
          </p:cNvGraphicFramePr>
          <p:nvPr>
            <p:extLst>
              <p:ext uri="{D42A27DB-BD31-4B8C-83A1-F6EECF244321}">
                <p14:modId xmlns:p14="http://schemas.microsoft.com/office/powerpoint/2010/main" val="1160256725"/>
              </p:ext>
            </p:extLst>
          </p:nvPr>
        </p:nvGraphicFramePr>
        <p:xfrm>
          <a:off x="285815" y="4253500"/>
          <a:ext cx="6192719" cy="2575560"/>
        </p:xfrm>
        <a:graphic>
          <a:graphicData uri="http://schemas.openxmlformats.org/drawingml/2006/table">
            <a:tbl>
              <a:tblPr firstRow="1" bandRow="1">
                <a:tableStyleId>{2D5ABB26-0587-4C30-8999-92F81FD0307C}</a:tableStyleId>
              </a:tblPr>
              <a:tblGrid>
                <a:gridCol w="533745">
                  <a:extLst>
                    <a:ext uri="{9D8B030D-6E8A-4147-A177-3AD203B41FA5}">
                      <a16:colId xmlns:a16="http://schemas.microsoft.com/office/drawing/2014/main" val="20000"/>
                    </a:ext>
                  </a:extLst>
                </a:gridCol>
                <a:gridCol w="834117">
                  <a:extLst>
                    <a:ext uri="{9D8B030D-6E8A-4147-A177-3AD203B41FA5}">
                      <a16:colId xmlns:a16="http://schemas.microsoft.com/office/drawing/2014/main" val="20001"/>
                    </a:ext>
                  </a:extLst>
                </a:gridCol>
                <a:gridCol w="1576691">
                  <a:extLst>
                    <a:ext uri="{9D8B030D-6E8A-4147-A177-3AD203B41FA5}">
                      <a16:colId xmlns:a16="http://schemas.microsoft.com/office/drawing/2014/main" val="20002"/>
                    </a:ext>
                  </a:extLst>
                </a:gridCol>
                <a:gridCol w="573205">
                  <a:extLst>
                    <a:ext uri="{9D8B030D-6E8A-4147-A177-3AD203B41FA5}">
                      <a16:colId xmlns:a16="http://schemas.microsoft.com/office/drawing/2014/main" val="20003"/>
                    </a:ext>
                  </a:extLst>
                </a:gridCol>
                <a:gridCol w="1255595">
                  <a:extLst>
                    <a:ext uri="{9D8B030D-6E8A-4147-A177-3AD203B41FA5}">
                      <a16:colId xmlns:a16="http://schemas.microsoft.com/office/drawing/2014/main" val="20004"/>
                    </a:ext>
                  </a:extLst>
                </a:gridCol>
                <a:gridCol w="1419366">
                  <a:extLst>
                    <a:ext uri="{9D8B030D-6E8A-4147-A177-3AD203B41FA5}">
                      <a16:colId xmlns:a16="http://schemas.microsoft.com/office/drawing/2014/main" val="20005"/>
                    </a:ext>
                  </a:extLst>
                </a:gridCol>
              </a:tblGrid>
              <a:tr h="370840">
                <a:tc>
                  <a:txBody>
                    <a:bodyPr/>
                    <a:lstStyle/>
                    <a:p>
                      <a:pPr algn="ctr"/>
                      <a:r>
                        <a:rPr lang="fr-FR" sz="1300" b="1" u="sng" dirty="0"/>
                        <a:t>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Nom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b="1" dirty="0" err="1">
                          <a:solidFill>
                            <a:schemeClr val="tx1"/>
                          </a:solidFill>
                        </a:rPr>
                        <a:t>ID_proprietaire</a:t>
                      </a:r>
                      <a:endParaRPr lang="fr-FR" sz="13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prix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err="1"/>
                        <a:t>Nbre_joueur_max</a:t>
                      </a:r>
                      <a:endParaRPr lang="fr-FR" sz="13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commentaire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fr-FR" sz="1300" b="1"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Super</a:t>
                      </a:r>
                      <a:r>
                        <a:rPr lang="fr-FR" sz="1300" b="1" baseline="0" dirty="0"/>
                        <a:t> Mario</a:t>
                      </a:r>
                      <a:endParaRPr lang="fr-FR" sz="13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Jeu d’anthologie!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lang="fr-FR" sz="1300" b="1"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err="1"/>
                        <a:t>Sonic</a:t>
                      </a:r>
                      <a:endParaRPr lang="fr-FR" sz="13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Meilleur jeu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lgn="ctr"/>
                      <a:r>
                        <a:rPr lang="fr-FR" sz="1300" b="1"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Zelda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300" b="1"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Jeu </a:t>
                      </a:r>
                      <a:r>
                        <a:rPr lang="fr-FR" sz="1300" b="1" dirty="0" err="1"/>
                        <a:t>comlet</a:t>
                      </a:r>
                      <a:r>
                        <a:rPr lang="fr-FR" sz="1300" b="1"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algn="ctr"/>
                      <a:r>
                        <a:rPr lang="fr-FR" sz="1300" b="1"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Mario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300" b="1"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Excellent jeu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pPr algn="ctr"/>
                      <a:r>
                        <a:rPr lang="fr-FR" sz="1300" b="1"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Super Smash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Jeu délirant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3" name="TextBox 12"/>
          <p:cNvSpPr txBox="1"/>
          <p:nvPr/>
        </p:nvSpPr>
        <p:spPr>
          <a:xfrm>
            <a:off x="285815" y="3884168"/>
            <a:ext cx="1429653" cy="369332"/>
          </a:xfrm>
          <a:prstGeom prst="rect">
            <a:avLst/>
          </a:prstGeom>
          <a:noFill/>
        </p:spPr>
        <p:txBody>
          <a:bodyPr wrap="square" rtlCol="0">
            <a:spAutoFit/>
          </a:bodyPr>
          <a:lstStyle/>
          <a:p>
            <a:r>
              <a:rPr lang="fr-FR" b="1" dirty="0" err="1"/>
              <a:t>Jeux_video</a:t>
            </a:r>
            <a:endParaRPr lang="fr-FR" b="1" dirty="0"/>
          </a:p>
        </p:txBody>
      </p:sp>
      <p:grpSp>
        <p:nvGrpSpPr>
          <p:cNvPr id="100" name="Group 99"/>
          <p:cNvGrpSpPr/>
          <p:nvPr/>
        </p:nvGrpSpPr>
        <p:grpSpPr>
          <a:xfrm>
            <a:off x="2636288" y="3084394"/>
            <a:ext cx="1827955" cy="3029804"/>
            <a:chOff x="2636289" y="3084394"/>
            <a:chExt cx="1827955" cy="3029804"/>
          </a:xfrm>
        </p:grpSpPr>
        <p:cxnSp>
          <p:nvCxnSpPr>
            <p:cNvPr id="70" name="Curved Connector 69"/>
            <p:cNvCxnSpPr/>
            <p:nvPr/>
          </p:nvCxnSpPr>
          <p:spPr>
            <a:xfrm rot="5400000" flipH="1" flipV="1">
              <a:off x="2116116" y="3766070"/>
              <a:ext cx="3029803" cy="1666452"/>
            </a:xfrm>
            <a:prstGeom prst="curvedConnector3">
              <a:avLst>
                <a:gd name="adj1" fmla="val 100000"/>
              </a:avLst>
            </a:prstGeom>
            <a:ln w="44450" cmpd="sng">
              <a:tailEnd type="arrow"/>
            </a:ln>
          </p:spPr>
          <p:style>
            <a:lnRef idx="2">
              <a:schemeClr val="dk1"/>
            </a:lnRef>
            <a:fillRef idx="0">
              <a:schemeClr val="dk1"/>
            </a:fillRef>
            <a:effectRef idx="1">
              <a:schemeClr val="dk1"/>
            </a:effectRef>
            <a:fontRef idx="minor">
              <a:schemeClr val="tx1"/>
            </a:fontRef>
          </p:style>
        </p:cxnSp>
        <p:cxnSp>
          <p:nvCxnSpPr>
            <p:cNvPr id="82" name="Straight Connector 81"/>
            <p:cNvCxnSpPr/>
            <p:nvPr/>
          </p:nvCxnSpPr>
          <p:spPr>
            <a:xfrm flipH="1">
              <a:off x="2636289" y="4940490"/>
              <a:ext cx="257037" cy="0"/>
            </a:xfrm>
            <a:prstGeom prst="line">
              <a:avLst/>
            </a:prstGeom>
            <a:ln w="50800" cmpd="sng"/>
          </p:spPr>
          <p:style>
            <a:lnRef idx="2">
              <a:schemeClr val="dk1"/>
            </a:lnRef>
            <a:fillRef idx="0">
              <a:schemeClr val="dk1"/>
            </a:fillRef>
            <a:effectRef idx="1">
              <a:schemeClr val="dk1"/>
            </a:effectRef>
            <a:fontRef idx="minor">
              <a:schemeClr val="tx1"/>
            </a:fontRef>
          </p:style>
        </p:cxnSp>
        <p:cxnSp>
          <p:nvCxnSpPr>
            <p:cNvPr id="87" name="Straight Connector 86"/>
            <p:cNvCxnSpPr/>
            <p:nvPr/>
          </p:nvCxnSpPr>
          <p:spPr>
            <a:xfrm flipH="1">
              <a:off x="2636289" y="6114198"/>
              <a:ext cx="191070" cy="0"/>
            </a:xfrm>
            <a:prstGeom prst="line">
              <a:avLst/>
            </a:prstGeom>
            <a:ln w="50800" cmpd="sng"/>
          </p:spPr>
          <p:style>
            <a:lnRef idx="2">
              <a:schemeClr val="dk1"/>
            </a:lnRef>
            <a:fillRef idx="0">
              <a:schemeClr val="dk1"/>
            </a:fillRef>
            <a:effectRef idx="1">
              <a:schemeClr val="dk1"/>
            </a:effectRef>
            <a:fontRef idx="minor">
              <a:schemeClr val="tx1"/>
            </a:fontRef>
          </p:style>
        </p:cxnSp>
        <p:cxnSp>
          <p:nvCxnSpPr>
            <p:cNvPr id="88" name="Straight Connector 87"/>
            <p:cNvCxnSpPr/>
            <p:nvPr/>
          </p:nvCxnSpPr>
          <p:spPr>
            <a:xfrm flipH="1">
              <a:off x="2636289" y="5761631"/>
              <a:ext cx="191070" cy="0"/>
            </a:xfrm>
            <a:prstGeom prst="line">
              <a:avLst/>
            </a:prstGeom>
            <a:ln w="50800" cmpd="sng"/>
          </p:spPr>
          <p:style>
            <a:lnRef idx="2">
              <a:schemeClr val="dk1"/>
            </a:lnRef>
            <a:fillRef idx="0">
              <a:schemeClr val="dk1"/>
            </a:fillRef>
            <a:effectRef idx="1">
              <a:schemeClr val="dk1"/>
            </a:effectRef>
            <a:fontRef idx="minor">
              <a:schemeClr val="tx1"/>
            </a:fontRef>
          </p:style>
        </p:cxnSp>
      </p:grpSp>
      <p:grpSp>
        <p:nvGrpSpPr>
          <p:cNvPr id="107" name="Group 106"/>
          <p:cNvGrpSpPr/>
          <p:nvPr/>
        </p:nvGrpSpPr>
        <p:grpSpPr>
          <a:xfrm>
            <a:off x="2881424" y="3804556"/>
            <a:ext cx="1573909" cy="2812595"/>
            <a:chOff x="2939337" y="3804556"/>
            <a:chExt cx="1573909" cy="2812595"/>
          </a:xfrm>
        </p:grpSpPr>
        <p:cxnSp>
          <p:nvCxnSpPr>
            <p:cNvPr id="98" name="Curved Connector 97"/>
            <p:cNvCxnSpPr/>
            <p:nvPr/>
          </p:nvCxnSpPr>
          <p:spPr>
            <a:xfrm rot="5400000" flipH="1" flipV="1">
              <a:off x="2399398" y="4503304"/>
              <a:ext cx="2812595" cy="1415100"/>
            </a:xfrm>
            <a:prstGeom prst="curvedConnector3">
              <a:avLst>
                <a:gd name="adj1" fmla="val 100465"/>
              </a:avLst>
            </a:prstGeom>
            <a:ln w="44450" cmpd="sng">
              <a:tailEnd type="arrow"/>
            </a:ln>
          </p:spPr>
          <p:style>
            <a:lnRef idx="2">
              <a:schemeClr val="dk1"/>
            </a:lnRef>
            <a:fillRef idx="0">
              <a:schemeClr val="dk1"/>
            </a:fillRef>
            <a:effectRef idx="1">
              <a:schemeClr val="dk1"/>
            </a:effectRef>
            <a:fontRef idx="minor">
              <a:schemeClr val="tx1"/>
            </a:fontRef>
          </p:style>
        </p:cxnSp>
        <p:cxnSp>
          <p:nvCxnSpPr>
            <p:cNvPr id="99" name="Straight Connector 98"/>
            <p:cNvCxnSpPr/>
            <p:nvPr/>
          </p:nvCxnSpPr>
          <p:spPr>
            <a:xfrm flipH="1">
              <a:off x="2939337" y="6613497"/>
              <a:ext cx="191070" cy="0"/>
            </a:xfrm>
            <a:prstGeom prst="line">
              <a:avLst/>
            </a:prstGeom>
            <a:ln w="50800" cmpd="sng"/>
          </p:spPr>
          <p:style>
            <a:lnRef idx="2">
              <a:schemeClr val="dk1"/>
            </a:lnRef>
            <a:fillRef idx="0">
              <a:schemeClr val="dk1"/>
            </a:fillRef>
            <a:effectRef idx="1">
              <a:schemeClr val="dk1"/>
            </a:effectRef>
            <a:fontRef idx="minor">
              <a:schemeClr val="tx1"/>
            </a:fontRef>
          </p:style>
        </p:cxnSp>
      </p:grpSp>
      <p:grpSp>
        <p:nvGrpSpPr>
          <p:cNvPr id="108" name="Group 107"/>
          <p:cNvGrpSpPr/>
          <p:nvPr/>
        </p:nvGrpSpPr>
        <p:grpSpPr>
          <a:xfrm>
            <a:off x="2890008" y="3411943"/>
            <a:ext cx="1565325" cy="2006220"/>
            <a:chOff x="2920622" y="3425589"/>
            <a:chExt cx="1565325" cy="2006220"/>
          </a:xfrm>
        </p:grpSpPr>
        <p:cxnSp>
          <p:nvCxnSpPr>
            <p:cNvPr id="101" name="Curved Connector 100"/>
            <p:cNvCxnSpPr/>
            <p:nvPr/>
          </p:nvCxnSpPr>
          <p:spPr>
            <a:xfrm rot="5400000" flipH="1" flipV="1">
              <a:off x="2782062" y="3727924"/>
              <a:ext cx="2006220" cy="1401550"/>
            </a:xfrm>
            <a:prstGeom prst="curvedConnector3">
              <a:avLst>
                <a:gd name="adj1" fmla="val 99660"/>
              </a:avLst>
            </a:prstGeom>
            <a:ln w="44450" cmpd="sng">
              <a:tailEnd type="arrow"/>
            </a:ln>
          </p:spPr>
          <p:style>
            <a:lnRef idx="2">
              <a:schemeClr val="dk1"/>
            </a:lnRef>
            <a:fillRef idx="0">
              <a:schemeClr val="dk1"/>
            </a:fillRef>
            <a:effectRef idx="1">
              <a:schemeClr val="dk1"/>
            </a:effectRef>
            <a:fontRef idx="minor">
              <a:schemeClr val="tx1"/>
            </a:fontRef>
          </p:style>
        </p:cxnSp>
        <p:cxnSp>
          <p:nvCxnSpPr>
            <p:cNvPr id="104" name="Straight Connector 103"/>
            <p:cNvCxnSpPr/>
            <p:nvPr/>
          </p:nvCxnSpPr>
          <p:spPr>
            <a:xfrm flipH="1">
              <a:off x="2920622" y="5424986"/>
              <a:ext cx="191070" cy="0"/>
            </a:xfrm>
            <a:prstGeom prst="line">
              <a:avLst/>
            </a:prstGeom>
            <a:ln w="50800" cmpd="sng"/>
          </p:spPr>
          <p:style>
            <a:lnRef idx="2">
              <a:schemeClr val="dk1"/>
            </a:lnRef>
            <a:fillRef idx="0">
              <a:schemeClr val="dk1"/>
            </a:fillRef>
            <a:effectRef idx="1">
              <a:schemeClr val="dk1"/>
            </a:effectRef>
            <a:fontRef idx="minor">
              <a:schemeClr val="tx1"/>
            </a:fontRef>
          </p:style>
        </p:cxnSp>
      </p:grpSp>
    </p:spTree>
    <p:extLst>
      <p:ext uri="{BB962C8B-B14F-4D97-AF65-F5344CB8AC3E}">
        <p14:creationId xmlns:p14="http://schemas.microsoft.com/office/powerpoint/2010/main" val="42322943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dirty="0"/>
              <a:t>Les Jointures entre tables</a:t>
            </a:r>
            <a:br>
              <a:rPr lang="fr-FR" dirty="0"/>
            </a:br>
            <a:r>
              <a:rPr lang="fr-FR" sz="2000" dirty="0">
                <a:solidFill>
                  <a:srgbClr val="008000"/>
                </a:solidFill>
              </a:rPr>
              <a:t>Modélisation d’une relation</a:t>
            </a:r>
            <a:r>
              <a:rPr lang="fr-FR" sz="2000" dirty="0"/>
              <a:t> </a:t>
            </a:r>
          </a:p>
        </p:txBody>
      </p:sp>
      <p:sp>
        <p:nvSpPr>
          <p:cNvPr id="7" name="Content Placeholder 6"/>
          <p:cNvSpPr>
            <a:spLocks noGrp="1"/>
          </p:cNvSpPr>
          <p:nvPr>
            <p:ph idx="1"/>
          </p:nvPr>
        </p:nvSpPr>
        <p:spPr>
          <a:xfrm>
            <a:off x="549275" y="1600200"/>
            <a:ext cx="8042276" cy="4675467"/>
          </a:xfrm>
        </p:spPr>
        <p:txBody>
          <a:bodyPr>
            <a:normAutofit/>
          </a:bodyPr>
          <a:lstStyle/>
          <a:p>
            <a:pPr marL="0" indent="0">
              <a:buNone/>
            </a:pPr>
            <a:endParaRPr lang="fr-FR" sz="1800" dirty="0">
              <a:solidFill>
                <a:schemeClr val="tx1"/>
              </a:solidFill>
            </a:endParaRPr>
          </a:p>
          <a:p>
            <a:pPr marL="0" indent="0">
              <a:buNone/>
            </a:pPr>
            <a:endParaRPr lang="fr-FR" sz="1800" dirty="0">
              <a:solidFill>
                <a:schemeClr val="tx1"/>
              </a:solidFill>
            </a:endParaRPr>
          </a:p>
          <a:p>
            <a:r>
              <a:rPr lang="fr-FR" sz="2000" dirty="0">
                <a:solidFill>
                  <a:schemeClr val="tx1"/>
                </a:solidFill>
              </a:rPr>
              <a:t>SQL sait donc que l'</a:t>
            </a:r>
            <a:r>
              <a:rPr lang="fr-FR" sz="2000" dirty="0" err="1">
                <a:solidFill>
                  <a:schemeClr val="tx1"/>
                </a:solidFill>
              </a:rPr>
              <a:t>ID_proprietaire</a:t>
            </a:r>
            <a:r>
              <a:rPr lang="fr-FR" sz="2000" dirty="0">
                <a:solidFill>
                  <a:schemeClr val="tx1"/>
                </a:solidFill>
              </a:rPr>
              <a:t> no 1 dans la table </a:t>
            </a:r>
            <a:r>
              <a:rPr lang="fr-FR" sz="2000" dirty="0" err="1">
                <a:solidFill>
                  <a:schemeClr val="tx1"/>
                </a:solidFill>
              </a:rPr>
              <a:t>jeux_video</a:t>
            </a:r>
            <a:r>
              <a:rPr lang="fr-FR" sz="2000" dirty="0">
                <a:solidFill>
                  <a:schemeClr val="tx1"/>
                </a:solidFill>
              </a:rPr>
              <a:t> correspond à Ahmed?</a:t>
            </a:r>
          </a:p>
          <a:p>
            <a:r>
              <a:rPr lang="fr-FR" sz="2000" dirty="0">
                <a:solidFill>
                  <a:schemeClr val="tx1"/>
                </a:solidFill>
              </a:rPr>
              <a:t>Non, il ne le sait pas. Il ne voit que des nombres et il ne fait pas la relation entre les deux tables. Il va falloir lui expliquer cette relation dans une requête SQL : on va faire ce qu'on appelle une </a:t>
            </a:r>
            <a:r>
              <a:rPr lang="fr-FR" sz="2000" b="1" dirty="0">
                <a:solidFill>
                  <a:schemeClr val="tx1"/>
                </a:solidFill>
              </a:rPr>
              <a:t>jointure </a:t>
            </a:r>
            <a:r>
              <a:rPr lang="fr-FR" sz="2000" dirty="0">
                <a:solidFill>
                  <a:schemeClr val="tx1"/>
                </a:solidFill>
              </a:rPr>
              <a:t>entre les deux tables</a:t>
            </a:r>
          </a:p>
          <a:p>
            <a:endParaRPr lang="fr-FR" sz="1800" dirty="0">
              <a:solidFill>
                <a:schemeClr val="tx1"/>
              </a:solidFill>
            </a:endParaRPr>
          </a:p>
          <a:p>
            <a:endParaRPr lang="fr-FR" sz="1800" dirty="0">
              <a:solidFill>
                <a:schemeClr val="tx1"/>
              </a:solidFill>
            </a:endParaRPr>
          </a:p>
          <a:p>
            <a:endParaRPr lang="fr-FR" sz="1800" dirty="0">
              <a:solidFill>
                <a:schemeClr val="tx1"/>
              </a:solidFill>
            </a:endParaRPr>
          </a:p>
          <a:p>
            <a:endParaRPr lang="fr-FR" sz="1800" dirty="0">
              <a:solidFill>
                <a:schemeClr val="tx1"/>
              </a:solidFill>
            </a:endParaRPr>
          </a:p>
          <a:p>
            <a:endParaRPr lang="fr-FR" sz="1800" dirty="0">
              <a:solidFill>
                <a:schemeClr val="tx1"/>
              </a:solidFill>
            </a:endParaRPr>
          </a:p>
          <a:p>
            <a:endParaRPr lang="fr-FR" sz="1800" dirty="0">
              <a:solidFill>
                <a:schemeClr val="tx1"/>
              </a:solidFill>
            </a:endParaRP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t>58</a:t>
            </a:fld>
            <a:endParaRPr lang="en-US"/>
          </a:p>
        </p:txBody>
      </p:sp>
    </p:spTree>
    <p:extLst>
      <p:ext uri="{BB962C8B-B14F-4D97-AF65-F5344CB8AC3E}">
        <p14:creationId xmlns:p14="http://schemas.microsoft.com/office/powerpoint/2010/main" val="205677720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Les Jointures entre tables</a:t>
            </a:r>
            <a:br>
              <a:rPr lang="fr-FR" sz="4800" dirty="0"/>
            </a:br>
            <a:r>
              <a:rPr lang="fr-FR" sz="2000" dirty="0">
                <a:solidFill>
                  <a:srgbClr val="008000"/>
                </a:solidFill>
              </a:rPr>
              <a:t>Qu'est-ce qu'une jointure ?</a:t>
            </a:r>
            <a:br>
              <a:rPr lang="fr-FR" sz="2000" dirty="0">
                <a:solidFill>
                  <a:srgbClr val="008000"/>
                </a:solidFill>
              </a:rPr>
            </a:br>
            <a:endParaRPr lang="fr-FR" sz="2000" dirty="0">
              <a:solidFill>
                <a:srgbClr val="008000"/>
              </a:solidFill>
            </a:endParaRPr>
          </a:p>
        </p:txBody>
      </p:sp>
      <p:sp>
        <p:nvSpPr>
          <p:cNvPr id="7" name="Content Placeholder 6"/>
          <p:cNvSpPr>
            <a:spLocks noGrp="1"/>
          </p:cNvSpPr>
          <p:nvPr>
            <p:ph idx="1"/>
          </p:nvPr>
        </p:nvSpPr>
        <p:spPr>
          <a:xfrm>
            <a:off x="549275" y="1417638"/>
            <a:ext cx="8042276" cy="4675467"/>
          </a:xfrm>
        </p:spPr>
        <p:txBody>
          <a:bodyPr>
            <a:normAutofit/>
          </a:bodyPr>
          <a:lstStyle/>
          <a:p>
            <a:r>
              <a:rPr lang="fr-FR" sz="1800" dirty="0">
                <a:solidFill>
                  <a:schemeClr val="tx1"/>
                </a:solidFill>
              </a:rPr>
              <a:t>Lorsqu'on récupère la liste des jeux, si on souhaite obtenir le </a:t>
            </a:r>
            <a:r>
              <a:rPr lang="fr-FR" sz="1800" b="1" dirty="0">
                <a:solidFill>
                  <a:schemeClr val="tx1"/>
                </a:solidFill>
              </a:rPr>
              <a:t>nom</a:t>
            </a:r>
            <a:r>
              <a:rPr lang="fr-FR" sz="1800" dirty="0">
                <a:solidFill>
                  <a:schemeClr val="tx1"/>
                </a:solidFill>
              </a:rPr>
              <a:t> du </a:t>
            </a:r>
            <a:r>
              <a:rPr lang="fr-FR" sz="1800" b="1" dirty="0">
                <a:solidFill>
                  <a:schemeClr val="tx1"/>
                </a:solidFill>
              </a:rPr>
              <a:t>propriétaire</a:t>
            </a:r>
            <a:r>
              <a:rPr lang="fr-FR" sz="1800" dirty="0">
                <a:solidFill>
                  <a:schemeClr val="tx1"/>
                </a:solidFill>
              </a:rPr>
              <a:t>, il va falloir adapter la requête pour récupérer aussi les informations issues de la table </a:t>
            </a:r>
            <a:r>
              <a:rPr lang="fr-FR" sz="1800" b="1" dirty="0" err="1">
                <a:solidFill>
                  <a:schemeClr val="tx1"/>
                </a:solidFill>
              </a:rPr>
              <a:t>proprietaires</a:t>
            </a:r>
            <a:r>
              <a:rPr lang="fr-FR" sz="1800" dirty="0">
                <a:solidFill>
                  <a:schemeClr val="tx1"/>
                </a:solidFill>
              </a:rPr>
              <a:t>. Pour cela, on doit faire ce qu'on appelle une </a:t>
            </a:r>
            <a:r>
              <a:rPr lang="fr-FR" sz="1800" b="1" dirty="0">
                <a:solidFill>
                  <a:schemeClr val="tx1"/>
                </a:solidFill>
              </a:rPr>
              <a:t>jointure.</a:t>
            </a:r>
          </a:p>
          <a:p>
            <a:r>
              <a:rPr lang="fr-FR" sz="1800" b="1" dirty="0">
                <a:solidFill>
                  <a:schemeClr val="tx1"/>
                </a:solidFill>
              </a:rPr>
              <a:t>Les jointure : </a:t>
            </a:r>
            <a:r>
              <a:rPr lang="fr-FR" sz="1800" dirty="0">
                <a:solidFill>
                  <a:schemeClr val="tx1"/>
                </a:solidFill>
              </a:rPr>
              <a:t>permettent d’associer plusieurs tables dans une même requête.</a:t>
            </a:r>
          </a:p>
          <a:p>
            <a:r>
              <a:rPr lang="fr-FR" sz="1800" b="1" dirty="0">
                <a:solidFill>
                  <a:schemeClr val="tx1"/>
                </a:solidFill>
              </a:rPr>
              <a:t>Deux types de jointures :</a:t>
            </a:r>
          </a:p>
          <a:p>
            <a:pPr lvl="1"/>
            <a:r>
              <a:rPr lang="fr-FR" sz="1600" b="1" dirty="0">
                <a:solidFill>
                  <a:schemeClr val="tx1"/>
                </a:solidFill>
              </a:rPr>
              <a:t>les jointures internes</a:t>
            </a:r>
            <a:r>
              <a:rPr lang="fr-FR" sz="1600" dirty="0">
                <a:solidFill>
                  <a:schemeClr val="tx1"/>
                </a:solidFill>
              </a:rPr>
              <a:t> : elles ne sélectionnent que les données qui ont une correspondance entre les deux tables ;</a:t>
            </a:r>
          </a:p>
          <a:p>
            <a:pPr lvl="1"/>
            <a:r>
              <a:rPr lang="fr-FR" sz="1600" b="1" dirty="0">
                <a:solidFill>
                  <a:schemeClr val="tx1"/>
                </a:solidFill>
              </a:rPr>
              <a:t>les jointures externes</a:t>
            </a:r>
            <a:r>
              <a:rPr lang="fr-FR" sz="1600" dirty="0">
                <a:solidFill>
                  <a:schemeClr val="tx1"/>
                </a:solidFill>
              </a:rPr>
              <a:t> : elles sélectionnent toutes les données, même si certaines n'ont pas de correspondance dans l'autre table</a:t>
            </a:r>
          </a:p>
          <a:p>
            <a:endParaRPr lang="fr-FR" sz="1800" b="1" dirty="0">
              <a:solidFill>
                <a:schemeClr val="tx1"/>
              </a:solidFill>
            </a:endParaRPr>
          </a:p>
          <a:p>
            <a:endParaRPr lang="fr-FR" sz="1800" dirty="0">
              <a:solidFill>
                <a:schemeClr val="tx1"/>
              </a:solidFill>
            </a:endParaRPr>
          </a:p>
          <a:p>
            <a:endParaRPr lang="fr-FR" sz="1800" dirty="0">
              <a:solidFill>
                <a:schemeClr val="tx1"/>
              </a:solidFill>
            </a:endParaRPr>
          </a:p>
          <a:p>
            <a:endParaRPr lang="fr-FR" sz="1800" dirty="0">
              <a:solidFill>
                <a:schemeClr val="tx1"/>
              </a:solidFill>
            </a:endParaRPr>
          </a:p>
          <a:p>
            <a:endParaRPr lang="fr-FR" sz="1800" dirty="0">
              <a:solidFill>
                <a:schemeClr val="tx1"/>
              </a:solidFill>
            </a:endParaRPr>
          </a:p>
          <a:p>
            <a:endParaRPr lang="fr-FR" sz="1800" dirty="0">
              <a:solidFill>
                <a:schemeClr val="tx1"/>
              </a:solidFill>
            </a:endParaRPr>
          </a:p>
          <a:p>
            <a:endParaRPr lang="fr-FR" sz="1800" dirty="0">
              <a:solidFill>
                <a:schemeClr val="tx1"/>
              </a:solidFill>
            </a:endParaRP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t>59</a:t>
            </a:fld>
            <a:endParaRPr lang="en-US"/>
          </a:p>
        </p:txBody>
      </p:sp>
      <p:pic>
        <p:nvPicPr>
          <p:cNvPr id="6" name="Picture 3"/>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99648" y="4806217"/>
            <a:ext cx="5400400" cy="2051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0"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561827" y="4806216"/>
            <a:ext cx="3582173" cy="1567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25832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Langage de Définition de Données</a:t>
            </a:r>
            <a:endParaRPr lang="en-US" dirty="0"/>
          </a:p>
        </p:txBody>
      </p:sp>
      <p:sp>
        <p:nvSpPr>
          <p:cNvPr id="3" name="Content Placeholder 2"/>
          <p:cNvSpPr>
            <a:spLocks noGrp="1"/>
          </p:cNvSpPr>
          <p:nvPr>
            <p:ph idx="1"/>
          </p:nvPr>
        </p:nvSpPr>
        <p:spPr>
          <a:xfrm>
            <a:off x="549275" y="1272653"/>
            <a:ext cx="8042276" cy="5121505"/>
          </a:xfrm>
        </p:spPr>
        <p:txBody>
          <a:bodyPr>
            <a:normAutofit/>
          </a:bodyPr>
          <a:lstStyle/>
          <a:p>
            <a:r>
              <a:rPr lang="fr-FR" sz="3200" dirty="0">
                <a:solidFill>
                  <a:schemeClr val="tx2">
                    <a:lumMod val="50000"/>
                    <a:lumOff val="50000"/>
                  </a:schemeClr>
                </a:solidFill>
              </a:rPr>
              <a:t>Types SQL:</a:t>
            </a:r>
          </a:p>
          <a:p>
            <a:pPr marL="0" indent="0">
              <a:buNone/>
            </a:pPr>
            <a:endParaRPr lang="fr-FR" sz="3200" dirty="0">
              <a:solidFill>
                <a:schemeClr val="tx2">
                  <a:lumMod val="50000"/>
                  <a:lumOff val="50000"/>
                </a:schemeClr>
              </a:solidFill>
            </a:endParaRPr>
          </a:p>
          <a:p>
            <a:pPr algn="just"/>
            <a:endParaRPr lang="en-US" sz="2000" dirty="0">
              <a:solidFill>
                <a:srgbClr val="000000"/>
              </a:solidFill>
            </a:endParaRPr>
          </a:p>
        </p:txBody>
      </p:sp>
      <p:sp>
        <p:nvSpPr>
          <p:cNvPr id="5" name="Slide Number Placeholder 4"/>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6</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2206777165"/>
              </p:ext>
            </p:extLst>
          </p:nvPr>
        </p:nvGraphicFramePr>
        <p:xfrm>
          <a:off x="0" y="2060809"/>
          <a:ext cx="9034818" cy="4547437"/>
        </p:xfrm>
        <a:graphic>
          <a:graphicData uri="http://schemas.openxmlformats.org/drawingml/2006/table">
            <a:tbl>
              <a:tblPr firstRow="1" bandRow="1">
                <a:tableStyleId>{5C22544A-7EE6-4342-B048-85BDC9FD1C3A}</a:tableStyleId>
              </a:tblPr>
              <a:tblGrid>
                <a:gridCol w="2060812">
                  <a:extLst>
                    <a:ext uri="{9D8B030D-6E8A-4147-A177-3AD203B41FA5}">
                      <a16:colId xmlns:a16="http://schemas.microsoft.com/office/drawing/2014/main" val="20000"/>
                    </a:ext>
                  </a:extLst>
                </a:gridCol>
                <a:gridCol w="6100549">
                  <a:extLst>
                    <a:ext uri="{9D8B030D-6E8A-4147-A177-3AD203B41FA5}">
                      <a16:colId xmlns:a16="http://schemas.microsoft.com/office/drawing/2014/main" val="20001"/>
                    </a:ext>
                  </a:extLst>
                </a:gridCol>
                <a:gridCol w="873457">
                  <a:extLst>
                    <a:ext uri="{9D8B030D-6E8A-4147-A177-3AD203B41FA5}">
                      <a16:colId xmlns:a16="http://schemas.microsoft.com/office/drawing/2014/main" val="20002"/>
                    </a:ext>
                  </a:extLst>
                </a:gridCol>
              </a:tblGrid>
              <a:tr h="553508">
                <a:tc>
                  <a:txBody>
                    <a:bodyPr/>
                    <a:lstStyle/>
                    <a:p>
                      <a:pPr algn="ctr"/>
                      <a:r>
                        <a:rPr lang="fr-FR" dirty="0"/>
                        <a:t>Type</a:t>
                      </a:r>
                    </a:p>
                  </a:txBody>
                  <a:tcPr/>
                </a:tc>
                <a:tc>
                  <a:txBody>
                    <a:bodyPr/>
                    <a:lstStyle/>
                    <a:p>
                      <a:pPr algn="ctr"/>
                      <a:r>
                        <a:rPr lang="fr-FR" dirty="0"/>
                        <a:t>Description</a:t>
                      </a:r>
                    </a:p>
                  </a:txBody>
                  <a:tcPr/>
                </a:tc>
                <a:tc>
                  <a:txBody>
                    <a:bodyPr/>
                    <a:lstStyle/>
                    <a:p>
                      <a:r>
                        <a:rPr lang="fr-FR" dirty="0"/>
                        <a:t>Taille</a:t>
                      </a:r>
                    </a:p>
                  </a:txBody>
                  <a:tcPr/>
                </a:tc>
                <a:extLst>
                  <a:ext uri="{0D108BD9-81ED-4DB2-BD59-A6C34878D82A}">
                    <a16:rowId xmlns:a16="http://schemas.microsoft.com/office/drawing/2014/main" val="10000"/>
                  </a:ext>
                </a:extLst>
              </a:tr>
              <a:tr h="560839">
                <a:tc>
                  <a:txBody>
                    <a:bodyPr/>
                    <a:lstStyle/>
                    <a:p>
                      <a:pPr algn="ctr"/>
                      <a:r>
                        <a:rPr lang="fr-FR" dirty="0"/>
                        <a:t>INTEGER</a:t>
                      </a:r>
                    </a:p>
                  </a:txBody>
                  <a:tcPr/>
                </a:tc>
                <a:tc>
                  <a:txBody>
                    <a:bodyPr/>
                    <a:lstStyle/>
                    <a:p>
                      <a:pPr algn="ctr"/>
                      <a:r>
                        <a:rPr lang="fr-FR" dirty="0"/>
                        <a:t>les entiers signés</a:t>
                      </a:r>
                    </a:p>
                  </a:txBody>
                  <a:tcPr/>
                </a:tc>
                <a:tc>
                  <a:txBody>
                    <a:bodyPr/>
                    <a:lstStyle/>
                    <a:p>
                      <a:pPr algn="ctr"/>
                      <a:r>
                        <a:rPr lang="fr-FR" dirty="0"/>
                        <a:t>4 </a:t>
                      </a:r>
                      <a:r>
                        <a:rPr lang="fr-FR" dirty="0" err="1"/>
                        <a:t>Octs</a:t>
                      </a:r>
                      <a:endParaRPr lang="fr-FR" dirty="0"/>
                    </a:p>
                  </a:txBody>
                  <a:tcPr/>
                </a:tc>
                <a:extLst>
                  <a:ext uri="{0D108BD9-81ED-4DB2-BD59-A6C34878D82A}">
                    <a16:rowId xmlns:a16="http://schemas.microsoft.com/office/drawing/2014/main" val="10001"/>
                  </a:ext>
                </a:extLst>
              </a:tr>
              <a:tr h="4415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a:t>BIGINT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a:t>les entiers signés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8 </a:t>
                      </a:r>
                      <a:r>
                        <a:rPr lang="fr-FR" dirty="0" err="1"/>
                        <a:t>Octs</a:t>
                      </a:r>
                      <a:endParaRPr lang="fr-FR" dirty="0"/>
                    </a:p>
                    <a:p>
                      <a:endParaRPr lang="fr-FR" dirty="0"/>
                    </a:p>
                  </a:txBody>
                  <a:tcPr/>
                </a:tc>
                <a:extLst>
                  <a:ext uri="{0D108BD9-81ED-4DB2-BD59-A6C34878D82A}">
                    <a16:rowId xmlns:a16="http://schemas.microsoft.com/office/drawing/2014/main" val="10002"/>
                  </a:ext>
                </a:extLst>
              </a:tr>
              <a:tr h="560839">
                <a:tc>
                  <a:txBody>
                    <a:bodyPr/>
                    <a:lstStyle/>
                    <a:p>
                      <a:pPr algn="ctr"/>
                      <a:r>
                        <a:rPr lang="fr-FR" dirty="0"/>
                        <a:t>REAL</a:t>
                      </a:r>
                    </a:p>
                  </a:txBody>
                  <a:tcPr/>
                </a:tc>
                <a:tc>
                  <a:txBody>
                    <a:bodyPr/>
                    <a:lstStyle/>
                    <a:p>
                      <a:pPr algn="ctr"/>
                      <a:r>
                        <a:rPr lang="fr-FR" dirty="0"/>
                        <a:t>les réels comportant 6 chiffres significatifs</a:t>
                      </a:r>
                    </a:p>
                  </a:txBody>
                  <a:tcPr/>
                </a:tc>
                <a:tc>
                  <a:txBody>
                    <a:bodyPr/>
                    <a:lstStyle/>
                    <a:p>
                      <a:r>
                        <a:rPr lang="fr-FR" dirty="0"/>
                        <a:t>4 </a:t>
                      </a:r>
                      <a:r>
                        <a:rPr lang="fr-FR" dirty="0" err="1"/>
                        <a:t>Octs</a:t>
                      </a:r>
                      <a:endParaRPr lang="fr-FR" dirty="0"/>
                    </a:p>
                  </a:txBody>
                  <a:tcPr/>
                </a:tc>
                <a:extLst>
                  <a:ext uri="{0D108BD9-81ED-4DB2-BD59-A6C34878D82A}">
                    <a16:rowId xmlns:a16="http://schemas.microsoft.com/office/drawing/2014/main" val="10003"/>
                  </a:ext>
                </a:extLst>
              </a:tr>
              <a:tr h="76913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a:t>DOUBLE PRECISION</a:t>
                      </a:r>
                    </a:p>
                  </a:txBody>
                  <a:tcPr/>
                </a:tc>
                <a:tc>
                  <a:txBody>
                    <a:bodyPr/>
                    <a:lstStyle/>
                    <a:p>
                      <a:pPr algn="ctr"/>
                      <a:r>
                        <a:rPr lang="fr-FR" dirty="0"/>
                        <a:t>les réels comportant 15 chiffres significatifs</a:t>
                      </a:r>
                    </a:p>
                  </a:txBody>
                  <a:tcPr/>
                </a:tc>
                <a:tc>
                  <a:txBody>
                    <a:bodyPr/>
                    <a:lstStyle/>
                    <a:p>
                      <a:r>
                        <a:rPr lang="fr-FR" dirty="0"/>
                        <a:t>8 </a:t>
                      </a:r>
                      <a:r>
                        <a:rPr lang="fr-FR" dirty="0" err="1"/>
                        <a:t>Octs</a:t>
                      </a:r>
                      <a:endParaRPr lang="fr-FR" dirty="0"/>
                    </a:p>
                  </a:txBody>
                  <a:tcPr/>
                </a:tc>
                <a:extLst>
                  <a:ext uri="{0D108BD9-81ED-4DB2-BD59-A6C34878D82A}">
                    <a16:rowId xmlns:a16="http://schemas.microsoft.com/office/drawing/2014/main" val="10004"/>
                  </a:ext>
                </a:extLst>
              </a:tr>
              <a:tr h="5608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a:t>NUMERIC[(P, [L])]</a:t>
                      </a:r>
                    </a:p>
                  </a:txBody>
                  <a:tcPr/>
                </a:tc>
                <a:tc>
                  <a:txBody>
                    <a:bodyPr/>
                    <a:lstStyle/>
                    <a:p>
                      <a:pPr algn="ctr"/>
                      <a:r>
                        <a:rPr lang="fr-FR" dirty="0"/>
                        <a:t>les données numériques à la fois entières et réelles avec une précision de 1000 chiffres significatifs.</a:t>
                      </a:r>
                      <a:r>
                        <a:rPr lang="fr-FR" b="1" dirty="0"/>
                        <a:t> L </a:t>
                      </a:r>
                      <a:r>
                        <a:rPr lang="fr-FR" dirty="0"/>
                        <a:t>précise le nombre maximum de chiffres significatifs stockés et </a:t>
                      </a:r>
                      <a:r>
                        <a:rPr lang="fr-FR" b="1" dirty="0"/>
                        <a:t>P</a:t>
                      </a:r>
                      <a:r>
                        <a:rPr lang="fr-FR" dirty="0"/>
                        <a:t> donne le nombre maximum de chiffres après la virgule.</a:t>
                      </a:r>
                    </a:p>
                    <a:p>
                      <a:pPr algn="ctr"/>
                      <a:endParaRPr lang="fr-FR" dirty="0"/>
                    </a:p>
                  </a:txBody>
                  <a:tcPr/>
                </a:tc>
                <a:tc>
                  <a:txBody>
                    <a:bodyPr/>
                    <a:lstStyle/>
                    <a:p>
                      <a:endParaRPr lang="fr-FR" dirty="0"/>
                    </a:p>
                    <a:p>
                      <a:endParaRPr lang="fr-FR" dirty="0"/>
                    </a:p>
                    <a:p>
                      <a:r>
                        <a:rPr lang="fr-FR" b="1" dirty="0"/>
                        <a:t>P</a:t>
                      </a:r>
                      <a:r>
                        <a:rPr lang="fr-FR" dirty="0"/>
                        <a:t> </a:t>
                      </a:r>
                      <a:r>
                        <a:rPr lang="fr-FR" dirty="0" err="1"/>
                        <a:t>Octs</a:t>
                      </a:r>
                      <a:endParaRPr lang="fr-FR"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1259809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dirty="0"/>
              <a:t>Les Jointures entre tables</a:t>
            </a:r>
            <a:br>
              <a:rPr lang="fr-FR" sz="9600" dirty="0"/>
            </a:br>
            <a:r>
              <a:rPr lang="fr-FR" sz="2000" dirty="0">
                <a:solidFill>
                  <a:srgbClr val="008000"/>
                </a:solidFill>
              </a:rPr>
              <a:t>Qu'est-ce qu'une jointure ?</a:t>
            </a:r>
            <a:endParaRPr lang="fr-FR" sz="2000" dirty="0"/>
          </a:p>
        </p:txBody>
      </p:sp>
      <p:sp>
        <p:nvSpPr>
          <p:cNvPr id="7" name="Content Placeholder 6"/>
          <p:cNvSpPr>
            <a:spLocks noGrp="1"/>
          </p:cNvSpPr>
          <p:nvPr>
            <p:ph idx="1"/>
          </p:nvPr>
        </p:nvSpPr>
        <p:spPr>
          <a:xfrm>
            <a:off x="549275" y="1600200"/>
            <a:ext cx="8042276" cy="4675467"/>
          </a:xfrm>
        </p:spPr>
        <p:txBody>
          <a:bodyPr>
            <a:normAutofit lnSpcReduction="10000"/>
          </a:bodyPr>
          <a:lstStyle/>
          <a:p>
            <a:r>
              <a:rPr lang="fr-FR" sz="1800" b="1" dirty="0">
                <a:solidFill>
                  <a:srgbClr val="FF0000"/>
                </a:solidFill>
              </a:rPr>
              <a:t>Exemple :</a:t>
            </a:r>
            <a:endParaRPr lang="fr-FR" sz="1600" b="1" dirty="0">
              <a:solidFill>
                <a:srgbClr val="FF0000"/>
              </a:solidFill>
            </a:endParaRPr>
          </a:p>
          <a:p>
            <a:endParaRPr lang="fr-FR" sz="1800" b="1" dirty="0">
              <a:solidFill>
                <a:schemeClr val="tx1"/>
              </a:solidFill>
            </a:endParaRPr>
          </a:p>
          <a:p>
            <a:endParaRPr lang="fr-FR" sz="1800" dirty="0">
              <a:solidFill>
                <a:schemeClr val="tx1"/>
              </a:solidFill>
            </a:endParaRPr>
          </a:p>
          <a:p>
            <a:endParaRPr lang="fr-FR" sz="1800" dirty="0">
              <a:solidFill>
                <a:schemeClr val="tx1"/>
              </a:solidFill>
            </a:endParaRPr>
          </a:p>
          <a:p>
            <a:pPr algn="just"/>
            <a:endParaRPr lang="fr-FR" sz="1600" dirty="0">
              <a:solidFill>
                <a:schemeClr val="tx1"/>
              </a:solidFill>
            </a:endParaRPr>
          </a:p>
          <a:p>
            <a:pPr algn="just"/>
            <a:endParaRPr lang="fr-FR" sz="1600" dirty="0"/>
          </a:p>
          <a:p>
            <a:pPr algn="just"/>
            <a:endParaRPr lang="fr-FR" sz="1600" dirty="0"/>
          </a:p>
          <a:p>
            <a:pPr algn="just"/>
            <a:endParaRPr lang="fr-FR" sz="1600" dirty="0">
              <a:solidFill>
                <a:schemeClr val="tx1"/>
              </a:solidFill>
            </a:endParaRPr>
          </a:p>
          <a:p>
            <a:pPr algn="just"/>
            <a:r>
              <a:rPr lang="fr-FR" sz="1600" dirty="0">
                <a:solidFill>
                  <a:schemeClr val="tx1"/>
                </a:solidFill>
              </a:rPr>
              <a:t>Imaginons que nous ayons une 4e personne dans la table des propriétaires (Laila Anas) et que cette personne n’apparait pas dans la table </a:t>
            </a:r>
            <a:r>
              <a:rPr lang="fr-FR" sz="1600" b="1" dirty="0" err="1">
                <a:solidFill>
                  <a:schemeClr val="tx1"/>
                </a:solidFill>
              </a:rPr>
              <a:t>jeux_video</a:t>
            </a:r>
            <a:r>
              <a:rPr lang="fr-FR" sz="1600" b="1" dirty="0">
                <a:solidFill>
                  <a:schemeClr val="tx1"/>
                </a:solidFill>
              </a:rPr>
              <a:t> : </a:t>
            </a:r>
            <a:r>
              <a:rPr lang="fr-FR" sz="1600" dirty="0">
                <a:solidFill>
                  <a:schemeClr val="tx1"/>
                </a:solidFill>
              </a:rPr>
              <a:t>Si vous récupérez les données des deux tables à l'aide :</a:t>
            </a:r>
          </a:p>
          <a:p>
            <a:pPr lvl="1" algn="just"/>
            <a:r>
              <a:rPr lang="fr-FR" sz="1600" b="1" dirty="0">
                <a:solidFill>
                  <a:schemeClr val="tx1"/>
                </a:solidFill>
              </a:rPr>
              <a:t>Jointure Interne </a:t>
            </a:r>
            <a:r>
              <a:rPr lang="fr-FR" sz="1600" dirty="0">
                <a:solidFill>
                  <a:schemeClr val="tx1"/>
                </a:solidFill>
              </a:rPr>
              <a:t>: </a:t>
            </a:r>
            <a:r>
              <a:rPr lang="fr-FR" sz="1600" u="sng" dirty="0">
                <a:solidFill>
                  <a:schemeClr val="tx1"/>
                </a:solidFill>
              </a:rPr>
              <a:t>Laila Anas</a:t>
            </a:r>
            <a:r>
              <a:rPr lang="fr-FR" sz="1600" dirty="0">
                <a:solidFill>
                  <a:schemeClr val="tx1"/>
                </a:solidFill>
              </a:rPr>
              <a:t> n'apparaîtra pas dans les résultats de la requête. La jointure interne force les données d'une table à avoir une correspondance dans l'autre.</a:t>
            </a:r>
          </a:p>
          <a:p>
            <a:pPr lvl="1" algn="just"/>
            <a:r>
              <a:rPr lang="fr-FR" sz="1600" b="1" dirty="0">
                <a:solidFill>
                  <a:schemeClr val="tx1"/>
                </a:solidFill>
              </a:rPr>
              <a:t>Jointure externe </a:t>
            </a:r>
            <a:r>
              <a:rPr lang="fr-FR" sz="1600" dirty="0">
                <a:solidFill>
                  <a:schemeClr val="tx1"/>
                </a:solidFill>
              </a:rPr>
              <a:t>: vous aurez toutes les données de la table des propriétaires, même s'il n'y a pas de correspondance dans l'autre table des jeux vidéo ; donc </a:t>
            </a:r>
            <a:r>
              <a:rPr lang="fr-FR" sz="1600" u="sng" dirty="0">
                <a:solidFill>
                  <a:schemeClr val="tx1"/>
                </a:solidFill>
              </a:rPr>
              <a:t>Laila Anas</a:t>
            </a:r>
            <a:r>
              <a:rPr lang="fr-FR" sz="1600" dirty="0">
                <a:solidFill>
                  <a:schemeClr val="tx1"/>
                </a:solidFill>
              </a:rPr>
              <a:t>, qui pourtant ne possède aucun jeu vidéo, apparaîtra.</a:t>
            </a:r>
            <a:endParaRPr lang="fr-FR" sz="1800" dirty="0">
              <a:solidFill>
                <a:schemeClr val="tx1"/>
              </a:solidFill>
            </a:endParaRPr>
          </a:p>
          <a:p>
            <a:endParaRPr lang="fr-FR" sz="1800" dirty="0">
              <a:solidFill>
                <a:schemeClr val="tx1"/>
              </a:solidFill>
            </a:endParaRPr>
          </a:p>
          <a:p>
            <a:endParaRPr lang="fr-FR" sz="1800" dirty="0">
              <a:solidFill>
                <a:schemeClr val="tx1"/>
              </a:solidFill>
            </a:endParaRP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t>60</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685690702"/>
              </p:ext>
            </p:extLst>
          </p:nvPr>
        </p:nvGraphicFramePr>
        <p:xfrm>
          <a:off x="2255245" y="1896187"/>
          <a:ext cx="4679757" cy="1854200"/>
        </p:xfrm>
        <a:graphic>
          <a:graphicData uri="http://schemas.openxmlformats.org/drawingml/2006/table">
            <a:tbl>
              <a:tblPr firstRow="1" bandRow="1">
                <a:tableStyleId>{2D5ABB26-0587-4C30-8999-92F81FD0307C}</a:tableStyleId>
              </a:tblPr>
              <a:tblGrid>
                <a:gridCol w="515253">
                  <a:extLst>
                    <a:ext uri="{9D8B030D-6E8A-4147-A177-3AD203B41FA5}">
                      <a16:colId xmlns:a16="http://schemas.microsoft.com/office/drawing/2014/main" val="20000"/>
                    </a:ext>
                  </a:extLst>
                </a:gridCol>
                <a:gridCol w="1364776">
                  <a:extLst>
                    <a:ext uri="{9D8B030D-6E8A-4147-A177-3AD203B41FA5}">
                      <a16:colId xmlns:a16="http://schemas.microsoft.com/office/drawing/2014/main" val="20001"/>
                    </a:ext>
                  </a:extLst>
                </a:gridCol>
                <a:gridCol w="1337478">
                  <a:extLst>
                    <a:ext uri="{9D8B030D-6E8A-4147-A177-3AD203B41FA5}">
                      <a16:colId xmlns:a16="http://schemas.microsoft.com/office/drawing/2014/main" val="20002"/>
                    </a:ext>
                  </a:extLst>
                </a:gridCol>
                <a:gridCol w="1462250">
                  <a:extLst>
                    <a:ext uri="{9D8B030D-6E8A-4147-A177-3AD203B41FA5}">
                      <a16:colId xmlns:a16="http://schemas.microsoft.com/office/drawing/2014/main" val="20003"/>
                    </a:ext>
                  </a:extLst>
                </a:gridCol>
              </a:tblGrid>
              <a:tr h="370840">
                <a:tc>
                  <a:txBody>
                    <a:bodyPr/>
                    <a:lstStyle/>
                    <a:p>
                      <a:pPr algn="ctr"/>
                      <a:r>
                        <a:rPr lang="fr-FR" sz="1300" b="1" u="sng" dirty="0"/>
                        <a:t>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Prénom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Nom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fr-FR" sz="1300" b="1"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Ahmed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Farid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0144772133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lang="fr-FR" sz="1300" b="1"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Younes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err="1"/>
                        <a:t>Elalami</a:t>
                      </a:r>
                      <a:endParaRPr lang="fr-FR" sz="13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0322174122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lgn="ctr"/>
                      <a:r>
                        <a:rPr lang="fr-FR" sz="1300" b="1"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Youssef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err="1"/>
                        <a:t>Omari</a:t>
                      </a:r>
                      <a:endParaRPr lang="fr-FR" sz="13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0411780200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algn="ctr"/>
                      <a:r>
                        <a:rPr lang="fr-FR" sz="1800" b="1" dirty="0">
                          <a:solidFill>
                            <a:srgbClr val="FF0000"/>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800" b="1" dirty="0">
                          <a:solidFill>
                            <a:srgbClr val="FF0000"/>
                          </a:solidFill>
                        </a:rPr>
                        <a:t>Laila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800" b="1" dirty="0">
                          <a:solidFill>
                            <a:srgbClr val="FF0000"/>
                          </a:solidFill>
                        </a:rPr>
                        <a:t>Anas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a:solidFill>
                            <a:srgbClr val="FF0000"/>
                          </a:solidFill>
                        </a:rPr>
                        <a:t>0588123569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6" name="TextBox 5"/>
          <p:cNvSpPr txBox="1"/>
          <p:nvPr/>
        </p:nvSpPr>
        <p:spPr>
          <a:xfrm>
            <a:off x="2255245" y="1502149"/>
            <a:ext cx="1688960" cy="369332"/>
          </a:xfrm>
          <a:prstGeom prst="rect">
            <a:avLst/>
          </a:prstGeom>
          <a:noFill/>
        </p:spPr>
        <p:txBody>
          <a:bodyPr wrap="square" rtlCol="0">
            <a:spAutoFit/>
          </a:bodyPr>
          <a:lstStyle/>
          <a:p>
            <a:r>
              <a:rPr lang="fr-FR" b="1" dirty="0"/>
              <a:t>Propriétaires</a:t>
            </a:r>
          </a:p>
        </p:txBody>
      </p:sp>
    </p:spTree>
    <p:extLst>
      <p:ext uri="{BB962C8B-B14F-4D97-AF65-F5344CB8AC3E}">
        <p14:creationId xmlns:p14="http://schemas.microsoft.com/office/powerpoint/2010/main" val="200010057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62167"/>
            <a:ext cx="8042276" cy="1336956"/>
          </a:xfrm>
        </p:spPr>
        <p:txBody>
          <a:bodyPr/>
          <a:lstStyle/>
          <a:p>
            <a:r>
              <a:rPr lang="fr-FR" dirty="0"/>
              <a:t>Les Jointures entre tables</a:t>
            </a:r>
            <a:br>
              <a:rPr lang="fr-FR" sz="9600" dirty="0"/>
            </a:br>
            <a:r>
              <a:rPr lang="fr-FR" sz="2000" dirty="0">
                <a:solidFill>
                  <a:srgbClr val="008000"/>
                </a:solidFill>
              </a:rPr>
              <a:t>Les jointures internes</a:t>
            </a:r>
            <a:endParaRPr lang="fr-FR" sz="2000" dirty="0"/>
          </a:p>
        </p:txBody>
      </p:sp>
      <p:sp>
        <p:nvSpPr>
          <p:cNvPr id="7" name="Content Placeholder 6"/>
          <p:cNvSpPr>
            <a:spLocks noGrp="1"/>
          </p:cNvSpPr>
          <p:nvPr>
            <p:ph idx="1"/>
          </p:nvPr>
        </p:nvSpPr>
        <p:spPr>
          <a:xfrm>
            <a:off x="549275" y="1496688"/>
            <a:ext cx="8042276" cy="4675467"/>
          </a:xfrm>
        </p:spPr>
        <p:txBody>
          <a:bodyPr>
            <a:normAutofit/>
          </a:bodyPr>
          <a:lstStyle/>
          <a:p>
            <a:r>
              <a:rPr lang="fr-FR" sz="1800" dirty="0">
                <a:solidFill>
                  <a:schemeClr val="tx1"/>
                </a:solidFill>
              </a:rPr>
              <a:t>Une jointure interne peut être effectuée de deux façons différentes :</a:t>
            </a:r>
          </a:p>
          <a:p>
            <a:pPr lvl="1" algn="just"/>
            <a:r>
              <a:rPr lang="fr-FR" sz="1600" dirty="0">
                <a:solidFill>
                  <a:schemeClr val="tx1"/>
                </a:solidFill>
              </a:rPr>
              <a:t>à l'aide du mot-clé </a:t>
            </a:r>
            <a:r>
              <a:rPr lang="fr-FR" sz="1600" b="1" dirty="0">
                <a:solidFill>
                  <a:schemeClr val="tx1"/>
                </a:solidFill>
              </a:rPr>
              <a:t>WHERE</a:t>
            </a:r>
            <a:r>
              <a:rPr lang="fr-FR" sz="1600" dirty="0">
                <a:solidFill>
                  <a:schemeClr val="tx1"/>
                </a:solidFill>
              </a:rPr>
              <a:t> : c'est l'ancienne syntaxe, toujours utilisée aujourd'hui, qu'il faut donc connaître mais que vous devriez éviter d'utiliser si vous avez le choix ;.</a:t>
            </a:r>
          </a:p>
          <a:p>
            <a:pPr lvl="1" algn="just"/>
            <a:endParaRPr lang="fr-FR" sz="1600" dirty="0">
              <a:solidFill>
                <a:schemeClr val="tx1"/>
              </a:solidFill>
            </a:endParaRPr>
          </a:p>
          <a:p>
            <a:endParaRPr lang="fr-FR" sz="1800" dirty="0">
              <a:solidFill>
                <a:schemeClr val="tx1"/>
              </a:solidFill>
            </a:endParaRPr>
          </a:p>
          <a:p>
            <a:r>
              <a:rPr lang="fr-FR" sz="1800" dirty="0">
                <a:solidFill>
                  <a:schemeClr val="tx1"/>
                </a:solidFill>
              </a:rPr>
              <a:t>Problème : champ </a:t>
            </a:r>
            <a:r>
              <a:rPr lang="fr-FR" sz="1800" b="1" i="1" dirty="0">
                <a:solidFill>
                  <a:schemeClr val="dk1"/>
                </a:solidFill>
                <a:latin typeface="Bodoni MT" pitchFamily="18" charset="0"/>
              </a:rPr>
              <a:t>nom </a:t>
            </a:r>
            <a:r>
              <a:rPr lang="fr-FR" sz="1600" dirty="0">
                <a:solidFill>
                  <a:schemeClr val="tx1"/>
                </a:solidFill>
              </a:rPr>
              <a:t>est dans les deux tables, donc ça ne fonctionnera pas car ce n'est pas claire si on veut le </a:t>
            </a:r>
            <a:r>
              <a:rPr lang="fr-FR" sz="1800" b="1" i="1" dirty="0">
                <a:solidFill>
                  <a:schemeClr val="dk1"/>
                </a:solidFill>
                <a:latin typeface="Bodoni MT" pitchFamily="18" charset="0"/>
              </a:rPr>
              <a:t>nom </a:t>
            </a:r>
            <a:r>
              <a:rPr lang="fr-FR" sz="1600" dirty="0">
                <a:solidFill>
                  <a:schemeClr val="tx1"/>
                </a:solidFill>
              </a:rPr>
              <a:t>de la personne ou du jeu .</a:t>
            </a:r>
          </a:p>
          <a:p>
            <a:r>
              <a:rPr lang="fr-FR" sz="1800" dirty="0">
                <a:solidFill>
                  <a:schemeClr val="tx1"/>
                </a:solidFill>
              </a:rPr>
              <a:t>Solution : marquer le nom de la table devant le nom du champ:  </a:t>
            </a:r>
          </a:p>
          <a:p>
            <a:endParaRPr lang="fr-FR" sz="1800" dirty="0">
              <a:solidFill>
                <a:schemeClr val="tx1"/>
              </a:solidFill>
            </a:endParaRPr>
          </a:p>
          <a:p>
            <a:endParaRPr lang="fr-FR" sz="1800" dirty="0">
              <a:solidFill>
                <a:schemeClr val="tx1"/>
              </a:solidFill>
            </a:endParaRP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t>61</a:t>
            </a:fld>
            <a:endParaRPr lang="en-US"/>
          </a:p>
        </p:txBody>
      </p:sp>
      <p:sp>
        <p:nvSpPr>
          <p:cNvPr id="8" name="Text Box 12"/>
          <p:cNvSpPr txBox="1">
            <a:spLocks noChangeArrowheads="1"/>
          </p:cNvSpPr>
          <p:nvPr/>
        </p:nvSpPr>
        <p:spPr bwMode="auto">
          <a:xfrm>
            <a:off x="1749425" y="2600381"/>
            <a:ext cx="6937375" cy="36933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fr-FR" i="1" dirty="0">
                <a:latin typeface="Bodoni MT" pitchFamily="18" charset="0"/>
              </a:rPr>
              <a:t>SELECT nom, </a:t>
            </a:r>
            <a:r>
              <a:rPr lang="fr-FR" i="1" dirty="0" err="1">
                <a:latin typeface="Bodoni MT" pitchFamily="18" charset="0"/>
              </a:rPr>
              <a:t>prenom</a:t>
            </a:r>
            <a:r>
              <a:rPr lang="fr-FR" i="1" dirty="0">
                <a:latin typeface="Bodoni MT" pitchFamily="18" charset="0"/>
              </a:rPr>
              <a:t> FROM </a:t>
            </a:r>
            <a:r>
              <a:rPr lang="fr-FR" i="1" dirty="0" err="1">
                <a:latin typeface="Bodoni MT" pitchFamily="18" charset="0"/>
              </a:rPr>
              <a:t>proprietaires</a:t>
            </a:r>
            <a:r>
              <a:rPr lang="fr-FR" i="1" dirty="0">
                <a:latin typeface="Bodoni MT" pitchFamily="18" charset="0"/>
              </a:rPr>
              <a:t>, </a:t>
            </a:r>
            <a:r>
              <a:rPr lang="fr-FR" i="1" dirty="0" err="1">
                <a:latin typeface="Bodoni MT" pitchFamily="18" charset="0"/>
              </a:rPr>
              <a:t>jeux_video</a:t>
            </a:r>
            <a:r>
              <a:rPr lang="fr-FR" i="1" dirty="0">
                <a:latin typeface="Bodoni MT" pitchFamily="18" charset="0"/>
              </a:rPr>
              <a:t> ;</a:t>
            </a:r>
          </a:p>
        </p:txBody>
      </p:sp>
      <p:sp>
        <p:nvSpPr>
          <p:cNvPr id="9" name="Text Box 12"/>
          <p:cNvSpPr txBox="1">
            <a:spLocks noChangeArrowheads="1"/>
          </p:cNvSpPr>
          <p:nvPr/>
        </p:nvSpPr>
        <p:spPr bwMode="auto">
          <a:xfrm>
            <a:off x="1012934" y="4420545"/>
            <a:ext cx="6937375" cy="64633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fr-FR" i="1" dirty="0">
                <a:latin typeface="Bodoni MT" pitchFamily="18" charset="0"/>
              </a:rPr>
              <a:t>SELECT </a:t>
            </a:r>
            <a:r>
              <a:rPr lang="fr-FR" i="1" dirty="0" err="1">
                <a:latin typeface="Bodoni MT" pitchFamily="18" charset="0"/>
              </a:rPr>
              <a:t>jeux_video.nom</a:t>
            </a:r>
            <a:r>
              <a:rPr lang="fr-FR" i="1" dirty="0">
                <a:latin typeface="Bodoni MT" pitchFamily="18" charset="0"/>
              </a:rPr>
              <a:t>, </a:t>
            </a:r>
            <a:r>
              <a:rPr lang="fr-FR" i="1" dirty="0" err="1">
                <a:latin typeface="Bodoni MT" pitchFamily="18" charset="0"/>
              </a:rPr>
              <a:t>proprietaires.prenom</a:t>
            </a:r>
            <a:r>
              <a:rPr lang="fr-FR" i="1" dirty="0">
                <a:latin typeface="Bodoni MT" pitchFamily="18" charset="0"/>
              </a:rPr>
              <a:t> FROM </a:t>
            </a:r>
            <a:r>
              <a:rPr lang="fr-FR" i="1" dirty="0" err="1">
                <a:latin typeface="Bodoni MT" pitchFamily="18" charset="0"/>
              </a:rPr>
              <a:t>proprietaires</a:t>
            </a:r>
            <a:r>
              <a:rPr lang="fr-FR" i="1" dirty="0">
                <a:latin typeface="Bodoni MT" pitchFamily="18" charset="0"/>
              </a:rPr>
              <a:t>, </a:t>
            </a:r>
            <a:r>
              <a:rPr lang="fr-FR" i="1" dirty="0" err="1">
                <a:latin typeface="Bodoni MT" pitchFamily="18" charset="0"/>
              </a:rPr>
              <a:t>jeux_video</a:t>
            </a:r>
            <a:r>
              <a:rPr lang="fr-FR" i="1" dirty="0">
                <a:latin typeface="Bodoni MT" pitchFamily="18" charset="0"/>
              </a:rPr>
              <a:t> ;</a:t>
            </a:r>
          </a:p>
        </p:txBody>
      </p:sp>
    </p:spTree>
    <p:extLst>
      <p:ext uri="{BB962C8B-B14F-4D97-AF65-F5344CB8AC3E}">
        <p14:creationId xmlns:p14="http://schemas.microsoft.com/office/powerpoint/2010/main" val="4284420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62167"/>
            <a:ext cx="8042276" cy="1336956"/>
          </a:xfrm>
        </p:spPr>
        <p:txBody>
          <a:bodyPr/>
          <a:lstStyle/>
          <a:p>
            <a:r>
              <a:rPr lang="fr-FR" dirty="0"/>
              <a:t>Les Jointures entre tables</a:t>
            </a:r>
            <a:br>
              <a:rPr lang="fr-FR" sz="9600" dirty="0"/>
            </a:br>
            <a:r>
              <a:rPr lang="fr-FR" sz="2000" dirty="0">
                <a:solidFill>
                  <a:srgbClr val="008000"/>
                </a:solidFill>
              </a:rPr>
              <a:t>Les jointures internes</a:t>
            </a:r>
            <a:endParaRPr lang="fr-FR" dirty="0"/>
          </a:p>
        </p:txBody>
      </p:sp>
      <p:sp>
        <p:nvSpPr>
          <p:cNvPr id="7" name="Content Placeholder 6"/>
          <p:cNvSpPr>
            <a:spLocks noGrp="1"/>
          </p:cNvSpPr>
          <p:nvPr>
            <p:ph idx="1"/>
          </p:nvPr>
        </p:nvSpPr>
        <p:spPr>
          <a:xfrm>
            <a:off x="549275" y="1600200"/>
            <a:ext cx="8042276" cy="4675467"/>
          </a:xfrm>
        </p:spPr>
        <p:txBody>
          <a:bodyPr>
            <a:normAutofit/>
          </a:bodyPr>
          <a:lstStyle/>
          <a:p>
            <a:r>
              <a:rPr lang="fr-FR" sz="1800" dirty="0">
                <a:solidFill>
                  <a:schemeClr val="tx1"/>
                </a:solidFill>
              </a:rPr>
              <a:t>Bonne solution, mais les tables ne sont pas encore liées, En effet, les </a:t>
            </a:r>
            <a:r>
              <a:rPr lang="fr-FR" sz="1800" b="1" dirty="0">
                <a:solidFill>
                  <a:schemeClr val="tx1"/>
                </a:solidFill>
              </a:rPr>
              <a:t>jeux</a:t>
            </a:r>
            <a:r>
              <a:rPr lang="fr-FR" sz="1800" dirty="0">
                <a:solidFill>
                  <a:schemeClr val="tx1"/>
                </a:solidFill>
              </a:rPr>
              <a:t> et leurs </a:t>
            </a:r>
            <a:r>
              <a:rPr lang="fr-FR" sz="1800" b="1" dirty="0">
                <a:solidFill>
                  <a:schemeClr val="tx1"/>
                </a:solidFill>
              </a:rPr>
              <a:t>propriétaires</a:t>
            </a:r>
            <a:r>
              <a:rPr lang="fr-FR" sz="1800" dirty="0">
                <a:solidFill>
                  <a:schemeClr val="tx1"/>
                </a:solidFill>
              </a:rPr>
              <a:t> ont une correspondance via le champ </a:t>
            </a:r>
            <a:r>
              <a:rPr lang="fr-FR" sz="1800" b="1" dirty="0" err="1">
                <a:solidFill>
                  <a:schemeClr val="tx1"/>
                </a:solidFill>
              </a:rPr>
              <a:t>ID_proprietaire</a:t>
            </a:r>
            <a:r>
              <a:rPr lang="fr-FR" sz="1800" dirty="0">
                <a:solidFill>
                  <a:schemeClr val="tx1"/>
                </a:solidFill>
              </a:rPr>
              <a:t> (de la table </a:t>
            </a:r>
            <a:r>
              <a:rPr lang="fr-FR" sz="1800" dirty="0" err="1">
                <a:solidFill>
                  <a:schemeClr val="tx1"/>
                </a:solidFill>
              </a:rPr>
              <a:t>jeux_video</a:t>
            </a:r>
            <a:r>
              <a:rPr lang="fr-FR" sz="1800" dirty="0">
                <a:solidFill>
                  <a:schemeClr val="tx1"/>
                </a:solidFill>
              </a:rPr>
              <a:t>) et le champ </a:t>
            </a:r>
            <a:r>
              <a:rPr lang="fr-FR" sz="1800" b="1" dirty="0">
                <a:solidFill>
                  <a:schemeClr val="tx1"/>
                </a:solidFill>
              </a:rPr>
              <a:t>ID</a:t>
            </a:r>
            <a:r>
              <a:rPr lang="fr-FR" sz="1800" dirty="0">
                <a:solidFill>
                  <a:schemeClr val="tx1"/>
                </a:solidFill>
              </a:rPr>
              <a:t> (de la table </a:t>
            </a:r>
            <a:r>
              <a:rPr lang="fr-FR" sz="1800" dirty="0" err="1">
                <a:solidFill>
                  <a:schemeClr val="tx1"/>
                </a:solidFill>
              </a:rPr>
              <a:t>proprietaires</a:t>
            </a:r>
            <a:r>
              <a:rPr lang="fr-FR" sz="1800" dirty="0">
                <a:solidFill>
                  <a:schemeClr val="tx1"/>
                </a:solidFill>
              </a:rPr>
              <a:t>). On va indiquer cette liaison dans un WHERE, comme ceci :</a:t>
            </a:r>
          </a:p>
          <a:p>
            <a:endParaRPr lang="fr-FR" sz="1800" dirty="0">
              <a:solidFill>
                <a:schemeClr val="tx1"/>
              </a:solidFill>
            </a:endParaRPr>
          </a:p>
          <a:p>
            <a:endParaRPr lang="fr-FR" sz="1800" dirty="0">
              <a:solidFill>
                <a:schemeClr val="tx1"/>
              </a:solidFill>
            </a:endParaRP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t>62</a:t>
            </a:fld>
            <a:endParaRPr lang="en-US"/>
          </a:p>
        </p:txBody>
      </p:sp>
      <p:sp>
        <p:nvSpPr>
          <p:cNvPr id="9" name="Text Box 12"/>
          <p:cNvSpPr txBox="1">
            <a:spLocks noChangeArrowheads="1"/>
          </p:cNvSpPr>
          <p:nvPr/>
        </p:nvSpPr>
        <p:spPr bwMode="auto">
          <a:xfrm>
            <a:off x="1180050" y="3291892"/>
            <a:ext cx="6937375" cy="92333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fr-FR" i="1" dirty="0">
                <a:latin typeface="Bodoni MT" pitchFamily="18" charset="0"/>
              </a:rPr>
              <a:t>SELECT </a:t>
            </a:r>
            <a:r>
              <a:rPr lang="fr-FR" i="1" dirty="0" err="1">
                <a:latin typeface="Bodoni MT" pitchFamily="18" charset="0"/>
              </a:rPr>
              <a:t>jeux_video.nom</a:t>
            </a:r>
            <a:r>
              <a:rPr lang="fr-FR" i="1" dirty="0">
                <a:latin typeface="Bodoni MT" pitchFamily="18" charset="0"/>
              </a:rPr>
              <a:t>, </a:t>
            </a:r>
            <a:r>
              <a:rPr lang="fr-FR" i="1" dirty="0" err="1">
                <a:latin typeface="Bodoni MT" pitchFamily="18" charset="0"/>
              </a:rPr>
              <a:t>proprietaires.prenom</a:t>
            </a:r>
            <a:endParaRPr lang="fr-FR" i="1" dirty="0">
              <a:latin typeface="Bodoni MT" pitchFamily="18" charset="0"/>
            </a:endParaRPr>
          </a:p>
          <a:p>
            <a:r>
              <a:rPr lang="fr-FR" i="1" dirty="0">
                <a:latin typeface="Bodoni MT" pitchFamily="18" charset="0"/>
              </a:rPr>
              <a:t>FROM </a:t>
            </a:r>
            <a:r>
              <a:rPr lang="fr-FR" i="1" dirty="0" err="1">
                <a:latin typeface="Bodoni MT" pitchFamily="18" charset="0"/>
              </a:rPr>
              <a:t>proprietaires</a:t>
            </a:r>
            <a:r>
              <a:rPr lang="fr-FR" i="1" dirty="0">
                <a:latin typeface="Bodoni MT" pitchFamily="18" charset="0"/>
              </a:rPr>
              <a:t>, </a:t>
            </a:r>
            <a:r>
              <a:rPr lang="fr-FR" i="1" dirty="0" err="1">
                <a:latin typeface="Bodoni MT" pitchFamily="18" charset="0"/>
              </a:rPr>
              <a:t>jeux_video</a:t>
            </a:r>
            <a:endParaRPr lang="fr-FR" i="1" dirty="0">
              <a:latin typeface="Bodoni MT" pitchFamily="18" charset="0"/>
            </a:endParaRPr>
          </a:p>
          <a:p>
            <a:r>
              <a:rPr lang="fr-FR" b="1" i="1" dirty="0">
                <a:latin typeface="Bodoni MT" pitchFamily="18" charset="0"/>
              </a:rPr>
              <a:t>WHERE</a:t>
            </a:r>
            <a:r>
              <a:rPr lang="fr-FR" i="1" dirty="0">
                <a:latin typeface="Bodoni MT" pitchFamily="18" charset="0"/>
              </a:rPr>
              <a:t> </a:t>
            </a:r>
            <a:r>
              <a:rPr lang="fr-FR" i="1" dirty="0" err="1">
                <a:latin typeface="Bodoni MT" pitchFamily="18" charset="0"/>
              </a:rPr>
              <a:t>jeux_video.ID_proprietaire</a:t>
            </a:r>
            <a:r>
              <a:rPr lang="fr-FR" i="1" dirty="0">
                <a:latin typeface="Bodoni MT" pitchFamily="18" charset="0"/>
              </a:rPr>
              <a:t> = proprietaires.ID ;</a:t>
            </a:r>
          </a:p>
        </p:txBody>
      </p:sp>
    </p:spTree>
    <p:extLst>
      <p:ext uri="{BB962C8B-B14F-4D97-AF65-F5344CB8AC3E}">
        <p14:creationId xmlns:p14="http://schemas.microsoft.com/office/powerpoint/2010/main" val="111133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62167"/>
            <a:ext cx="8042276" cy="1336956"/>
          </a:xfrm>
        </p:spPr>
        <p:txBody>
          <a:bodyPr/>
          <a:lstStyle/>
          <a:p>
            <a:r>
              <a:rPr lang="fr-FR" dirty="0"/>
              <a:t>Les Jointures entre tables</a:t>
            </a:r>
            <a:br>
              <a:rPr lang="fr-FR" sz="9600" dirty="0"/>
            </a:br>
            <a:r>
              <a:rPr lang="fr-FR" sz="2000" dirty="0">
                <a:solidFill>
                  <a:srgbClr val="008000"/>
                </a:solidFill>
              </a:rPr>
              <a:t>Les jointures externes </a:t>
            </a:r>
            <a:endParaRPr lang="fr-FR" dirty="0"/>
          </a:p>
        </p:txBody>
      </p:sp>
      <p:sp>
        <p:nvSpPr>
          <p:cNvPr id="7" name="Content Placeholder 6"/>
          <p:cNvSpPr>
            <a:spLocks noGrp="1"/>
          </p:cNvSpPr>
          <p:nvPr>
            <p:ph idx="1"/>
          </p:nvPr>
        </p:nvSpPr>
        <p:spPr>
          <a:xfrm>
            <a:off x="549275" y="1600200"/>
            <a:ext cx="8042276" cy="4675467"/>
          </a:xfrm>
        </p:spPr>
        <p:txBody>
          <a:bodyPr>
            <a:normAutofit/>
          </a:bodyPr>
          <a:lstStyle/>
          <a:p>
            <a:r>
              <a:rPr lang="fr-FR" sz="1800" dirty="0">
                <a:solidFill>
                  <a:schemeClr val="tx1"/>
                </a:solidFill>
              </a:rPr>
              <a:t>Les jointures externes permettent de récupérer toutes les données, même celles qui n'ont pas de correspondance. On pourra ainsi obtenir </a:t>
            </a:r>
            <a:r>
              <a:rPr lang="fr-FR" sz="1800" b="1" dirty="0">
                <a:solidFill>
                  <a:schemeClr val="tx1"/>
                </a:solidFill>
              </a:rPr>
              <a:t>Laila Anas</a:t>
            </a:r>
            <a:r>
              <a:rPr lang="fr-FR" sz="1800" dirty="0">
                <a:solidFill>
                  <a:schemeClr val="tx1"/>
                </a:solidFill>
              </a:rPr>
              <a:t> dans la liste même s'il ne possède pas de jeu vidéo</a:t>
            </a:r>
          </a:p>
          <a:p>
            <a:r>
              <a:rPr lang="fr-FR" sz="1800" dirty="0">
                <a:solidFill>
                  <a:schemeClr val="tx1"/>
                </a:solidFill>
              </a:rPr>
              <a:t>La syntaxe disponible est à base de </a:t>
            </a:r>
            <a:r>
              <a:rPr lang="fr-FR" sz="1800" b="1" dirty="0">
                <a:solidFill>
                  <a:schemeClr val="tx1"/>
                </a:solidFill>
              </a:rPr>
              <a:t>JOIN</a:t>
            </a:r>
            <a:r>
              <a:rPr lang="fr-FR" sz="1800" dirty="0">
                <a:solidFill>
                  <a:schemeClr val="tx1"/>
                </a:solidFill>
              </a:rPr>
              <a:t>. Il y a deux écritures à connaître : </a:t>
            </a:r>
            <a:r>
              <a:rPr lang="fr-FR" sz="1800" b="1" dirty="0">
                <a:solidFill>
                  <a:schemeClr val="tx1"/>
                </a:solidFill>
              </a:rPr>
              <a:t>LEFT JOI</a:t>
            </a:r>
            <a:r>
              <a:rPr lang="fr-FR" sz="1800" dirty="0">
                <a:solidFill>
                  <a:schemeClr val="tx1"/>
                </a:solidFill>
              </a:rPr>
              <a:t>N et </a:t>
            </a:r>
            <a:r>
              <a:rPr lang="fr-FR" sz="1800" b="1" dirty="0">
                <a:solidFill>
                  <a:schemeClr val="tx1"/>
                </a:solidFill>
              </a:rPr>
              <a:t>RIGHT JOIN</a:t>
            </a:r>
            <a:r>
              <a:rPr lang="fr-FR" sz="1800" dirty="0">
                <a:solidFill>
                  <a:schemeClr val="tx1"/>
                </a:solidFill>
              </a:rPr>
              <a:t>. Cela revient pratiquement au même, avec une subtile différence que nous allons voir</a:t>
            </a: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t>63</a:t>
            </a:fld>
            <a:endParaRPr lang="en-US"/>
          </a:p>
        </p:txBody>
      </p:sp>
    </p:spTree>
    <p:extLst>
      <p:ext uri="{BB962C8B-B14F-4D97-AF65-F5344CB8AC3E}">
        <p14:creationId xmlns:p14="http://schemas.microsoft.com/office/powerpoint/2010/main" val="377064117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62167"/>
            <a:ext cx="8042276" cy="1336956"/>
          </a:xfrm>
        </p:spPr>
        <p:txBody>
          <a:bodyPr/>
          <a:lstStyle/>
          <a:p>
            <a:r>
              <a:rPr lang="fr-FR" dirty="0"/>
              <a:t>Les Jointures entre tables</a:t>
            </a:r>
            <a:br>
              <a:rPr lang="fr-FR" sz="9600" dirty="0"/>
            </a:br>
            <a:r>
              <a:rPr lang="fr-FR" sz="2000" dirty="0">
                <a:solidFill>
                  <a:srgbClr val="008000"/>
                </a:solidFill>
              </a:rPr>
              <a:t>Les jointures externes </a:t>
            </a:r>
            <a:endParaRPr lang="fr-FR" dirty="0"/>
          </a:p>
        </p:txBody>
      </p:sp>
      <p:sp>
        <p:nvSpPr>
          <p:cNvPr id="7" name="Content Placeholder 6"/>
          <p:cNvSpPr>
            <a:spLocks noGrp="1"/>
          </p:cNvSpPr>
          <p:nvPr>
            <p:ph idx="1"/>
          </p:nvPr>
        </p:nvSpPr>
        <p:spPr>
          <a:xfrm>
            <a:off x="549275" y="1600200"/>
            <a:ext cx="8042276" cy="4675467"/>
          </a:xfrm>
        </p:spPr>
        <p:txBody>
          <a:bodyPr>
            <a:normAutofit/>
          </a:bodyPr>
          <a:lstStyle/>
          <a:p>
            <a:r>
              <a:rPr lang="fr-FR" sz="1800" b="1" dirty="0">
                <a:solidFill>
                  <a:schemeClr val="tx1"/>
                </a:solidFill>
              </a:rPr>
              <a:t>LEFT JOIN </a:t>
            </a:r>
            <a:r>
              <a:rPr lang="fr-FR" sz="1800" dirty="0">
                <a:solidFill>
                  <a:schemeClr val="tx1"/>
                </a:solidFill>
              </a:rPr>
              <a:t>: récupérer toute la table de gauche :</a:t>
            </a:r>
          </a:p>
          <a:p>
            <a:endParaRPr lang="fr-FR" sz="1800" dirty="0">
              <a:solidFill>
                <a:schemeClr val="tx1"/>
              </a:solidFill>
            </a:endParaRPr>
          </a:p>
          <a:p>
            <a:endParaRPr lang="fr-FR" sz="1800" dirty="0">
              <a:solidFill>
                <a:schemeClr val="tx1"/>
              </a:solidFill>
            </a:endParaRPr>
          </a:p>
          <a:p>
            <a:endParaRPr lang="fr-FR" sz="1800" dirty="0">
              <a:solidFill>
                <a:schemeClr val="tx1"/>
              </a:solidFill>
            </a:endParaRPr>
          </a:p>
          <a:p>
            <a:endParaRPr lang="fr-FR" sz="1800" b="1" dirty="0">
              <a:solidFill>
                <a:schemeClr val="tx1"/>
              </a:solidFill>
            </a:endParaRPr>
          </a:p>
          <a:p>
            <a:r>
              <a:rPr lang="fr-FR" sz="1800" b="1" dirty="0" err="1">
                <a:solidFill>
                  <a:schemeClr val="tx1"/>
                </a:solidFill>
              </a:rPr>
              <a:t>proprietaires</a:t>
            </a:r>
            <a:r>
              <a:rPr lang="fr-FR" sz="1800" dirty="0">
                <a:solidFill>
                  <a:schemeClr val="tx1"/>
                </a:solidFill>
              </a:rPr>
              <a:t> est appelée la « table de gauche » et </a:t>
            </a:r>
            <a:r>
              <a:rPr lang="fr-FR" sz="1800" b="1" dirty="0" err="1">
                <a:solidFill>
                  <a:schemeClr val="tx1"/>
                </a:solidFill>
              </a:rPr>
              <a:t>jeux_video</a:t>
            </a:r>
            <a:r>
              <a:rPr lang="fr-FR" sz="1800" dirty="0">
                <a:solidFill>
                  <a:schemeClr val="tx1"/>
                </a:solidFill>
              </a:rPr>
              <a:t> la « table de droite ». Le LEFT JOIN demande à récupérer tout le contenu de la table de gauche, donc tous les propriétaires, même si ces derniers n'ont pas d'équivalence dans la table </a:t>
            </a:r>
            <a:r>
              <a:rPr lang="fr-FR" sz="1800" dirty="0" err="1">
                <a:solidFill>
                  <a:schemeClr val="tx1"/>
                </a:solidFill>
              </a:rPr>
              <a:t>jeux_video</a:t>
            </a:r>
            <a:r>
              <a:rPr lang="fr-FR" sz="1800" dirty="0">
                <a:solidFill>
                  <a:schemeClr val="tx1"/>
                </a:solidFill>
              </a:rPr>
              <a:t>.</a:t>
            </a: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t>64</a:t>
            </a:fld>
            <a:endParaRPr lang="en-US"/>
          </a:p>
        </p:txBody>
      </p:sp>
      <p:sp>
        <p:nvSpPr>
          <p:cNvPr id="9" name="Text Box 12"/>
          <p:cNvSpPr txBox="1">
            <a:spLocks noChangeArrowheads="1"/>
          </p:cNvSpPr>
          <p:nvPr/>
        </p:nvSpPr>
        <p:spPr bwMode="auto">
          <a:xfrm>
            <a:off x="907085" y="1984485"/>
            <a:ext cx="7240624" cy="120032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square">
            <a:spAutoFit/>
          </a:bodyPr>
          <a:lstStyle/>
          <a:p>
            <a:r>
              <a:rPr lang="fr-FR" i="1" dirty="0">
                <a:latin typeface="Bodoni MT" pitchFamily="18" charset="0"/>
              </a:rPr>
              <a:t>SELECT </a:t>
            </a:r>
            <a:r>
              <a:rPr lang="fr-FR" i="1" dirty="0" err="1">
                <a:latin typeface="Bodoni MT" pitchFamily="18" charset="0"/>
              </a:rPr>
              <a:t>jeux_video.nom</a:t>
            </a:r>
            <a:r>
              <a:rPr lang="fr-FR" i="1" dirty="0">
                <a:latin typeface="Bodoni MT" pitchFamily="18" charset="0"/>
              </a:rPr>
              <a:t> as </a:t>
            </a:r>
            <a:r>
              <a:rPr lang="fr-FR" i="1" dirty="0" err="1">
                <a:latin typeface="Bodoni MT" pitchFamily="18" charset="0"/>
              </a:rPr>
              <a:t>nom_jeu</a:t>
            </a:r>
            <a:r>
              <a:rPr lang="fr-FR" i="1" dirty="0">
                <a:latin typeface="Bodoni MT" pitchFamily="18" charset="0"/>
              </a:rPr>
              <a:t>, </a:t>
            </a:r>
            <a:r>
              <a:rPr lang="fr-FR" i="1" dirty="0" err="1">
                <a:latin typeface="Bodoni MT" pitchFamily="18" charset="0"/>
              </a:rPr>
              <a:t>proprietaires.prenom</a:t>
            </a:r>
            <a:r>
              <a:rPr lang="fr-FR" i="1" dirty="0">
                <a:latin typeface="Bodoni MT" pitchFamily="18" charset="0"/>
              </a:rPr>
              <a:t> as </a:t>
            </a:r>
            <a:r>
              <a:rPr lang="fr-FR" i="1" dirty="0" err="1">
                <a:latin typeface="Bodoni MT" pitchFamily="18" charset="0"/>
              </a:rPr>
              <a:t>prenom_prop</a:t>
            </a:r>
            <a:endParaRPr lang="fr-FR" i="1" dirty="0">
              <a:latin typeface="Bodoni MT" pitchFamily="18" charset="0"/>
            </a:endParaRPr>
          </a:p>
          <a:p>
            <a:r>
              <a:rPr lang="fr-FR" i="1" dirty="0">
                <a:latin typeface="Bodoni MT" pitchFamily="18" charset="0"/>
              </a:rPr>
              <a:t>FROM </a:t>
            </a:r>
            <a:r>
              <a:rPr lang="fr-FR" i="1" dirty="0" err="1">
                <a:latin typeface="Bodoni MT" pitchFamily="18" charset="0"/>
              </a:rPr>
              <a:t>proprietaires</a:t>
            </a:r>
            <a:endParaRPr lang="fr-FR" i="1" dirty="0">
              <a:latin typeface="Bodoni MT" pitchFamily="18" charset="0"/>
            </a:endParaRPr>
          </a:p>
          <a:p>
            <a:r>
              <a:rPr lang="fr-FR" i="1" dirty="0">
                <a:latin typeface="Bodoni MT" pitchFamily="18" charset="0"/>
              </a:rPr>
              <a:t>LEFT JOIN </a:t>
            </a:r>
            <a:r>
              <a:rPr lang="fr-FR" i="1" dirty="0" err="1">
                <a:latin typeface="Bodoni MT" pitchFamily="18" charset="0"/>
              </a:rPr>
              <a:t>jeux_video</a:t>
            </a:r>
            <a:endParaRPr lang="fr-FR" i="1" dirty="0">
              <a:latin typeface="Bodoni MT" pitchFamily="18" charset="0"/>
            </a:endParaRPr>
          </a:p>
          <a:p>
            <a:r>
              <a:rPr lang="fr-FR" i="1" dirty="0">
                <a:latin typeface="Bodoni MT" pitchFamily="18" charset="0"/>
              </a:rPr>
              <a:t>ON </a:t>
            </a:r>
            <a:r>
              <a:rPr lang="fr-FR" i="1" dirty="0" err="1">
                <a:latin typeface="Bodoni MT" pitchFamily="18" charset="0"/>
              </a:rPr>
              <a:t>jeux_video.ID_proprietaire</a:t>
            </a:r>
            <a:r>
              <a:rPr lang="fr-FR" i="1" dirty="0">
                <a:latin typeface="Bodoni MT" pitchFamily="18" charset="0"/>
              </a:rPr>
              <a:t> = proprietaires.ID ;</a:t>
            </a:r>
          </a:p>
        </p:txBody>
      </p:sp>
    </p:spTree>
    <p:extLst>
      <p:ext uri="{BB962C8B-B14F-4D97-AF65-F5344CB8AC3E}">
        <p14:creationId xmlns:p14="http://schemas.microsoft.com/office/powerpoint/2010/main" val="2301950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62167"/>
            <a:ext cx="8042276" cy="1336956"/>
          </a:xfrm>
        </p:spPr>
        <p:txBody>
          <a:bodyPr/>
          <a:lstStyle/>
          <a:p>
            <a:r>
              <a:rPr lang="fr-FR" dirty="0"/>
              <a:t>Les Jointures entre tables</a:t>
            </a:r>
            <a:br>
              <a:rPr lang="fr-FR" sz="9600" dirty="0"/>
            </a:br>
            <a:r>
              <a:rPr lang="fr-FR" sz="2000" dirty="0">
                <a:solidFill>
                  <a:srgbClr val="008000"/>
                </a:solidFill>
              </a:rPr>
              <a:t>Les jointures externes </a:t>
            </a:r>
            <a:endParaRPr lang="fr-FR" dirty="0"/>
          </a:p>
        </p:txBody>
      </p:sp>
      <p:sp>
        <p:nvSpPr>
          <p:cNvPr id="7" name="Content Placeholder 6"/>
          <p:cNvSpPr>
            <a:spLocks noGrp="1"/>
          </p:cNvSpPr>
          <p:nvPr>
            <p:ph idx="1"/>
          </p:nvPr>
        </p:nvSpPr>
        <p:spPr>
          <a:xfrm>
            <a:off x="549275" y="1600200"/>
            <a:ext cx="8042276" cy="4675467"/>
          </a:xfrm>
        </p:spPr>
        <p:txBody>
          <a:bodyPr>
            <a:normAutofit/>
          </a:bodyPr>
          <a:lstStyle/>
          <a:p>
            <a:r>
              <a:rPr lang="fr-FR" sz="1800" b="1" dirty="0">
                <a:solidFill>
                  <a:schemeClr val="tx1"/>
                </a:solidFill>
              </a:rPr>
              <a:t>LEFT JOIN </a:t>
            </a:r>
            <a:r>
              <a:rPr lang="fr-FR" sz="1800" dirty="0">
                <a:solidFill>
                  <a:schemeClr val="tx1"/>
                </a:solidFill>
              </a:rPr>
              <a:t>: récupérer toute la table de gauche :</a:t>
            </a:r>
          </a:p>
          <a:p>
            <a:endParaRPr lang="fr-FR" sz="1800" dirty="0">
              <a:solidFill>
                <a:schemeClr val="tx1"/>
              </a:solidFill>
            </a:endParaRPr>
          </a:p>
          <a:p>
            <a:endParaRPr lang="fr-FR" sz="1800" dirty="0">
              <a:solidFill>
                <a:schemeClr val="tx1"/>
              </a:solidFill>
            </a:endParaRPr>
          </a:p>
          <a:p>
            <a:r>
              <a:rPr lang="fr-FR" sz="1800" u="sng" dirty="0">
                <a:solidFill>
                  <a:schemeClr val="tx1"/>
                </a:solidFill>
              </a:rPr>
              <a:t>Résultat de cette requête  </a:t>
            </a:r>
          </a:p>
          <a:p>
            <a:endParaRPr lang="fr-FR" sz="1800" u="sng" dirty="0">
              <a:solidFill>
                <a:schemeClr val="tx1"/>
              </a:solidFill>
            </a:endParaRP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t>65</a:t>
            </a:fld>
            <a:endParaRPr lang="en-US"/>
          </a:p>
        </p:txBody>
      </p:sp>
      <p:sp>
        <p:nvSpPr>
          <p:cNvPr id="9" name="Text Box 12"/>
          <p:cNvSpPr txBox="1">
            <a:spLocks noChangeArrowheads="1"/>
          </p:cNvSpPr>
          <p:nvPr/>
        </p:nvSpPr>
        <p:spPr bwMode="auto">
          <a:xfrm>
            <a:off x="907085" y="1984485"/>
            <a:ext cx="7240624" cy="120032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square">
            <a:spAutoFit/>
          </a:bodyPr>
          <a:lstStyle/>
          <a:p>
            <a:r>
              <a:rPr lang="fr-FR" i="1" dirty="0">
                <a:latin typeface="Bodoni MT" pitchFamily="18" charset="0"/>
              </a:rPr>
              <a:t>SELECT </a:t>
            </a:r>
            <a:r>
              <a:rPr lang="fr-FR" i="1" dirty="0" err="1">
                <a:latin typeface="Bodoni MT" pitchFamily="18" charset="0"/>
              </a:rPr>
              <a:t>jeux_video.nom</a:t>
            </a:r>
            <a:r>
              <a:rPr lang="fr-FR" i="1" dirty="0">
                <a:latin typeface="Bodoni MT" pitchFamily="18" charset="0"/>
              </a:rPr>
              <a:t>, </a:t>
            </a:r>
            <a:r>
              <a:rPr lang="fr-FR" i="1" dirty="0" err="1">
                <a:latin typeface="Bodoni MT" pitchFamily="18" charset="0"/>
              </a:rPr>
              <a:t>proprietaires.prenom</a:t>
            </a:r>
            <a:endParaRPr lang="fr-FR" i="1" dirty="0">
              <a:latin typeface="Bodoni MT" pitchFamily="18" charset="0"/>
            </a:endParaRPr>
          </a:p>
          <a:p>
            <a:r>
              <a:rPr lang="fr-FR" i="1" dirty="0">
                <a:latin typeface="Bodoni MT" pitchFamily="18" charset="0"/>
              </a:rPr>
              <a:t>FROM </a:t>
            </a:r>
            <a:r>
              <a:rPr lang="fr-FR" i="1" dirty="0" err="1">
                <a:latin typeface="Bodoni MT" pitchFamily="18" charset="0"/>
              </a:rPr>
              <a:t>proprietaires</a:t>
            </a:r>
            <a:endParaRPr lang="fr-FR" i="1" dirty="0">
              <a:latin typeface="Bodoni MT" pitchFamily="18" charset="0"/>
            </a:endParaRPr>
          </a:p>
          <a:p>
            <a:r>
              <a:rPr lang="fr-FR" i="1" dirty="0">
                <a:latin typeface="Bodoni MT" pitchFamily="18" charset="0"/>
              </a:rPr>
              <a:t>LEFT JOIN </a:t>
            </a:r>
            <a:r>
              <a:rPr lang="fr-FR" i="1" dirty="0" err="1">
                <a:latin typeface="Bodoni MT" pitchFamily="18" charset="0"/>
              </a:rPr>
              <a:t>jeux_video</a:t>
            </a:r>
            <a:endParaRPr lang="fr-FR" i="1" dirty="0">
              <a:latin typeface="Bodoni MT" pitchFamily="18" charset="0"/>
            </a:endParaRPr>
          </a:p>
          <a:p>
            <a:r>
              <a:rPr lang="fr-FR" i="1" dirty="0">
                <a:latin typeface="Bodoni MT" pitchFamily="18" charset="0"/>
              </a:rPr>
              <a:t>ON </a:t>
            </a:r>
            <a:r>
              <a:rPr lang="fr-FR" i="1" dirty="0" err="1">
                <a:latin typeface="Bodoni MT" pitchFamily="18" charset="0"/>
              </a:rPr>
              <a:t>jeux_video.ID_proprietaire</a:t>
            </a:r>
            <a:r>
              <a:rPr lang="fr-FR" i="1" dirty="0">
                <a:latin typeface="Bodoni MT" pitchFamily="18" charset="0"/>
              </a:rPr>
              <a:t> = proprietaires.ID ;</a:t>
            </a:r>
          </a:p>
        </p:txBody>
      </p:sp>
      <p:graphicFrame>
        <p:nvGraphicFramePr>
          <p:cNvPr id="8" name="Table 7"/>
          <p:cNvGraphicFramePr>
            <a:graphicFrameLocks noGrp="1"/>
          </p:cNvGraphicFramePr>
          <p:nvPr>
            <p:extLst>
              <p:ext uri="{D42A27DB-BD31-4B8C-83A1-F6EECF244321}">
                <p14:modId xmlns:p14="http://schemas.microsoft.com/office/powerpoint/2010/main" val="2652770667"/>
              </p:ext>
            </p:extLst>
          </p:nvPr>
        </p:nvGraphicFramePr>
        <p:xfrm>
          <a:off x="2187519" y="3694452"/>
          <a:ext cx="4076803" cy="2595880"/>
        </p:xfrm>
        <a:graphic>
          <a:graphicData uri="http://schemas.openxmlformats.org/drawingml/2006/table">
            <a:tbl>
              <a:tblPr firstRow="1" bandRow="1">
                <a:tableStyleId>{2D5ABB26-0587-4C30-8999-92F81FD0307C}</a:tableStyleId>
              </a:tblPr>
              <a:tblGrid>
                <a:gridCol w="1797627">
                  <a:extLst>
                    <a:ext uri="{9D8B030D-6E8A-4147-A177-3AD203B41FA5}">
                      <a16:colId xmlns:a16="http://schemas.microsoft.com/office/drawing/2014/main" val="20000"/>
                    </a:ext>
                  </a:extLst>
                </a:gridCol>
                <a:gridCol w="2279176">
                  <a:extLst>
                    <a:ext uri="{9D8B030D-6E8A-4147-A177-3AD203B41FA5}">
                      <a16:colId xmlns:a16="http://schemas.microsoft.com/office/drawing/2014/main" val="20001"/>
                    </a:ext>
                  </a:extLst>
                </a:gridCol>
              </a:tblGrid>
              <a:tr h="370840">
                <a:tc>
                  <a:txBody>
                    <a:bodyPr/>
                    <a:lstStyle/>
                    <a:p>
                      <a:pPr algn="ctr"/>
                      <a:r>
                        <a:rPr lang="fr-FR" sz="1300" b="1" u="none" dirty="0"/>
                        <a:t>nom (</a:t>
                      </a:r>
                      <a:r>
                        <a:rPr lang="fr-FR" sz="1300" b="1" u="none" dirty="0" err="1"/>
                        <a:t>Nom_jeu</a:t>
                      </a:r>
                      <a:r>
                        <a:rPr lang="fr-FR" sz="1300" b="1" u="none"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u="none" kern="1200" dirty="0" err="1">
                          <a:solidFill>
                            <a:schemeClr val="tx1"/>
                          </a:solidFill>
                          <a:latin typeface="+mn-lt"/>
                          <a:ea typeface="+mn-ea"/>
                          <a:cs typeface="+mn-cs"/>
                        </a:rPr>
                        <a:t>prenom</a:t>
                      </a:r>
                      <a:r>
                        <a:rPr lang="fr-FR" sz="1300" b="1" u="none" kern="1200" dirty="0">
                          <a:solidFill>
                            <a:schemeClr val="tx1"/>
                          </a:solidFill>
                          <a:latin typeface="+mn-lt"/>
                          <a:ea typeface="+mn-ea"/>
                          <a:cs typeface="+mn-cs"/>
                        </a:rPr>
                        <a:t> (</a:t>
                      </a:r>
                      <a:r>
                        <a:rPr lang="fr-FR" sz="1300" b="1" u="none" kern="1200" dirty="0" err="1">
                          <a:solidFill>
                            <a:schemeClr val="tx1"/>
                          </a:solidFill>
                          <a:latin typeface="+mn-lt"/>
                          <a:ea typeface="+mn-ea"/>
                          <a:cs typeface="+mn-cs"/>
                        </a:rPr>
                        <a:t>prenom_prop</a:t>
                      </a:r>
                      <a:r>
                        <a:rPr lang="fr-FR" sz="1300" b="1" u="none" kern="1200" dirty="0">
                          <a:solidFill>
                            <a:schemeClr val="tx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fr-FR" sz="1300" b="1" dirty="0"/>
                        <a:t>Super</a:t>
                      </a:r>
                      <a:r>
                        <a:rPr lang="fr-FR" sz="1300" b="1" baseline="0" dirty="0"/>
                        <a:t> Mario</a:t>
                      </a:r>
                      <a:endParaRPr lang="fr-FR" sz="13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Ahmed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lang="fr-FR" sz="1300" b="1" dirty="0" err="1"/>
                        <a:t>Sonic</a:t>
                      </a:r>
                      <a:endParaRPr lang="fr-FR" sz="13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Younes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lgn="ctr"/>
                      <a:r>
                        <a:rPr lang="fr-FR" sz="1300" b="1" dirty="0"/>
                        <a:t>Zelda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Ahmed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algn="ctr"/>
                      <a:r>
                        <a:rPr lang="fr-FR" sz="1300" b="1" dirty="0"/>
                        <a:t>Mario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Ahmed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pPr algn="ctr"/>
                      <a:r>
                        <a:rPr lang="fr-FR" sz="1300" b="1" dirty="0"/>
                        <a:t>Super Smash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kern="1200">
                          <a:solidFill>
                            <a:schemeClr val="tx1"/>
                          </a:solidFill>
                          <a:latin typeface="+mn-lt"/>
                          <a:ea typeface="+mn-ea"/>
                          <a:cs typeface="+mn-cs"/>
                        </a:rPr>
                        <a:t>Youssef</a:t>
                      </a:r>
                      <a:endParaRPr lang="fr-FR" sz="1300" b="1"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pPr algn="ctr"/>
                      <a:r>
                        <a:rPr lang="fr-FR" sz="1800" b="1" kern="1200" dirty="0">
                          <a:solidFill>
                            <a:srgbClr val="FF0000"/>
                          </a:solidFill>
                          <a:latin typeface="+mn-lt"/>
                          <a:ea typeface="+mn-ea"/>
                          <a:cs typeface="+mn-cs"/>
                        </a:rPr>
                        <a:t>NULL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800" b="1" dirty="0">
                          <a:solidFill>
                            <a:srgbClr val="FF0000"/>
                          </a:solidFill>
                        </a:rPr>
                        <a:t>Laila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962560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62167"/>
            <a:ext cx="8042276" cy="1336956"/>
          </a:xfrm>
        </p:spPr>
        <p:txBody>
          <a:bodyPr/>
          <a:lstStyle/>
          <a:p>
            <a:r>
              <a:rPr lang="fr-FR" dirty="0"/>
              <a:t>Les Jointures entre tables</a:t>
            </a:r>
            <a:br>
              <a:rPr lang="fr-FR" sz="9600" dirty="0"/>
            </a:br>
            <a:r>
              <a:rPr lang="fr-FR" sz="2000" dirty="0">
                <a:solidFill>
                  <a:srgbClr val="008000"/>
                </a:solidFill>
              </a:rPr>
              <a:t>Les jointures externes </a:t>
            </a:r>
            <a:endParaRPr lang="fr-FR" dirty="0"/>
          </a:p>
        </p:txBody>
      </p:sp>
      <p:sp>
        <p:nvSpPr>
          <p:cNvPr id="7" name="Content Placeholder 6"/>
          <p:cNvSpPr>
            <a:spLocks noGrp="1"/>
          </p:cNvSpPr>
          <p:nvPr>
            <p:ph idx="1"/>
          </p:nvPr>
        </p:nvSpPr>
        <p:spPr>
          <a:xfrm>
            <a:off x="549275" y="1600200"/>
            <a:ext cx="8042276" cy="4675467"/>
          </a:xfrm>
        </p:spPr>
        <p:txBody>
          <a:bodyPr>
            <a:normAutofit/>
          </a:bodyPr>
          <a:lstStyle/>
          <a:p>
            <a:r>
              <a:rPr lang="fr-FR" sz="1800" b="1" dirty="0">
                <a:solidFill>
                  <a:schemeClr val="tx1"/>
                </a:solidFill>
              </a:rPr>
              <a:t>RIGHT JOIN </a:t>
            </a:r>
            <a:r>
              <a:rPr lang="fr-FR" sz="1800" dirty="0">
                <a:solidFill>
                  <a:schemeClr val="tx1"/>
                </a:solidFill>
              </a:rPr>
              <a:t>: récupérer toute la table de droite :</a:t>
            </a:r>
          </a:p>
          <a:p>
            <a:endParaRPr lang="fr-FR" sz="1800" dirty="0">
              <a:solidFill>
                <a:schemeClr val="tx1"/>
              </a:solidFill>
            </a:endParaRPr>
          </a:p>
          <a:p>
            <a:endParaRPr lang="fr-FR" sz="1800" dirty="0">
              <a:solidFill>
                <a:schemeClr val="tx1"/>
              </a:solidFill>
            </a:endParaRPr>
          </a:p>
          <a:p>
            <a:endParaRPr lang="fr-FR" sz="1800" b="1" dirty="0">
              <a:solidFill>
                <a:schemeClr val="tx1"/>
              </a:solidFill>
            </a:endParaRPr>
          </a:p>
          <a:p>
            <a:endParaRPr lang="fr-FR" sz="1800" b="1" dirty="0"/>
          </a:p>
          <a:p>
            <a:endParaRPr lang="fr-FR" sz="1800" b="1" dirty="0">
              <a:solidFill>
                <a:schemeClr val="tx1"/>
              </a:solidFill>
            </a:endParaRPr>
          </a:p>
          <a:p>
            <a:endParaRPr lang="fr-FR" sz="1800" b="1"/>
          </a:p>
          <a:p>
            <a:endParaRPr lang="fr-FR" sz="1800" b="1" dirty="0">
              <a:solidFill>
                <a:schemeClr val="tx1"/>
              </a:solidFill>
            </a:endParaRPr>
          </a:p>
          <a:p>
            <a:r>
              <a:rPr lang="fr-FR" sz="1800" dirty="0">
                <a:solidFill>
                  <a:schemeClr val="tx1"/>
                </a:solidFill>
              </a:rPr>
              <a:t>La table de droite est « </a:t>
            </a:r>
            <a:r>
              <a:rPr lang="fr-FR" sz="1800" b="1" dirty="0" err="1">
                <a:solidFill>
                  <a:schemeClr val="tx1"/>
                </a:solidFill>
              </a:rPr>
              <a:t>jeux_video</a:t>
            </a:r>
            <a:r>
              <a:rPr lang="fr-FR" sz="1800" dirty="0">
                <a:solidFill>
                  <a:schemeClr val="tx1"/>
                </a:solidFill>
              </a:rPr>
              <a:t> ». On récupèrerait donc tous les jeux, même ceux qui n'ont pas de propriétaire associé.</a:t>
            </a: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t>66</a:t>
            </a:fld>
            <a:endParaRPr lang="en-US"/>
          </a:p>
        </p:txBody>
      </p:sp>
      <p:sp>
        <p:nvSpPr>
          <p:cNvPr id="9" name="Text Box 12"/>
          <p:cNvSpPr txBox="1">
            <a:spLocks noChangeArrowheads="1"/>
          </p:cNvSpPr>
          <p:nvPr/>
        </p:nvSpPr>
        <p:spPr bwMode="auto">
          <a:xfrm>
            <a:off x="907085" y="2284741"/>
            <a:ext cx="7240624" cy="120032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square">
            <a:spAutoFit/>
          </a:bodyPr>
          <a:lstStyle/>
          <a:p>
            <a:r>
              <a:rPr lang="fr-FR" i="1" dirty="0">
                <a:latin typeface="Bodoni MT" pitchFamily="18" charset="0"/>
              </a:rPr>
              <a:t>SELECT </a:t>
            </a:r>
            <a:r>
              <a:rPr lang="fr-FR" i="1" dirty="0" err="1">
                <a:latin typeface="Bodoni MT" pitchFamily="18" charset="0"/>
              </a:rPr>
              <a:t>jeux_video.nom</a:t>
            </a:r>
            <a:r>
              <a:rPr lang="fr-FR" i="1" dirty="0">
                <a:latin typeface="Bodoni MT" pitchFamily="18" charset="0"/>
              </a:rPr>
              <a:t> as </a:t>
            </a:r>
            <a:r>
              <a:rPr lang="fr-FR" i="1" dirty="0" err="1">
                <a:latin typeface="Bodoni MT" pitchFamily="18" charset="0"/>
              </a:rPr>
              <a:t>nom_jeu</a:t>
            </a:r>
            <a:r>
              <a:rPr lang="fr-FR" i="1" dirty="0">
                <a:latin typeface="Bodoni MT" pitchFamily="18" charset="0"/>
              </a:rPr>
              <a:t>, </a:t>
            </a:r>
            <a:r>
              <a:rPr lang="fr-FR" i="1" dirty="0" err="1">
                <a:latin typeface="Bodoni MT" pitchFamily="18" charset="0"/>
              </a:rPr>
              <a:t>proprietaires.prenom</a:t>
            </a:r>
            <a:r>
              <a:rPr lang="fr-FR" i="1" dirty="0">
                <a:latin typeface="Bodoni MT" pitchFamily="18" charset="0"/>
              </a:rPr>
              <a:t> as </a:t>
            </a:r>
            <a:r>
              <a:rPr lang="fr-FR" i="1" dirty="0" err="1">
                <a:latin typeface="Bodoni MT" pitchFamily="18" charset="0"/>
              </a:rPr>
              <a:t>prenom_prop</a:t>
            </a:r>
            <a:endParaRPr lang="fr-FR" i="1" dirty="0">
              <a:latin typeface="Bodoni MT" pitchFamily="18" charset="0"/>
            </a:endParaRPr>
          </a:p>
          <a:p>
            <a:r>
              <a:rPr lang="fr-FR" i="1" dirty="0">
                <a:latin typeface="Bodoni MT" pitchFamily="18" charset="0"/>
              </a:rPr>
              <a:t>FROM </a:t>
            </a:r>
            <a:r>
              <a:rPr lang="fr-FR" i="1" dirty="0" err="1">
                <a:latin typeface="Bodoni MT" pitchFamily="18" charset="0"/>
              </a:rPr>
              <a:t>proprietaires</a:t>
            </a:r>
            <a:endParaRPr lang="fr-FR" i="1" dirty="0">
              <a:latin typeface="Bodoni MT" pitchFamily="18" charset="0"/>
            </a:endParaRPr>
          </a:p>
          <a:p>
            <a:r>
              <a:rPr lang="fr-FR" i="1" dirty="0">
                <a:latin typeface="Bodoni MT" pitchFamily="18" charset="0"/>
              </a:rPr>
              <a:t>RIGHT JOIN </a:t>
            </a:r>
            <a:r>
              <a:rPr lang="fr-FR" i="1" dirty="0" err="1">
                <a:latin typeface="Bodoni MT" pitchFamily="18" charset="0"/>
              </a:rPr>
              <a:t>jeux_video</a:t>
            </a:r>
            <a:endParaRPr lang="fr-FR" i="1" dirty="0">
              <a:latin typeface="Bodoni MT" pitchFamily="18" charset="0"/>
            </a:endParaRPr>
          </a:p>
          <a:p>
            <a:r>
              <a:rPr lang="fr-FR" i="1" dirty="0">
                <a:latin typeface="Bodoni MT" pitchFamily="18" charset="0"/>
              </a:rPr>
              <a:t>ON </a:t>
            </a:r>
            <a:r>
              <a:rPr lang="fr-FR" i="1" dirty="0" err="1">
                <a:latin typeface="Bodoni MT" pitchFamily="18" charset="0"/>
              </a:rPr>
              <a:t>jeux_video.ID_proprietaire</a:t>
            </a:r>
            <a:r>
              <a:rPr lang="fr-FR" i="1" dirty="0">
                <a:latin typeface="Bodoni MT" pitchFamily="18" charset="0"/>
              </a:rPr>
              <a:t> = proprietaires.ID ;</a:t>
            </a:r>
          </a:p>
        </p:txBody>
      </p:sp>
    </p:spTree>
    <p:extLst>
      <p:ext uri="{BB962C8B-B14F-4D97-AF65-F5344CB8AC3E}">
        <p14:creationId xmlns:p14="http://schemas.microsoft.com/office/powerpoint/2010/main" val="1929897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62167"/>
            <a:ext cx="8042276" cy="1336956"/>
          </a:xfrm>
        </p:spPr>
        <p:txBody>
          <a:bodyPr/>
          <a:lstStyle/>
          <a:p>
            <a:br>
              <a:rPr lang="fr-FR" b="1" dirty="0"/>
            </a:br>
            <a:endParaRPr lang="fr-FR" dirty="0"/>
          </a:p>
        </p:txBody>
      </p:sp>
      <p:sp>
        <p:nvSpPr>
          <p:cNvPr id="7" name="Content Placeholder 6"/>
          <p:cNvSpPr>
            <a:spLocks noGrp="1"/>
          </p:cNvSpPr>
          <p:nvPr>
            <p:ph idx="1"/>
          </p:nvPr>
        </p:nvSpPr>
        <p:spPr>
          <a:xfrm>
            <a:off x="549275" y="1600200"/>
            <a:ext cx="8042276" cy="4675467"/>
          </a:xfrm>
        </p:spPr>
        <p:txBody>
          <a:bodyPr>
            <a:normAutofit/>
          </a:bodyPr>
          <a:lstStyle/>
          <a:p>
            <a:endParaRPr lang="fr-FR" sz="1800" dirty="0">
              <a:solidFill>
                <a:schemeClr val="tx1"/>
              </a:solidFill>
            </a:endParaRPr>
          </a:p>
          <a:p>
            <a:pPr marL="0" indent="0" algn="ctr">
              <a:lnSpc>
                <a:spcPct val="150000"/>
              </a:lnSpc>
              <a:buNone/>
            </a:pPr>
            <a:endParaRPr lang="fr-FR" sz="4600" dirty="0">
              <a:solidFill>
                <a:schemeClr val="accent1"/>
              </a:solidFill>
              <a:latin typeface="+mj-lt"/>
              <a:ea typeface="+mj-ea"/>
              <a:cs typeface="+mj-cs"/>
            </a:endParaRPr>
          </a:p>
          <a:p>
            <a:pPr marL="0" indent="0" algn="ctr">
              <a:lnSpc>
                <a:spcPct val="150000"/>
              </a:lnSpc>
              <a:buNone/>
            </a:pPr>
            <a:r>
              <a:rPr lang="fr-FR" sz="4600" dirty="0">
                <a:solidFill>
                  <a:schemeClr val="accent1"/>
                </a:solidFill>
                <a:latin typeface="+mj-lt"/>
                <a:ea typeface="+mj-ea"/>
                <a:cs typeface="+mj-cs"/>
              </a:rPr>
              <a:t>Fin de cours</a:t>
            </a:r>
          </a:p>
        </p:txBody>
      </p:sp>
      <p:sp>
        <p:nvSpPr>
          <p:cNvPr id="4" name="Slide Number Placeholder 3"/>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t>67</a:t>
            </a:fld>
            <a:endParaRPr lang="en-US"/>
          </a:p>
        </p:txBody>
      </p:sp>
    </p:spTree>
    <p:extLst>
      <p:ext uri="{BB962C8B-B14F-4D97-AF65-F5344CB8AC3E}">
        <p14:creationId xmlns:p14="http://schemas.microsoft.com/office/powerpoint/2010/main" val="738886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848"/>
            <a:ext cx="6167718" cy="1143000"/>
          </a:xfrm>
        </p:spPr>
        <p:txBody>
          <a:bodyPr>
            <a:normAutofit fontScale="90000"/>
          </a:bodyPr>
          <a:lstStyle/>
          <a:p>
            <a:r>
              <a:rPr lang="fr-FR" dirty="0"/>
              <a:t>Langage de Définition de Données</a:t>
            </a:r>
            <a:endParaRPr lang="en-US" dirty="0"/>
          </a:p>
        </p:txBody>
      </p:sp>
      <p:sp>
        <p:nvSpPr>
          <p:cNvPr id="3" name="Content Placeholder 2"/>
          <p:cNvSpPr>
            <a:spLocks noGrp="1"/>
          </p:cNvSpPr>
          <p:nvPr>
            <p:ph idx="1"/>
          </p:nvPr>
        </p:nvSpPr>
        <p:spPr>
          <a:xfrm>
            <a:off x="549275" y="1272653"/>
            <a:ext cx="8042276" cy="5121505"/>
          </a:xfrm>
        </p:spPr>
        <p:txBody>
          <a:bodyPr>
            <a:normAutofit/>
          </a:bodyPr>
          <a:lstStyle/>
          <a:p>
            <a:r>
              <a:rPr lang="fr-FR" sz="3200" dirty="0">
                <a:solidFill>
                  <a:schemeClr val="tx2">
                    <a:lumMod val="50000"/>
                    <a:lumOff val="50000"/>
                  </a:schemeClr>
                </a:solidFill>
              </a:rPr>
              <a:t>Types SQL:</a:t>
            </a:r>
          </a:p>
          <a:p>
            <a:pPr marL="0" indent="0">
              <a:buNone/>
            </a:pPr>
            <a:endParaRPr lang="fr-FR" sz="3200" dirty="0">
              <a:solidFill>
                <a:schemeClr val="tx2">
                  <a:lumMod val="50000"/>
                  <a:lumOff val="50000"/>
                </a:schemeClr>
              </a:solidFill>
            </a:endParaRPr>
          </a:p>
          <a:p>
            <a:pPr algn="just"/>
            <a:endParaRPr lang="en-US" sz="2000" dirty="0">
              <a:solidFill>
                <a:srgbClr val="000000"/>
              </a:solidFill>
            </a:endParaRPr>
          </a:p>
        </p:txBody>
      </p:sp>
      <p:sp>
        <p:nvSpPr>
          <p:cNvPr id="5" name="Slide Number Placeholder 4"/>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7</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166317143"/>
              </p:ext>
            </p:extLst>
          </p:nvPr>
        </p:nvGraphicFramePr>
        <p:xfrm>
          <a:off x="0" y="2169991"/>
          <a:ext cx="9034818" cy="4364557"/>
        </p:xfrm>
        <a:graphic>
          <a:graphicData uri="http://schemas.openxmlformats.org/drawingml/2006/table">
            <a:tbl>
              <a:tblPr firstRow="1" bandRow="1">
                <a:tableStyleId>{5C22544A-7EE6-4342-B048-85BDC9FD1C3A}</a:tableStyleId>
              </a:tblPr>
              <a:tblGrid>
                <a:gridCol w="2060812">
                  <a:extLst>
                    <a:ext uri="{9D8B030D-6E8A-4147-A177-3AD203B41FA5}">
                      <a16:colId xmlns:a16="http://schemas.microsoft.com/office/drawing/2014/main" val="20000"/>
                    </a:ext>
                  </a:extLst>
                </a:gridCol>
                <a:gridCol w="6100549">
                  <a:extLst>
                    <a:ext uri="{9D8B030D-6E8A-4147-A177-3AD203B41FA5}">
                      <a16:colId xmlns:a16="http://schemas.microsoft.com/office/drawing/2014/main" val="20001"/>
                    </a:ext>
                  </a:extLst>
                </a:gridCol>
                <a:gridCol w="873457">
                  <a:extLst>
                    <a:ext uri="{9D8B030D-6E8A-4147-A177-3AD203B41FA5}">
                      <a16:colId xmlns:a16="http://schemas.microsoft.com/office/drawing/2014/main" val="20002"/>
                    </a:ext>
                  </a:extLst>
                </a:gridCol>
              </a:tblGrid>
              <a:tr h="553508">
                <a:tc>
                  <a:txBody>
                    <a:bodyPr/>
                    <a:lstStyle/>
                    <a:p>
                      <a:pPr algn="ctr"/>
                      <a:r>
                        <a:rPr lang="fr-FR" dirty="0"/>
                        <a:t>Type</a:t>
                      </a:r>
                    </a:p>
                  </a:txBody>
                  <a:tcPr/>
                </a:tc>
                <a:tc>
                  <a:txBody>
                    <a:bodyPr/>
                    <a:lstStyle/>
                    <a:p>
                      <a:pPr algn="ctr"/>
                      <a:r>
                        <a:rPr lang="fr-FR" dirty="0"/>
                        <a:t>Description</a:t>
                      </a:r>
                    </a:p>
                  </a:txBody>
                  <a:tcPr/>
                </a:tc>
                <a:tc>
                  <a:txBody>
                    <a:bodyPr/>
                    <a:lstStyle/>
                    <a:p>
                      <a:r>
                        <a:rPr lang="fr-FR" dirty="0"/>
                        <a:t>Taille</a:t>
                      </a:r>
                    </a:p>
                  </a:txBody>
                  <a:tcPr/>
                </a:tc>
                <a:extLst>
                  <a:ext uri="{0D108BD9-81ED-4DB2-BD59-A6C34878D82A}">
                    <a16:rowId xmlns:a16="http://schemas.microsoft.com/office/drawing/2014/main" val="10000"/>
                  </a:ext>
                </a:extLst>
              </a:tr>
              <a:tr h="560839">
                <a:tc>
                  <a:txBody>
                    <a:bodyPr/>
                    <a:lstStyle/>
                    <a:p>
                      <a:pPr algn="ctr"/>
                      <a:r>
                        <a:rPr lang="fr-FR" dirty="0"/>
                        <a:t>CHAR(</a:t>
                      </a:r>
                      <a:r>
                        <a:rPr lang="fr-FR" b="1" dirty="0"/>
                        <a:t>L</a:t>
                      </a:r>
                      <a:r>
                        <a:rPr lang="fr-FR" dirty="0"/>
                        <a:t>)</a:t>
                      </a:r>
                    </a:p>
                  </a:txBody>
                  <a:tcPr/>
                </a:tc>
                <a:tc>
                  <a:txBody>
                    <a:bodyPr/>
                    <a:lstStyle/>
                    <a:p>
                      <a:pPr algn="ctr"/>
                      <a:r>
                        <a:rPr lang="fr-FR" dirty="0"/>
                        <a:t>les chaînes de caractères de longueur fixe. </a:t>
                      </a:r>
                      <a:r>
                        <a:rPr lang="fr-FR" b="1" dirty="0"/>
                        <a:t>L</a:t>
                      </a:r>
                      <a:r>
                        <a:rPr lang="fr-FR" dirty="0"/>
                        <a:t> doit être inférieur à 255, sa valeur par défaut est 1.</a:t>
                      </a:r>
                    </a:p>
                  </a:txBody>
                  <a:tcPr/>
                </a:tc>
                <a:tc>
                  <a:txBody>
                    <a:bodyPr/>
                    <a:lstStyle/>
                    <a:p>
                      <a:pPr algn="ctr"/>
                      <a:r>
                        <a:rPr lang="fr-FR" b="1" dirty="0"/>
                        <a:t>L</a:t>
                      </a:r>
                      <a:r>
                        <a:rPr lang="fr-FR" dirty="0"/>
                        <a:t> </a:t>
                      </a:r>
                      <a:r>
                        <a:rPr lang="fr-FR" dirty="0" err="1"/>
                        <a:t>Octs</a:t>
                      </a:r>
                      <a:endParaRPr lang="fr-FR" dirty="0"/>
                    </a:p>
                  </a:txBody>
                  <a:tcPr/>
                </a:tc>
                <a:extLst>
                  <a:ext uri="{0D108BD9-81ED-4DB2-BD59-A6C34878D82A}">
                    <a16:rowId xmlns:a16="http://schemas.microsoft.com/office/drawing/2014/main" val="10001"/>
                  </a:ext>
                </a:extLst>
              </a:tr>
              <a:tr h="4415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a:t>VARCHAR(</a:t>
                      </a:r>
                      <a:r>
                        <a:rPr lang="fr-FR" b="1" dirty="0"/>
                        <a:t>L</a:t>
                      </a:r>
                      <a:r>
                        <a:rPr lang="fr-FR" dirty="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a:t>les chaînes de caractères de longueur variable. longueur doit être inférieur à 2000, il n’y a pas de valeur par défaut.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1" dirty="0"/>
                        <a:t>L</a:t>
                      </a:r>
                      <a:r>
                        <a:rPr lang="fr-FR" dirty="0"/>
                        <a:t> </a:t>
                      </a:r>
                      <a:r>
                        <a:rPr lang="fr-FR" dirty="0" err="1"/>
                        <a:t>Octs</a:t>
                      </a:r>
                      <a:endParaRPr lang="fr-FR" dirty="0"/>
                    </a:p>
                    <a:p>
                      <a:endParaRPr lang="fr-FR" dirty="0"/>
                    </a:p>
                  </a:txBody>
                  <a:tcPr/>
                </a:tc>
                <a:extLst>
                  <a:ext uri="{0D108BD9-81ED-4DB2-BD59-A6C34878D82A}">
                    <a16:rowId xmlns:a16="http://schemas.microsoft.com/office/drawing/2014/main" val="10002"/>
                  </a:ext>
                </a:extLst>
              </a:tr>
              <a:tr h="560839">
                <a:tc>
                  <a:txBody>
                    <a:bodyPr/>
                    <a:lstStyle/>
                    <a:p>
                      <a:pPr algn="ctr"/>
                      <a:r>
                        <a:rPr lang="fr-FR" dirty="0"/>
                        <a:t>DATE</a:t>
                      </a:r>
                    </a:p>
                  </a:txBody>
                  <a:tcPr/>
                </a:tc>
                <a:tc>
                  <a:txBody>
                    <a:bodyPr/>
                    <a:lstStyle/>
                    <a:p>
                      <a:pPr algn="ctr"/>
                      <a:r>
                        <a:rPr lang="fr-FR" dirty="0"/>
                        <a:t>les données constituées d’une date</a:t>
                      </a:r>
                    </a:p>
                  </a:txBody>
                  <a:tcPr/>
                </a:tc>
                <a:tc>
                  <a:txBody>
                    <a:bodyPr/>
                    <a:lstStyle/>
                    <a:p>
                      <a:r>
                        <a:rPr lang="fr-FR" dirty="0"/>
                        <a:t>4 </a:t>
                      </a:r>
                      <a:r>
                        <a:rPr lang="fr-FR" dirty="0" err="1"/>
                        <a:t>Octs</a:t>
                      </a:r>
                      <a:endParaRPr lang="fr-FR" dirty="0"/>
                    </a:p>
                  </a:txBody>
                  <a:tcPr/>
                </a:tc>
                <a:extLst>
                  <a:ext uri="{0D108BD9-81ED-4DB2-BD59-A6C34878D82A}">
                    <a16:rowId xmlns:a16="http://schemas.microsoft.com/office/drawing/2014/main" val="10003"/>
                  </a:ext>
                </a:extLst>
              </a:tr>
              <a:tr h="76913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a:t>TIMESTAMP</a:t>
                      </a:r>
                    </a:p>
                  </a:txBody>
                  <a:tcPr/>
                </a:tc>
                <a:tc>
                  <a:txBody>
                    <a:bodyPr/>
                    <a:lstStyle/>
                    <a:p>
                      <a:pPr algn="ctr"/>
                      <a:r>
                        <a:rPr lang="fr-FR" dirty="0"/>
                        <a:t>les données constituées d’une date et d’une heure</a:t>
                      </a:r>
                    </a:p>
                  </a:txBody>
                  <a:tcPr/>
                </a:tc>
                <a:tc>
                  <a:txBody>
                    <a:bodyPr/>
                    <a:lstStyle/>
                    <a:p>
                      <a:r>
                        <a:rPr lang="fr-FR" dirty="0"/>
                        <a:t>8 </a:t>
                      </a:r>
                      <a:r>
                        <a:rPr lang="fr-FR" dirty="0" err="1"/>
                        <a:t>Octs</a:t>
                      </a:r>
                      <a:endParaRPr lang="fr-FR" dirty="0"/>
                    </a:p>
                  </a:txBody>
                  <a:tcPr/>
                </a:tc>
                <a:extLst>
                  <a:ext uri="{0D108BD9-81ED-4DB2-BD59-A6C34878D82A}">
                    <a16:rowId xmlns:a16="http://schemas.microsoft.com/office/drawing/2014/main" val="10004"/>
                  </a:ext>
                </a:extLst>
              </a:tr>
              <a:tr h="5608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a:t>TEXT </a:t>
                      </a:r>
                    </a:p>
                  </a:txBody>
                  <a:tcPr/>
                </a:tc>
                <a:tc>
                  <a:txBody>
                    <a:bodyPr/>
                    <a:lstStyle/>
                    <a:p>
                      <a:pPr algn="ctr"/>
                      <a:r>
                        <a:rPr lang="fr-FR" dirty="0"/>
                        <a:t>les chaînes de caractères de longueur variable.</a:t>
                      </a:r>
                    </a:p>
                    <a:p>
                      <a:pPr algn="ctr"/>
                      <a:endParaRPr lang="fr-FR" dirty="0"/>
                    </a:p>
                  </a:txBody>
                  <a:tcPr/>
                </a:tc>
                <a:tc>
                  <a:txBody>
                    <a:bodyPr/>
                    <a:lstStyle/>
                    <a:p>
                      <a:pPr algn="ctr"/>
                      <a:r>
                        <a:rPr lang="fr-FR" dirty="0"/>
                        <a:t>-</a:t>
                      </a:r>
                    </a:p>
                  </a:txBody>
                  <a:tcPr/>
                </a:tc>
                <a:extLst>
                  <a:ext uri="{0D108BD9-81ED-4DB2-BD59-A6C34878D82A}">
                    <a16:rowId xmlns:a16="http://schemas.microsoft.com/office/drawing/2014/main" val="10005"/>
                  </a:ext>
                </a:extLst>
              </a:tr>
              <a:tr h="5608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b="1" dirty="0"/>
                        <a:t>...</a:t>
                      </a:r>
                    </a:p>
                  </a:txBody>
                  <a:tcPr/>
                </a:tc>
                <a:tc>
                  <a:txBody>
                    <a:bodyPr/>
                    <a:lstStyle/>
                    <a:p>
                      <a:pPr algn="ctr"/>
                      <a:r>
                        <a:rPr lang="fr-FR" b="1" dirty="0"/>
                        <a:t>...</a:t>
                      </a:r>
                    </a:p>
                  </a:txBody>
                  <a:tcPr/>
                </a:tc>
                <a:tc>
                  <a:txBody>
                    <a:bodyPr/>
                    <a:lstStyle/>
                    <a:p>
                      <a:pPr algn="ctr"/>
                      <a:r>
                        <a:rPr lang="fr-FR" b="1" dirty="0"/>
                        <a:t>…</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440470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1884"/>
            <a:ext cx="5818094" cy="1143000"/>
          </a:xfrm>
        </p:spPr>
        <p:txBody>
          <a:bodyPr>
            <a:normAutofit fontScale="90000"/>
          </a:bodyPr>
          <a:lstStyle/>
          <a:p>
            <a:r>
              <a:rPr lang="fr-FR" dirty="0"/>
              <a:t>Langage de Définition de Données</a:t>
            </a:r>
            <a:endParaRPr lang="en-US" dirty="0"/>
          </a:p>
        </p:txBody>
      </p:sp>
      <p:sp>
        <p:nvSpPr>
          <p:cNvPr id="3" name="Content Placeholder 2"/>
          <p:cNvSpPr>
            <a:spLocks noGrp="1"/>
          </p:cNvSpPr>
          <p:nvPr>
            <p:ph idx="1"/>
          </p:nvPr>
        </p:nvSpPr>
        <p:spPr>
          <a:xfrm>
            <a:off x="549275" y="1600200"/>
            <a:ext cx="8042276" cy="5121505"/>
          </a:xfrm>
        </p:spPr>
        <p:txBody>
          <a:bodyPr>
            <a:normAutofit/>
          </a:bodyPr>
          <a:lstStyle/>
          <a:p>
            <a:pPr marL="349250" lvl="2" indent="-349250">
              <a:spcBef>
                <a:spcPts val="2000"/>
              </a:spcBef>
            </a:pPr>
            <a:r>
              <a:rPr lang="fr-FR" sz="3200" dirty="0">
                <a:solidFill>
                  <a:schemeClr val="tx2">
                    <a:lumMod val="50000"/>
                    <a:lumOff val="50000"/>
                  </a:schemeClr>
                </a:solidFill>
              </a:rPr>
              <a:t>La commande CREATE :</a:t>
            </a:r>
          </a:p>
          <a:p>
            <a:pPr marL="0" lvl="2" indent="0">
              <a:spcBef>
                <a:spcPts val="2000"/>
              </a:spcBef>
              <a:buNone/>
            </a:pPr>
            <a:r>
              <a:rPr lang="fr-FR" sz="3200" dirty="0">
                <a:solidFill>
                  <a:schemeClr val="tx2">
                    <a:lumMod val="50000"/>
                    <a:lumOff val="50000"/>
                  </a:schemeClr>
                </a:solidFill>
              </a:rPr>
              <a:t>	</a:t>
            </a:r>
            <a:r>
              <a:rPr lang="fr-FR" dirty="0">
                <a:solidFill>
                  <a:srgbClr val="00B050"/>
                </a:solidFill>
              </a:rPr>
              <a:t>Création d’une base de donnée:</a:t>
            </a:r>
          </a:p>
          <a:p>
            <a:pPr marL="0" indent="0">
              <a:buNone/>
            </a:pPr>
            <a:r>
              <a:rPr lang="fr-FR" sz="2000" dirty="0">
                <a:solidFill>
                  <a:schemeClr val="tx1"/>
                </a:solidFill>
              </a:rPr>
              <a:t>Pour créer une base de données qui sera appelée ≪</a:t>
            </a:r>
            <a:r>
              <a:rPr lang="fr-FR" sz="2000" dirty="0" err="1">
                <a:solidFill>
                  <a:schemeClr val="tx1"/>
                </a:solidFill>
              </a:rPr>
              <a:t>ma_base</a:t>
            </a:r>
            <a:r>
              <a:rPr lang="fr-FR" sz="2000" dirty="0">
                <a:solidFill>
                  <a:schemeClr val="tx1"/>
                </a:solidFill>
              </a:rPr>
              <a:t>≫ il suffit d’utiliser la requête suivante qui est très simple :</a:t>
            </a:r>
          </a:p>
          <a:p>
            <a:pPr marL="0" lvl="2" indent="0">
              <a:spcBef>
                <a:spcPts val="2000"/>
              </a:spcBef>
              <a:buNone/>
            </a:pPr>
            <a:endParaRPr lang="fr-FR" dirty="0">
              <a:solidFill>
                <a:schemeClr val="tx1"/>
              </a:solidFill>
            </a:endParaRPr>
          </a:p>
          <a:p>
            <a:pPr marL="0" indent="0" algn="just">
              <a:buNone/>
            </a:pPr>
            <a:endParaRPr lang="en-US" sz="2000" dirty="0">
              <a:solidFill>
                <a:srgbClr val="000000"/>
              </a:solidFill>
            </a:endParaRPr>
          </a:p>
        </p:txBody>
      </p:sp>
      <p:sp>
        <p:nvSpPr>
          <p:cNvPr id="5" name="Slide Number Placeholder 4"/>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8</a:t>
            </a:fld>
            <a:endParaRPr lang="en-US"/>
          </a:p>
        </p:txBody>
      </p:sp>
      <p:sp>
        <p:nvSpPr>
          <p:cNvPr id="4" name="Text Box 12"/>
          <p:cNvSpPr txBox="1">
            <a:spLocks noChangeArrowheads="1"/>
          </p:cNvSpPr>
          <p:nvPr/>
        </p:nvSpPr>
        <p:spPr bwMode="auto">
          <a:xfrm>
            <a:off x="685752" y="4078974"/>
            <a:ext cx="6937375" cy="36933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r>
              <a:rPr lang="fr-FR" dirty="0"/>
              <a:t>CREATE DATABASE </a:t>
            </a:r>
            <a:r>
              <a:rPr lang="fr-FR" dirty="0" err="1"/>
              <a:t>ma_base</a:t>
            </a:r>
            <a:r>
              <a:rPr lang="fr-FR" dirty="0"/>
              <a:t>  </a:t>
            </a:r>
            <a:endParaRPr lang="fr-FR" i="1" dirty="0">
              <a:solidFill>
                <a:srgbClr val="A80000"/>
              </a:solidFill>
              <a:latin typeface="Bodoni MT" pitchFamily="18" charset="0"/>
            </a:endParaRPr>
          </a:p>
        </p:txBody>
      </p:sp>
    </p:spTree>
    <p:extLst>
      <p:ext uri="{BB962C8B-B14F-4D97-AF65-F5344CB8AC3E}">
        <p14:creationId xmlns:p14="http://schemas.microsoft.com/office/powerpoint/2010/main" val="4241626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1883"/>
            <a:ext cx="5629835" cy="1143000"/>
          </a:xfrm>
        </p:spPr>
        <p:txBody>
          <a:bodyPr>
            <a:normAutofit fontScale="90000"/>
          </a:bodyPr>
          <a:lstStyle/>
          <a:p>
            <a:r>
              <a:rPr lang="fr-FR" dirty="0"/>
              <a:t>Langage de Définition de Données</a:t>
            </a:r>
            <a:endParaRPr lang="en-US" dirty="0"/>
          </a:p>
        </p:txBody>
      </p:sp>
      <p:sp>
        <p:nvSpPr>
          <p:cNvPr id="3" name="Content Placeholder 2"/>
          <p:cNvSpPr>
            <a:spLocks noGrp="1"/>
          </p:cNvSpPr>
          <p:nvPr>
            <p:ph idx="1"/>
          </p:nvPr>
        </p:nvSpPr>
        <p:spPr>
          <a:xfrm>
            <a:off x="549275" y="1417638"/>
            <a:ext cx="8042276" cy="5304067"/>
          </a:xfrm>
        </p:spPr>
        <p:txBody>
          <a:bodyPr>
            <a:normAutofit/>
          </a:bodyPr>
          <a:lstStyle/>
          <a:p>
            <a:pPr marL="349250" lvl="2" indent="-349250">
              <a:spcBef>
                <a:spcPts val="2000"/>
              </a:spcBef>
            </a:pPr>
            <a:r>
              <a:rPr lang="fr-FR" sz="3200" dirty="0">
                <a:solidFill>
                  <a:schemeClr val="tx2">
                    <a:lumMod val="50000"/>
                    <a:lumOff val="50000"/>
                  </a:schemeClr>
                </a:solidFill>
              </a:rPr>
              <a:t>La commande CREATE :</a:t>
            </a:r>
          </a:p>
          <a:p>
            <a:pPr marL="0" lvl="2" indent="0">
              <a:spcBef>
                <a:spcPts val="2000"/>
              </a:spcBef>
              <a:buNone/>
            </a:pPr>
            <a:r>
              <a:rPr lang="fr-FR" sz="3200" dirty="0">
                <a:solidFill>
                  <a:schemeClr val="tx2">
                    <a:lumMod val="50000"/>
                    <a:lumOff val="50000"/>
                  </a:schemeClr>
                </a:solidFill>
              </a:rPr>
              <a:t>	</a:t>
            </a:r>
            <a:r>
              <a:rPr lang="fr-FR" dirty="0">
                <a:solidFill>
                  <a:srgbClr val="00B050"/>
                </a:solidFill>
              </a:rPr>
              <a:t>Création d’une Table :</a:t>
            </a:r>
          </a:p>
          <a:p>
            <a:pPr marL="0" lvl="2" indent="0">
              <a:spcBef>
                <a:spcPts val="2000"/>
              </a:spcBef>
              <a:buNone/>
            </a:pPr>
            <a:endParaRPr lang="fr-FR" dirty="0">
              <a:solidFill>
                <a:srgbClr val="00B050"/>
              </a:solidFill>
            </a:endParaRPr>
          </a:p>
          <a:p>
            <a:pPr marL="0" lvl="2" indent="0">
              <a:spcBef>
                <a:spcPts val="2000"/>
              </a:spcBef>
              <a:buNone/>
            </a:pPr>
            <a:endParaRPr lang="fr-FR" dirty="0">
              <a:solidFill>
                <a:schemeClr val="tx1"/>
              </a:solidFill>
            </a:endParaRPr>
          </a:p>
          <a:p>
            <a:pPr marL="0" indent="0" algn="just">
              <a:buNone/>
            </a:pPr>
            <a:endParaRPr lang="en-US" sz="2000" dirty="0">
              <a:solidFill>
                <a:srgbClr val="000000"/>
              </a:solidFill>
            </a:endParaRPr>
          </a:p>
          <a:p>
            <a:pPr marL="0" indent="0" algn="just">
              <a:buNone/>
            </a:pPr>
            <a:endParaRPr lang="en-US" sz="2000" dirty="0">
              <a:solidFill>
                <a:srgbClr val="000000"/>
              </a:solidFill>
            </a:endParaRPr>
          </a:p>
          <a:p>
            <a:pPr marL="0" indent="0" algn="just">
              <a:buNone/>
            </a:pPr>
            <a:endParaRPr lang="en-US" sz="2000" dirty="0">
              <a:solidFill>
                <a:srgbClr val="000000"/>
              </a:solidFill>
            </a:endParaRPr>
          </a:p>
          <a:p>
            <a:pPr algn="just">
              <a:spcBef>
                <a:spcPts val="0"/>
              </a:spcBef>
            </a:pPr>
            <a:r>
              <a:rPr lang="fr-FR" sz="1700" dirty="0">
                <a:solidFill>
                  <a:schemeClr val="tx1"/>
                </a:solidFill>
              </a:rPr>
              <a:t>4 colonnes ont été définies.</a:t>
            </a:r>
          </a:p>
          <a:p>
            <a:pPr>
              <a:spcBef>
                <a:spcPts val="0"/>
              </a:spcBef>
            </a:pPr>
            <a:r>
              <a:rPr lang="fr-FR" sz="1700" dirty="0">
                <a:solidFill>
                  <a:schemeClr val="tx1"/>
                </a:solidFill>
              </a:rPr>
              <a:t>Le </a:t>
            </a:r>
            <a:r>
              <a:rPr lang="fr-FR" sz="1700" dirty="0" err="1">
                <a:solidFill>
                  <a:schemeClr val="tx1"/>
                </a:solidFill>
              </a:rPr>
              <a:t>mot-cle</a:t>
            </a:r>
            <a:r>
              <a:rPr lang="fr-FR" sz="1700" dirty="0">
                <a:solidFill>
                  <a:schemeClr val="tx1"/>
                </a:solidFill>
              </a:rPr>
              <a:t> ≪ </a:t>
            </a:r>
            <a:r>
              <a:rPr lang="fr-FR" sz="1700" dirty="0" err="1">
                <a:solidFill>
                  <a:schemeClr val="tx1"/>
                </a:solidFill>
              </a:rPr>
              <a:t>type_donnees</a:t>
            </a:r>
            <a:r>
              <a:rPr lang="fr-FR" sz="1700" dirty="0">
                <a:solidFill>
                  <a:schemeClr val="tx1"/>
                </a:solidFill>
              </a:rPr>
              <a:t> ≫ sera a remplacer par un </a:t>
            </a:r>
            <a:r>
              <a:rPr lang="fr-FR" sz="1700" dirty="0" err="1">
                <a:solidFill>
                  <a:schemeClr val="tx1"/>
                </a:solidFill>
              </a:rPr>
              <a:t>mot-cle</a:t>
            </a:r>
            <a:r>
              <a:rPr lang="fr-FR" sz="1700" dirty="0">
                <a:solidFill>
                  <a:schemeClr val="tx1"/>
                </a:solidFill>
              </a:rPr>
              <a:t> pour définir le type de données (</a:t>
            </a:r>
            <a:r>
              <a:rPr lang="fr-FR" sz="1700" b="1" dirty="0">
                <a:solidFill>
                  <a:schemeClr val="tx1"/>
                </a:solidFill>
              </a:rPr>
              <a:t>INT</a:t>
            </a:r>
            <a:r>
              <a:rPr lang="fr-FR" sz="1700" dirty="0">
                <a:solidFill>
                  <a:schemeClr val="tx1"/>
                </a:solidFill>
              </a:rPr>
              <a:t>, </a:t>
            </a:r>
            <a:r>
              <a:rPr lang="fr-FR" sz="1700" b="1" dirty="0">
                <a:solidFill>
                  <a:schemeClr val="tx1"/>
                </a:solidFill>
              </a:rPr>
              <a:t>DATE</a:t>
            </a:r>
            <a:r>
              <a:rPr lang="fr-FR" sz="1700" dirty="0">
                <a:solidFill>
                  <a:schemeClr val="tx1"/>
                </a:solidFill>
              </a:rPr>
              <a:t>, </a:t>
            </a:r>
            <a:r>
              <a:rPr lang="fr-FR" sz="1700" b="1" dirty="0">
                <a:solidFill>
                  <a:schemeClr val="tx1"/>
                </a:solidFill>
              </a:rPr>
              <a:t>TEXT</a:t>
            </a:r>
            <a:r>
              <a:rPr lang="fr-FR" sz="1700" dirty="0">
                <a:solidFill>
                  <a:schemeClr val="tx1"/>
                </a:solidFill>
              </a:rPr>
              <a:t> …).</a:t>
            </a:r>
          </a:p>
          <a:p>
            <a:pPr>
              <a:spcBef>
                <a:spcPts val="0"/>
              </a:spcBef>
            </a:pPr>
            <a:endParaRPr lang="en-US" sz="1700" dirty="0">
              <a:solidFill>
                <a:schemeClr val="tx1"/>
              </a:solidFill>
            </a:endParaRPr>
          </a:p>
        </p:txBody>
      </p:sp>
      <p:sp>
        <p:nvSpPr>
          <p:cNvPr id="5" name="Slide Number Placeholder 4"/>
          <p:cNvSpPr>
            <a:spLocks noGrp="1"/>
          </p:cNvSpPr>
          <p:nvPr>
            <p:ph type="sldNum" sz="quarter" idx="4294967295"/>
          </p:nvPr>
        </p:nvSpPr>
        <p:spPr>
          <a:xfrm>
            <a:off x="8077200" y="19050"/>
            <a:ext cx="1066800" cy="328613"/>
          </a:xfrm>
          <a:prstGeom prst="rect">
            <a:avLst/>
          </a:prstGeom>
        </p:spPr>
        <p:txBody>
          <a:bodyPr/>
          <a:lstStyle/>
          <a:p>
            <a:fld id="{7F5CE407-6216-4202-80E4-A30DC2F709B2}" type="slidenum">
              <a:rPr lang="en-US" smtClean="0"/>
              <a:pPr/>
              <a:t>9</a:t>
            </a:fld>
            <a:endParaRPr lang="en-US"/>
          </a:p>
        </p:txBody>
      </p:sp>
      <p:sp>
        <p:nvSpPr>
          <p:cNvPr id="4" name="Text Box 12"/>
          <p:cNvSpPr txBox="1">
            <a:spLocks noChangeArrowheads="1"/>
          </p:cNvSpPr>
          <p:nvPr/>
        </p:nvSpPr>
        <p:spPr bwMode="auto">
          <a:xfrm>
            <a:off x="770624" y="3028097"/>
            <a:ext cx="6937375" cy="203132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r>
              <a:rPr lang="fr-FR" i="1" dirty="0">
                <a:latin typeface="Bodoni MT" pitchFamily="18" charset="0"/>
              </a:rPr>
              <a:t>CREATE TABLE </a:t>
            </a:r>
            <a:r>
              <a:rPr lang="fr-FR" i="1" dirty="0" err="1">
                <a:latin typeface="Bodoni MT" pitchFamily="18" charset="0"/>
              </a:rPr>
              <a:t>nom_de_la_table</a:t>
            </a:r>
            <a:endParaRPr lang="fr-FR" i="1" dirty="0">
              <a:latin typeface="Bodoni MT" pitchFamily="18" charset="0"/>
            </a:endParaRPr>
          </a:p>
          <a:p>
            <a:r>
              <a:rPr lang="fr-FR" i="1" dirty="0">
                <a:latin typeface="Bodoni MT" pitchFamily="18" charset="0"/>
              </a:rPr>
              <a:t>(</a:t>
            </a:r>
          </a:p>
          <a:p>
            <a:r>
              <a:rPr lang="fr-FR" i="1" dirty="0">
                <a:latin typeface="Bodoni MT" pitchFamily="18" charset="0"/>
              </a:rPr>
              <a:t>		colonne1 </a:t>
            </a:r>
            <a:r>
              <a:rPr lang="fr-FR" i="1" dirty="0" err="1">
                <a:latin typeface="Bodoni MT" pitchFamily="18" charset="0"/>
              </a:rPr>
              <a:t>type_donnees</a:t>
            </a:r>
            <a:r>
              <a:rPr lang="fr-FR" i="1" dirty="0">
                <a:latin typeface="Bodoni MT" pitchFamily="18" charset="0"/>
              </a:rPr>
              <a:t>,</a:t>
            </a:r>
          </a:p>
          <a:p>
            <a:r>
              <a:rPr lang="fr-FR" i="1" dirty="0">
                <a:latin typeface="Bodoni MT" pitchFamily="18" charset="0"/>
              </a:rPr>
              <a:t>		colonne2 </a:t>
            </a:r>
            <a:r>
              <a:rPr lang="fr-FR" i="1" dirty="0" err="1">
                <a:latin typeface="Bodoni MT" pitchFamily="18" charset="0"/>
              </a:rPr>
              <a:t>type_donnees</a:t>
            </a:r>
            <a:r>
              <a:rPr lang="fr-FR" i="1" dirty="0">
                <a:latin typeface="Bodoni MT" pitchFamily="18" charset="0"/>
              </a:rPr>
              <a:t>,</a:t>
            </a:r>
          </a:p>
          <a:p>
            <a:r>
              <a:rPr lang="fr-FR" i="1" dirty="0">
                <a:latin typeface="Bodoni MT" pitchFamily="18" charset="0"/>
              </a:rPr>
              <a:t>		colonne3 </a:t>
            </a:r>
            <a:r>
              <a:rPr lang="fr-FR" i="1" dirty="0" err="1">
                <a:latin typeface="Bodoni MT" pitchFamily="18" charset="0"/>
              </a:rPr>
              <a:t>type_donnees</a:t>
            </a:r>
            <a:r>
              <a:rPr lang="fr-FR" i="1" dirty="0">
                <a:latin typeface="Bodoni MT" pitchFamily="18" charset="0"/>
              </a:rPr>
              <a:t>,</a:t>
            </a:r>
          </a:p>
          <a:p>
            <a:r>
              <a:rPr lang="fr-FR" i="1" dirty="0">
                <a:latin typeface="Bodoni MT" pitchFamily="18" charset="0"/>
              </a:rPr>
              <a:t>		colonne4 </a:t>
            </a:r>
            <a:r>
              <a:rPr lang="fr-FR" i="1" dirty="0" err="1">
                <a:latin typeface="Bodoni MT" pitchFamily="18" charset="0"/>
              </a:rPr>
              <a:t>type_donnees</a:t>
            </a:r>
            <a:endParaRPr lang="fr-FR" i="1" dirty="0">
              <a:latin typeface="Bodoni MT" pitchFamily="18" charset="0"/>
            </a:endParaRPr>
          </a:p>
          <a:p>
            <a:r>
              <a:rPr lang="fr-FR" i="1" dirty="0">
                <a:latin typeface="Bodoni MT" pitchFamily="18" charset="0"/>
              </a:rPr>
              <a:t>);</a:t>
            </a:r>
          </a:p>
        </p:txBody>
      </p:sp>
    </p:spTree>
    <p:extLst>
      <p:ext uri="{BB962C8B-B14F-4D97-AF65-F5344CB8AC3E}">
        <p14:creationId xmlns:p14="http://schemas.microsoft.com/office/powerpoint/2010/main" val="332684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Thème2">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ème2" id="{9CACE9BF-CC29-4847-98DA-5AF9B4CE9374}" vid="{7862A260-94A5-471C-B06B-B8205F8FDE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Thème2</Template>
  <TotalTime>6524</TotalTime>
  <Words>3549</Words>
  <Application>Microsoft Office PowerPoint</Application>
  <PresentationFormat>Affichage à l'écran (4:3)</PresentationFormat>
  <Paragraphs>950</Paragraphs>
  <Slides>67</Slides>
  <Notes>2</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67</vt:i4>
      </vt:variant>
    </vt:vector>
  </HeadingPairs>
  <TitlesOfParts>
    <vt:vector size="71" baseType="lpstr">
      <vt:lpstr>Arial</vt:lpstr>
      <vt:lpstr>Bodoni MT</vt:lpstr>
      <vt:lpstr>Calibri</vt:lpstr>
      <vt:lpstr>Thème2</vt:lpstr>
      <vt:lpstr>Langage SQL  -Structured Query Language-</vt:lpstr>
      <vt:lpstr> Plan</vt:lpstr>
      <vt:lpstr>Généralités</vt:lpstr>
      <vt:lpstr>Généralités</vt:lpstr>
      <vt:lpstr>Langage de Définition de Données</vt:lpstr>
      <vt:lpstr>Langage de Définition de Données</vt:lpstr>
      <vt:lpstr>Langage de Définition de Données</vt:lpstr>
      <vt:lpstr>Langage de Définition de Données</vt:lpstr>
      <vt:lpstr>Langage de Définition de Données</vt:lpstr>
      <vt:lpstr>Langage de Définition de Données</vt:lpstr>
      <vt:lpstr>Langage de Définition de Données</vt:lpstr>
      <vt:lpstr>Langage de Définition de Données</vt:lpstr>
      <vt:lpstr>Langage de Définition de Données</vt:lpstr>
      <vt:lpstr>Langage de Définition de Données</vt:lpstr>
      <vt:lpstr>Langage de Définition de Données</vt:lpstr>
      <vt:lpstr>Langage de Définition de Données</vt:lpstr>
      <vt:lpstr>Langage de Définition de Données</vt:lpstr>
      <vt:lpstr>Langage de Définition de Données</vt:lpstr>
      <vt:lpstr>Langage de Définition de Données</vt:lpstr>
      <vt:lpstr>Langage de Manipulation des Données</vt:lpstr>
      <vt:lpstr>Langage de Manipulation des Données</vt:lpstr>
      <vt:lpstr>Langage de Manipulation des Données</vt:lpstr>
      <vt:lpstr>Langage de Manipulation des Données</vt:lpstr>
      <vt:lpstr>Langage de Manipulation des Données</vt:lpstr>
      <vt:lpstr>Langage de Manipulation des Données</vt:lpstr>
      <vt:lpstr>Langage de Manipulation des Données</vt:lpstr>
      <vt:lpstr>Langage de Manipulation des Données</vt:lpstr>
      <vt:lpstr>Langage de Manipulation des Données</vt:lpstr>
      <vt:lpstr>Langage de Manipulation des Données</vt:lpstr>
      <vt:lpstr>Langage de Manipulation des Données</vt:lpstr>
      <vt:lpstr>Langage de Manipulation des Données</vt:lpstr>
      <vt:lpstr>Langage de Manipulation des Données</vt:lpstr>
      <vt:lpstr>Langage de Manipulation des Données</vt:lpstr>
      <vt:lpstr>Langage de Manipulation des Données</vt:lpstr>
      <vt:lpstr>Langage de Manipulation des Données</vt:lpstr>
      <vt:lpstr>Langage de Manipulation des Données</vt:lpstr>
      <vt:lpstr>Langage de Manipulation des Données</vt:lpstr>
      <vt:lpstr>Langage de Manipulation des Données</vt:lpstr>
      <vt:lpstr>Langage de Manipulation des Données</vt:lpstr>
      <vt:lpstr>Langage de Manipulation des Données</vt:lpstr>
      <vt:lpstr>Langage de Manipulation des Données</vt:lpstr>
      <vt:lpstr>Langage de Manipulation des Données</vt:lpstr>
      <vt:lpstr>Langage de Manipulation des Données</vt:lpstr>
      <vt:lpstr>Langage de Manipulation des Données</vt:lpstr>
      <vt:lpstr>Langage de Manipulation des Données</vt:lpstr>
      <vt:lpstr>Langage de Manipulation des Données</vt:lpstr>
      <vt:lpstr>Langage de Manipulation des Données</vt:lpstr>
      <vt:lpstr>Langage de Manipulation des Données</vt:lpstr>
      <vt:lpstr>Langage de Manipulation des Données</vt:lpstr>
      <vt:lpstr> Les Jointures entre tables</vt:lpstr>
      <vt:lpstr> Plan</vt:lpstr>
      <vt:lpstr>Les Jointures entre tables Introduction</vt:lpstr>
      <vt:lpstr>Les Jointures entre tables introduction</vt:lpstr>
      <vt:lpstr>Les Jointures entre tables Modélisation d’une relation </vt:lpstr>
      <vt:lpstr>Les Jointures entre tables Modélisation d’une relation</vt:lpstr>
      <vt:lpstr>Les Jointures entre tables Modélisation d’une relation </vt:lpstr>
      <vt:lpstr>Les Jointures entre tables Modélisation d’une relation </vt:lpstr>
      <vt:lpstr>Les Jointures entre tables Modélisation d’une relation </vt:lpstr>
      <vt:lpstr>Les Jointures entre tables Qu'est-ce qu'une jointure ? </vt:lpstr>
      <vt:lpstr>Les Jointures entre tables Qu'est-ce qu'une jointure ?</vt:lpstr>
      <vt:lpstr>Les Jointures entre tables Les jointures internes</vt:lpstr>
      <vt:lpstr>Les Jointures entre tables Les jointures internes</vt:lpstr>
      <vt:lpstr>Les Jointures entre tables Les jointures externes </vt:lpstr>
      <vt:lpstr>Les Jointures entre tables Les jointures externes </vt:lpstr>
      <vt:lpstr>Les Jointures entre tables Les jointures externes </vt:lpstr>
      <vt:lpstr>Les Jointures entre tables Les jointures externes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Bases de Données</dc:title>
  <dc:creator>BASLAM</dc:creator>
  <cp:lastModifiedBy>Mohamed GOUSKIR</cp:lastModifiedBy>
  <cp:revision>269</cp:revision>
  <dcterms:created xsi:type="dcterms:W3CDTF">2014-09-22T16:41:48Z</dcterms:created>
  <dcterms:modified xsi:type="dcterms:W3CDTF">2018-12-18T13:05:12Z</dcterms:modified>
</cp:coreProperties>
</file>