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93" r:id="rId3"/>
    <p:sldId id="295" r:id="rId4"/>
    <p:sldId id="296" r:id="rId5"/>
    <p:sldId id="297" r:id="rId6"/>
    <p:sldId id="298" r:id="rId7"/>
    <p:sldId id="299" r:id="rId8"/>
    <p:sldId id="300" r:id="rId9"/>
    <p:sldId id="301" r:id="rId10"/>
    <p:sldId id="302" r:id="rId11"/>
    <p:sldId id="303" r:id="rId12"/>
    <p:sldId id="304" r:id="rId13"/>
    <p:sldId id="305" r:id="rId14"/>
    <p:sldId id="306" r:id="rId15"/>
    <p:sldId id="308" r:id="rId16"/>
    <p:sldId id="309" r:id="rId17"/>
    <p:sldId id="310" r:id="rId18"/>
    <p:sldId id="311" r:id="rId19"/>
    <p:sldId id="312" r:id="rId20"/>
    <p:sldId id="313" r:id="rId21"/>
    <p:sldId id="257" r:id="rId22"/>
    <p:sldId id="279" r:id="rId23"/>
    <p:sldId id="280" r:id="rId24"/>
    <p:sldId id="283" r:id="rId25"/>
    <p:sldId id="284" r:id="rId26"/>
    <p:sldId id="285" r:id="rId27"/>
    <p:sldId id="286" r:id="rId28"/>
    <p:sldId id="287" r:id="rId29"/>
    <p:sldId id="288" r:id="rId30"/>
    <p:sldId id="289" r:id="rId31"/>
    <p:sldId id="290" r:id="rId32"/>
    <p:sldId id="291" r:id="rId33"/>
    <p:sldId id="292" r:id="rId3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34" charset="0"/>
        <a:ea typeface="+mn-ea"/>
        <a:cs typeface="+mn-cs"/>
      </a:defRPr>
    </a:lvl2pPr>
    <a:lvl3pPr marL="914400" algn="l" rtl="0" fontAlgn="base">
      <a:spcBef>
        <a:spcPct val="0"/>
      </a:spcBef>
      <a:spcAft>
        <a:spcPct val="0"/>
      </a:spcAft>
      <a:defRPr sz="2400" kern="1200">
        <a:solidFill>
          <a:schemeClr val="tx1"/>
        </a:solidFill>
        <a:latin typeface="Arial" pitchFamily="34" charset="0"/>
        <a:ea typeface="+mn-ea"/>
        <a:cs typeface="+mn-cs"/>
      </a:defRPr>
    </a:lvl3pPr>
    <a:lvl4pPr marL="1371600" algn="l" rtl="0" fontAlgn="base">
      <a:spcBef>
        <a:spcPct val="0"/>
      </a:spcBef>
      <a:spcAft>
        <a:spcPct val="0"/>
      </a:spcAft>
      <a:defRPr sz="2400" kern="1200">
        <a:solidFill>
          <a:schemeClr val="tx1"/>
        </a:solidFill>
        <a:latin typeface="Arial" pitchFamily="34" charset="0"/>
        <a:ea typeface="+mn-ea"/>
        <a:cs typeface="+mn-cs"/>
      </a:defRPr>
    </a:lvl4pPr>
    <a:lvl5pPr marL="1828800" algn="l" rtl="0" fontAlgn="base">
      <a:spcBef>
        <a:spcPct val="0"/>
      </a:spcBef>
      <a:spcAft>
        <a:spcPct val="0"/>
      </a:spcAft>
      <a:defRPr sz="2400" kern="1200">
        <a:solidFill>
          <a:schemeClr val="tx1"/>
        </a:solidFill>
        <a:latin typeface="Arial" pitchFamily="34" charset="0"/>
        <a:ea typeface="+mn-ea"/>
        <a:cs typeface="+mn-cs"/>
      </a:defRPr>
    </a:lvl5pPr>
    <a:lvl6pPr marL="2286000" algn="l" defTabSz="914400" rtl="0" eaLnBrk="1" latinLnBrk="0" hangingPunct="1">
      <a:defRPr sz="2400" kern="1200">
        <a:solidFill>
          <a:schemeClr val="tx1"/>
        </a:solidFill>
        <a:latin typeface="Arial" pitchFamily="34" charset="0"/>
        <a:ea typeface="+mn-ea"/>
        <a:cs typeface="+mn-cs"/>
      </a:defRPr>
    </a:lvl6pPr>
    <a:lvl7pPr marL="2743200" algn="l" defTabSz="914400" rtl="0" eaLnBrk="1" latinLnBrk="0" hangingPunct="1">
      <a:defRPr sz="2400" kern="1200">
        <a:solidFill>
          <a:schemeClr val="tx1"/>
        </a:solidFill>
        <a:latin typeface="Arial" pitchFamily="34" charset="0"/>
        <a:ea typeface="+mn-ea"/>
        <a:cs typeface="+mn-cs"/>
      </a:defRPr>
    </a:lvl7pPr>
    <a:lvl8pPr marL="3200400" algn="l" defTabSz="914400" rtl="0" eaLnBrk="1" latinLnBrk="0" hangingPunct="1">
      <a:defRPr sz="2400" kern="1200">
        <a:solidFill>
          <a:schemeClr val="tx1"/>
        </a:solidFill>
        <a:latin typeface="Arial" pitchFamily="34" charset="0"/>
        <a:ea typeface="+mn-ea"/>
        <a:cs typeface="+mn-cs"/>
      </a:defRPr>
    </a:lvl8pPr>
    <a:lvl9pPr marL="3657600" algn="l" defTabSz="914400" rtl="0" eaLnBrk="1" latinLnBrk="0" hangingPunct="1">
      <a:defRPr sz="24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663300"/>
    <a:srgbClr val="040E08"/>
    <a:srgbClr val="B92D14"/>
    <a:srgbClr val="35759D"/>
    <a:srgbClr val="35B19D"/>
    <a:srgbClr val="000000"/>
    <a:srgbClr val="FFFF00"/>
    <a:srgbClr val="491403"/>
    <a:srgbClr val="3A100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15" autoAdjust="0"/>
    <p:restoredTop sz="95596" autoAdjust="0"/>
  </p:normalViewPr>
  <p:slideViewPr>
    <p:cSldViewPr>
      <p:cViewPr>
        <p:scale>
          <a:sx n="73" d="100"/>
          <a:sy n="73" d="100"/>
        </p:scale>
        <p:origin x="-1086" y="-72"/>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5AEAB03-9A1F-44FB-9E69-F844AFB934AA}" type="slidenum">
              <a:rPr lang="en-US"/>
              <a:pPr/>
              <a:t>‹N°›</a:t>
            </a:fld>
            <a:endParaRPr lang="en-US"/>
          </a:p>
        </p:txBody>
      </p:sp>
    </p:spTree>
    <p:extLst>
      <p:ext uri="{BB962C8B-B14F-4D97-AF65-F5344CB8AC3E}">
        <p14:creationId xmlns="" xmlns:p14="http://schemas.microsoft.com/office/powerpoint/2010/main" val="7863481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BAA6B-FED4-43AC-88F1-760A3D3506F1}" type="slidenum">
              <a:rPr lang="en-US"/>
              <a:pPr/>
              <a:t>1</a:t>
            </a:fld>
            <a:endParaRPr lang="en-US"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3E62C510-1BEF-4235-8ED6-986553CD6851}" type="slidenum">
              <a:rPr lang="fr-FR"/>
              <a:pPr/>
              <a:t>15</a:t>
            </a:fld>
            <a:endParaRPr lang="fr-F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927842D4-48D6-4CC0-80AC-6BCAC459E240}" type="slidenum">
              <a:rPr lang="fr-FR"/>
              <a:pPr/>
              <a:t>16</a:t>
            </a:fld>
            <a:endParaRPr lang="fr-F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7D7AD654-4FF4-4528-8B5A-CBAF13E43A78}" type="slidenum">
              <a:rPr lang="fr-FR"/>
              <a:pPr/>
              <a:t>17</a:t>
            </a:fld>
            <a:endParaRPr lang="fr-F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2F64F7F5-8DE4-4BFC-8C25-D4B45AA331EB}" type="slidenum">
              <a:rPr lang="fr-FR"/>
              <a:pPr/>
              <a:t>18</a:t>
            </a:fld>
            <a:endParaRPr lang="fr-F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01F2CA-E00B-439A-9208-8FB632AED944}" type="slidenum">
              <a:rPr lang="en-US"/>
              <a:pPr/>
              <a:t>21</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85F6E0-38E2-41EC-9233-817B8038320F}" type="slidenum">
              <a:rPr lang="en-US"/>
              <a:pPr/>
              <a:t>22</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5181600"/>
            <a:ext cx="7543800" cy="704850"/>
          </a:xfrm>
          <a:extLst>
            <a:ext uri="{AF507438-7753-43E0-B8FC-AC1667EBCBE1}">
              <a14:hiddenEffects xmlns="" xmlns:a14="http://schemas.microsoft.com/office/drawing/2010/main">
                <a:effectLst>
                  <a:outerShdw dist="17961" dir="2700000" algn="ctr" rotWithShape="0">
                    <a:schemeClr val="tx1"/>
                  </a:outerShdw>
                </a:effectLst>
              </a14:hiddenEffects>
            </a:ext>
          </a:extLst>
        </p:spPr>
        <p:txBody>
          <a:bodyPr/>
          <a:lstStyle>
            <a:lvl1pPr>
              <a:defRPr sz="40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09600" y="5791200"/>
            <a:ext cx="7543800" cy="685800"/>
          </a:xfrm>
          <a:extLst>
            <a:ext uri="{AF507438-7753-43E0-B8FC-AC1667EBCBE1}">
              <a14:hiddenEffects xmlns="" xmlns:a14="http://schemas.microsoft.com/office/drawing/2010/main">
                <a:effectLst>
                  <a:outerShdw dist="17961" dir="2700000" algn="ctr" rotWithShape="0">
                    <a:schemeClr val="tx1"/>
                  </a:outerShdw>
                </a:effectLst>
              </a14:hiddenEffects>
            </a:ext>
          </a:extLst>
        </p:spPr>
        <p:txBody>
          <a:bodyPr/>
          <a:lstStyle>
            <a:lvl1pPr marL="0" indent="0">
              <a:buFontTx/>
              <a:buNone/>
              <a:defRPr sz="2800"/>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 xmlns:p14="http://schemas.microsoft.com/office/powerpoint/2010/main" val="2810013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43650" y="381000"/>
            <a:ext cx="1962150" cy="6019800"/>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381000"/>
            <a:ext cx="57340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 xmlns:p14="http://schemas.microsoft.com/office/powerpoint/2010/main" val="296954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 xmlns:p14="http://schemas.microsoft.com/office/powerpoint/2010/main" val="2557467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3326640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990600" y="21336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724400" y="2133600"/>
            <a:ext cx="3581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 xmlns:p14="http://schemas.microsoft.com/office/powerpoint/2010/main" val="1933579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Tree>
    <p:extLst>
      <p:ext uri="{BB962C8B-B14F-4D97-AF65-F5344CB8AC3E}">
        <p14:creationId xmlns="" xmlns:p14="http://schemas.microsoft.com/office/powerpoint/2010/main" val="184163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Tree>
    <p:extLst>
      <p:ext uri="{BB962C8B-B14F-4D97-AF65-F5344CB8AC3E}">
        <p14:creationId xmlns="" xmlns:p14="http://schemas.microsoft.com/office/powerpoint/2010/main" val="249790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3933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1478587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901933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81000"/>
            <a:ext cx="7315200" cy="71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90600" y="2133600"/>
            <a:ext cx="7315200" cy="426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323528" y="3284984"/>
            <a:ext cx="7543800" cy="704850"/>
          </a:xfrm>
        </p:spPr>
        <p:txBody>
          <a:bodyPr/>
          <a:lstStyle/>
          <a:p>
            <a:r>
              <a:rPr lang="fr-FR" dirty="0" smtClean="0">
                <a:solidFill>
                  <a:schemeClr val="accent2">
                    <a:lumMod val="75000"/>
                  </a:schemeClr>
                </a:solidFill>
                <a:latin typeface="Comic Sans MS" pitchFamily="66" charset="0"/>
              </a:rPr>
              <a:t>La gestion fiscale</a:t>
            </a:r>
            <a:endParaRPr lang="fr-FR" dirty="0">
              <a:solidFill>
                <a:schemeClr val="accent2">
                  <a:lumMod val="75000"/>
                </a:schemeClr>
              </a:solidFill>
              <a:latin typeface="Comic Sans MS" pitchFamily="66" charset="0"/>
            </a:endParaRPr>
          </a:p>
        </p:txBody>
      </p:sp>
      <p:sp>
        <p:nvSpPr>
          <p:cNvPr id="2057" name="Rectangle 9"/>
          <p:cNvSpPr>
            <a:spLocks noGrp="1" noChangeArrowheads="1"/>
          </p:cNvSpPr>
          <p:nvPr>
            <p:ph type="subTitle" idx="1"/>
          </p:nvPr>
        </p:nvSpPr>
        <p:spPr>
          <a:xfrm>
            <a:off x="4860032" y="4846935"/>
            <a:ext cx="3653408" cy="685800"/>
          </a:xfrm>
        </p:spPr>
        <p:txBody>
          <a:bodyPr/>
          <a:lstStyle/>
          <a:p>
            <a:r>
              <a:rPr lang="fr-FR" sz="1800" b="1" dirty="0" smtClean="0">
                <a:latin typeface="Maiandra GD" pitchFamily="34" charset="0"/>
                <a:cs typeface="Arial" pitchFamily="34" charset="0"/>
              </a:rPr>
              <a:t>Préparé par:</a:t>
            </a:r>
            <a:endParaRPr lang="fr-FR" sz="1800" b="1" kern="1200" dirty="0">
              <a:latin typeface="Maiandra GD" pitchFamily="34" charset="0"/>
              <a:cs typeface="Arial" pitchFamily="34" charset="0"/>
            </a:endParaRPr>
          </a:p>
          <a:p>
            <a:r>
              <a:rPr lang="fr-FR" sz="1800" b="1" kern="1200" dirty="0">
                <a:latin typeface="Maiandra GD" pitchFamily="34" charset="0"/>
                <a:cs typeface="Arial" pitchFamily="34" charset="0"/>
              </a:rPr>
              <a:t>  </a:t>
            </a:r>
            <a:r>
              <a:rPr lang="fr-FR" sz="1800" dirty="0" smtClean="0">
                <a:latin typeface="Maiandra GD" pitchFamily="34" charset="0"/>
                <a:cs typeface="Arial" pitchFamily="34" charset="0"/>
              </a:rPr>
              <a:t>       Mohamed Amine ELOUKILI</a:t>
            </a:r>
          </a:p>
          <a:p>
            <a:r>
              <a:rPr lang="fr-FR" sz="1800" dirty="0" err="1" smtClean="0">
                <a:latin typeface="Maiandra GD" pitchFamily="34" charset="0"/>
                <a:cs typeface="Arial" pitchFamily="34" charset="0"/>
              </a:rPr>
              <a:t>Lamachi</a:t>
            </a:r>
            <a:r>
              <a:rPr lang="fr-FR" sz="1800" dirty="0" smtClean="0">
                <a:latin typeface="Maiandra GD" pitchFamily="34" charset="0"/>
                <a:cs typeface="Arial" pitchFamily="34" charset="0"/>
              </a:rPr>
              <a:t> Mehdi</a:t>
            </a:r>
          </a:p>
          <a:p>
            <a:endParaRPr lang="fr-FR" sz="1800" dirty="0" smtClean="0">
              <a:latin typeface="Maiandra GD" pitchFamily="34" charset="0"/>
              <a:cs typeface="Arial" pitchFamily="34" charset="0"/>
            </a:endParaRPr>
          </a:p>
          <a:p>
            <a:endParaRPr lang="fr-FR" sz="1600" dirty="0">
              <a:latin typeface="Maiandra GD" pitchFamily="34" charset="0"/>
              <a:cs typeface="Arial" pitchFamily="34" charset="0"/>
            </a:endParaRPr>
          </a:p>
          <a:p>
            <a:endParaRPr lang="fr-FR" sz="1600" dirty="0" smtClean="0">
              <a:latin typeface="Maiandra GD" pitchFamily="34" charset="0"/>
              <a:cs typeface="Arial" pitchFamily="34" charset="0"/>
            </a:endParaRPr>
          </a:p>
          <a:p>
            <a:endParaRPr lang="ru-RU" dirty="0"/>
          </a:p>
        </p:txBody>
      </p:sp>
      <p:sp>
        <p:nvSpPr>
          <p:cNvPr id="4" name="Text Box 15"/>
          <p:cNvSpPr txBox="1">
            <a:spLocks noChangeArrowheads="1"/>
          </p:cNvSpPr>
          <p:nvPr/>
        </p:nvSpPr>
        <p:spPr bwMode="auto">
          <a:xfrm>
            <a:off x="479425" y="4869160"/>
            <a:ext cx="2817813"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Calibri" pitchFamily="34" charset="0"/>
                <a:cs typeface="Tahoma" pitchFamily="34" charset="0"/>
              </a:defRPr>
            </a:lvl1pPr>
            <a:lvl2pPr marL="742950" indent="-285750" eaLnBrk="0" hangingPunct="0">
              <a:defRPr sz="2000">
                <a:solidFill>
                  <a:schemeClr val="tx1"/>
                </a:solidFill>
                <a:latin typeface="Calibri" pitchFamily="34" charset="0"/>
                <a:cs typeface="Tahoma" pitchFamily="34" charset="0"/>
              </a:defRPr>
            </a:lvl2pPr>
            <a:lvl3pPr marL="1143000" indent="-228600" eaLnBrk="0" hangingPunct="0">
              <a:defRPr sz="2000">
                <a:solidFill>
                  <a:schemeClr val="tx1"/>
                </a:solidFill>
                <a:latin typeface="Calibri" pitchFamily="34" charset="0"/>
                <a:cs typeface="Tahoma" pitchFamily="34" charset="0"/>
              </a:defRPr>
            </a:lvl3pPr>
            <a:lvl4pPr marL="1600200" indent="-228600" eaLnBrk="0" hangingPunct="0">
              <a:defRPr sz="2000">
                <a:solidFill>
                  <a:schemeClr val="tx1"/>
                </a:solidFill>
                <a:latin typeface="Calibri" pitchFamily="34" charset="0"/>
                <a:cs typeface="Tahoma" pitchFamily="34" charset="0"/>
              </a:defRPr>
            </a:lvl4pPr>
            <a:lvl5pPr marL="2057400" indent="-228600" eaLnBrk="0" hangingPunct="0">
              <a:defRPr sz="2000">
                <a:solidFill>
                  <a:schemeClr val="tx1"/>
                </a:solidFill>
                <a:latin typeface="Calibri" pitchFamily="34" charset="0"/>
                <a:cs typeface="Tahoma" pitchFamily="34" charset="0"/>
              </a:defRPr>
            </a:lvl5pPr>
            <a:lvl6pPr marL="2514600" indent="-228600" algn="r" rtl="1" eaLnBrk="0" fontAlgn="base" hangingPunct="0">
              <a:spcBef>
                <a:spcPct val="0"/>
              </a:spcBef>
              <a:spcAft>
                <a:spcPct val="0"/>
              </a:spcAft>
              <a:defRPr sz="2000">
                <a:solidFill>
                  <a:schemeClr val="tx1"/>
                </a:solidFill>
                <a:latin typeface="Calibri" pitchFamily="34" charset="0"/>
                <a:cs typeface="Tahoma" pitchFamily="34" charset="0"/>
              </a:defRPr>
            </a:lvl6pPr>
            <a:lvl7pPr marL="2971800" indent="-228600" algn="r" rtl="1" eaLnBrk="0" fontAlgn="base" hangingPunct="0">
              <a:spcBef>
                <a:spcPct val="0"/>
              </a:spcBef>
              <a:spcAft>
                <a:spcPct val="0"/>
              </a:spcAft>
              <a:defRPr sz="2000">
                <a:solidFill>
                  <a:schemeClr val="tx1"/>
                </a:solidFill>
                <a:latin typeface="Calibri" pitchFamily="34" charset="0"/>
                <a:cs typeface="Tahoma" pitchFamily="34" charset="0"/>
              </a:defRPr>
            </a:lvl7pPr>
            <a:lvl8pPr marL="3429000" indent="-228600" algn="r" rtl="1" eaLnBrk="0" fontAlgn="base" hangingPunct="0">
              <a:spcBef>
                <a:spcPct val="0"/>
              </a:spcBef>
              <a:spcAft>
                <a:spcPct val="0"/>
              </a:spcAft>
              <a:defRPr sz="2000">
                <a:solidFill>
                  <a:schemeClr val="tx1"/>
                </a:solidFill>
                <a:latin typeface="Calibri" pitchFamily="34" charset="0"/>
                <a:cs typeface="Tahoma" pitchFamily="34" charset="0"/>
              </a:defRPr>
            </a:lvl8pPr>
            <a:lvl9pPr marL="3886200" indent="-228600" algn="r" rtl="1" eaLnBrk="0" fontAlgn="base" hangingPunct="0">
              <a:spcBef>
                <a:spcPct val="0"/>
              </a:spcBef>
              <a:spcAft>
                <a:spcPct val="0"/>
              </a:spcAft>
              <a:defRPr sz="2000">
                <a:solidFill>
                  <a:schemeClr val="tx1"/>
                </a:solidFill>
                <a:latin typeface="Calibri" pitchFamily="34" charset="0"/>
                <a:cs typeface="Tahoma" pitchFamily="34" charset="0"/>
              </a:defRPr>
            </a:lvl9pPr>
          </a:lstStyle>
          <a:p>
            <a:pPr algn="l" eaLnBrk="1" hangingPunct="1"/>
            <a:r>
              <a:rPr lang="fr-FR" sz="1800" b="1" dirty="0">
                <a:latin typeface="Maiandra GD" pitchFamily="34" charset="0"/>
                <a:cs typeface="Arial" pitchFamily="34" charset="0"/>
              </a:rPr>
              <a:t>Encadré par:</a:t>
            </a:r>
          </a:p>
          <a:p>
            <a:pPr algn="l" eaLnBrk="1" hangingPunct="1"/>
            <a:r>
              <a:rPr lang="fr-FR" sz="1800" dirty="0">
                <a:latin typeface="Century Gothic" pitchFamily="34" charset="0"/>
                <a:cs typeface="Arial" pitchFamily="34" charset="0"/>
              </a:rPr>
              <a:t>                  </a:t>
            </a:r>
            <a:r>
              <a:rPr lang="fr-FR" sz="1800" dirty="0">
                <a:latin typeface="Maiandra GD" pitchFamily="34" charset="0"/>
                <a:cs typeface="Arial" pitchFamily="34" charset="0"/>
              </a:rPr>
              <a:t>Mr. </a:t>
            </a:r>
            <a:r>
              <a:rPr lang="fr-FR" sz="1800" dirty="0" err="1">
                <a:latin typeface="Maiandra GD" pitchFamily="34" charset="0"/>
                <a:cs typeface="Arial" pitchFamily="34" charset="0"/>
              </a:rPr>
              <a:t>Said</a:t>
            </a:r>
            <a:r>
              <a:rPr lang="fr-FR" sz="1800" dirty="0">
                <a:latin typeface="Maiandra GD" pitchFamily="34" charset="0"/>
                <a:cs typeface="Arial" pitchFamily="34" charset="0"/>
              </a:rPr>
              <a:t> RADI</a:t>
            </a:r>
            <a:endParaRPr lang="en-US" sz="1800" dirty="0">
              <a:latin typeface="Maiandra GD"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Optimisation fiscale des charges</a:t>
            </a:r>
            <a:endParaRPr lang="fr-FR" dirty="0"/>
          </a:p>
        </p:txBody>
      </p:sp>
      <p:sp>
        <p:nvSpPr>
          <p:cNvPr id="3" name="Espace réservé du contenu 2"/>
          <p:cNvSpPr>
            <a:spLocks noGrp="1"/>
          </p:cNvSpPr>
          <p:nvPr>
            <p:ph idx="1"/>
          </p:nvPr>
        </p:nvSpPr>
        <p:spPr>
          <a:xfrm>
            <a:off x="990600" y="1700808"/>
            <a:ext cx="7315200" cy="4699992"/>
          </a:xfrm>
        </p:spPr>
        <p:txBody>
          <a:bodyPr>
            <a:normAutofit fontScale="92500" lnSpcReduction="10000"/>
          </a:bodyPr>
          <a:lstStyle/>
          <a:p>
            <a:r>
              <a:rPr lang="fr-FR" sz="1800" i="1" u="sng" dirty="0">
                <a:solidFill>
                  <a:srgbClr val="663300"/>
                </a:solidFill>
              </a:rPr>
              <a:t>Immobilisation en non </a:t>
            </a:r>
            <a:r>
              <a:rPr lang="fr-FR" sz="1800" i="1" u="sng" dirty="0" smtClean="0">
                <a:solidFill>
                  <a:srgbClr val="663300"/>
                </a:solidFill>
              </a:rPr>
              <a:t>valeurs</a:t>
            </a:r>
          </a:p>
          <a:p>
            <a:pPr>
              <a:buNone/>
            </a:pPr>
            <a:r>
              <a:rPr lang="fr-FR" sz="1400" dirty="0">
                <a:solidFill>
                  <a:schemeClr val="bg2">
                    <a:lumMod val="75000"/>
                  </a:schemeClr>
                </a:solidFill>
              </a:rPr>
              <a:t>Elle </a:t>
            </a:r>
            <a:r>
              <a:rPr lang="fr-FR" sz="1400" dirty="0" smtClean="0">
                <a:solidFill>
                  <a:schemeClr val="bg2">
                    <a:lumMod val="75000"/>
                  </a:schemeClr>
                </a:solidFill>
              </a:rPr>
              <a:t>comporte: </a:t>
            </a:r>
            <a:endParaRPr lang="fr-FR" sz="1400" i="1" u="sng" dirty="0">
              <a:solidFill>
                <a:schemeClr val="bg2">
                  <a:lumMod val="75000"/>
                </a:schemeClr>
              </a:solidFill>
            </a:endParaRPr>
          </a:p>
          <a:p>
            <a:r>
              <a:rPr lang="fr-FR" sz="1400" dirty="0">
                <a:solidFill>
                  <a:schemeClr val="bg2">
                    <a:lumMod val="75000"/>
                  </a:schemeClr>
                </a:solidFill>
              </a:rPr>
              <a:t>Les frais préliminaires </a:t>
            </a:r>
            <a:endParaRPr lang="fr-FR" sz="1400" dirty="0" smtClean="0">
              <a:solidFill>
                <a:schemeClr val="bg2">
                  <a:lumMod val="75000"/>
                </a:schemeClr>
              </a:solidFill>
            </a:endParaRPr>
          </a:p>
          <a:p>
            <a:r>
              <a:rPr lang="fr-FR" sz="1400" dirty="0">
                <a:solidFill>
                  <a:schemeClr val="bg2">
                    <a:lumMod val="75000"/>
                  </a:schemeClr>
                </a:solidFill>
              </a:rPr>
              <a:t>Les charges à répartir sur plusieurs exercices </a:t>
            </a:r>
          </a:p>
          <a:p>
            <a:r>
              <a:rPr lang="fr-FR" sz="1400" dirty="0">
                <a:solidFill>
                  <a:schemeClr val="bg2">
                    <a:lumMod val="75000"/>
                  </a:schemeClr>
                </a:solidFill>
              </a:rPr>
              <a:t>Les primes de remboursement des obligations </a:t>
            </a:r>
          </a:p>
          <a:p>
            <a:pPr>
              <a:buNone/>
            </a:pPr>
            <a:endParaRPr lang="fr-FR" sz="1800" i="1" u="sng" dirty="0" smtClean="0"/>
          </a:p>
          <a:p>
            <a:pPr>
              <a:buNone/>
            </a:pPr>
            <a:r>
              <a:rPr lang="fr-FR" sz="1500" dirty="0">
                <a:solidFill>
                  <a:srgbClr val="0066FF"/>
                </a:solidFill>
              </a:rPr>
              <a:t> </a:t>
            </a:r>
            <a:r>
              <a:rPr lang="fr-FR" sz="1500" dirty="0" smtClean="0">
                <a:solidFill>
                  <a:srgbClr val="0066FF"/>
                </a:solidFill>
              </a:rPr>
              <a:t>                        La </a:t>
            </a:r>
            <a:r>
              <a:rPr lang="fr-FR" sz="1500" dirty="0">
                <a:solidFill>
                  <a:srgbClr val="0066FF"/>
                </a:solidFill>
              </a:rPr>
              <a:t>valeur à l’arrêté des comptes de ces éléments est en principe nulle puisque la valeur d’entrée devrait être amortie à 100 % lors de l’année de la constatation</a:t>
            </a:r>
            <a:r>
              <a:rPr lang="fr-FR" sz="1500" dirty="0" smtClean="0">
                <a:solidFill>
                  <a:srgbClr val="0066FF"/>
                </a:solidFill>
              </a:rPr>
              <a:t>.</a:t>
            </a:r>
          </a:p>
          <a:p>
            <a:pPr>
              <a:buNone/>
            </a:pPr>
            <a:endParaRPr lang="fr-FR" sz="1500" dirty="0">
              <a:solidFill>
                <a:srgbClr val="0066FF"/>
              </a:solidFill>
            </a:endParaRPr>
          </a:p>
          <a:p>
            <a:pPr>
              <a:buNone/>
            </a:pPr>
            <a:r>
              <a:rPr lang="fr-FR" sz="1500" dirty="0">
                <a:solidFill>
                  <a:srgbClr val="0066FF"/>
                </a:solidFill>
              </a:rPr>
              <a:t> </a:t>
            </a:r>
            <a:r>
              <a:rPr lang="fr-FR" sz="1500" dirty="0" smtClean="0">
                <a:solidFill>
                  <a:srgbClr val="0066FF"/>
                </a:solidFill>
              </a:rPr>
              <a:t>                        Tenant compte du principe de continuité d ’exploitation l’entreprise  </a:t>
            </a:r>
            <a:r>
              <a:rPr lang="fr-FR" sz="1500" dirty="0">
                <a:solidFill>
                  <a:srgbClr val="0066FF"/>
                </a:solidFill>
              </a:rPr>
              <a:t>a la faculté fiscalement de les étaler dans le temps</a:t>
            </a:r>
            <a:r>
              <a:rPr lang="fr-FR" sz="1500" dirty="0" smtClean="0">
                <a:solidFill>
                  <a:srgbClr val="0066FF"/>
                </a:solidFill>
              </a:rPr>
              <a:t>.</a:t>
            </a:r>
          </a:p>
          <a:p>
            <a:pPr>
              <a:buNone/>
            </a:pPr>
            <a:endParaRPr lang="fr-FR" sz="1500" dirty="0">
              <a:solidFill>
                <a:srgbClr val="0066FF"/>
              </a:solidFill>
            </a:endParaRPr>
          </a:p>
          <a:p>
            <a:pPr>
              <a:buNone/>
            </a:pPr>
            <a:r>
              <a:rPr lang="fr-FR" sz="1600" dirty="0" smtClean="0">
                <a:solidFill>
                  <a:srgbClr val="0066FF"/>
                </a:solidFill>
              </a:rPr>
              <a:t>                         L’entreprise </a:t>
            </a:r>
            <a:r>
              <a:rPr lang="fr-FR" sz="1600" dirty="0">
                <a:solidFill>
                  <a:srgbClr val="0066FF"/>
                </a:solidFill>
              </a:rPr>
              <a:t>a donc le choix entre la déduction immédiate au titre de l’exercice d’engagement ou l’étalement</a:t>
            </a:r>
            <a:r>
              <a:rPr lang="fr-FR" sz="1600" dirty="0" smtClean="0">
                <a:solidFill>
                  <a:srgbClr val="0066FF"/>
                </a:solidFill>
              </a:rPr>
              <a:t>.</a:t>
            </a:r>
          </a:p>
          <a:p>
            <a:pPr>
              <a:buNone/>
            </a:pPr>
            <a:endParaRPr lang="fr-FR" sz="1600" dirty="0" smtClean="0">
              <a:solidFill>
                <a:schemeClr val="bg2">
                  <a:lumMod val="75000"/>
                </a:schemeClr>
              </a:solidFill>
            </a:endParaRPr>
          </a:p>
          <a:p>
            <a:r>
              <a:rPr lang="fr-FR" sz="1600" dirty="0" smtClean="0">
                <a:solidFill>
                  <a:schemeClr val="bg2">
                    <a:lumMod val="75000"/>
                  </a:schemeClr>
                </a:solidFill>
              </a:rPr>
              <a:t>L’intérêt </a:t>
            </a:r>
            <a:r>
              <a:rPr lang="fr-FR" sz="1600" dirty="0">
                <a:solidFill>
                  <a:schemeClr val="bg2">
                    <a:lumMod val="75000"/>
                  </a:schemeClr>
                </a:solidFill>
              </a:rPr>
              <a:t>de la déduction massive tient bien entendu à l’économie d’impôt immédiate qu’elle procure en période bénéficiaire.</a:t>
            </a:r>
          </a:p>
          <a:p>
            <a:r>
              <a:rPr lang="fr-FR" sz="1600" dirty="0">
                <a:solidFill>
                  <a:schemeClr val="bg2">
                    <a:lumMod val="75000"/>
                  </a:schemeClr>
                </a:solidFill>
              </a:rPr>
              <a:t>A l’inverse, le recours à l’étalement  peut permettre d’éviter l’apparition d’un déficit ou la prescription des déficits antérieurs.</a:t>
            </a:r>
          </a:p>
          <a:p>
            <a:pPr>
              <a:buNone/>
            </a:pPr>
            <a:endParaRPr lang="fr-FR" dirty="0"/>
          </a:p>
        </p:txBody>
      </p:sp>
      <p:sp>
        <p:nvSpPr>
          <p:cNvPr id="4" name="Flèche droite 3"/>
          <p:cNvSpPr/>
          <p:nvPr/>
        </p:nvSpPr>
        <p:spPr>
          <a:xfrm>
            <a:off x="1331640" y="3140968"/>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1331640" y="4005064"/>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1403648" y="4653136"/>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0872" y="1628800"/>
            <a:ext cx="8229600" cy="5073427"/>
          </a:xfrm>
        </p:spPr>
        <p:txBody>
          <a:bodyPr>
            <a:normAutofit/>
          </a:bodyPr>
          <a:lstStyle/>
          <a:p>
            <a:r>
              <a:rPr lang="fr-FR" sz="1800" i="1" u="sng" dirty="0" smtClean="0">
                <a:solidFill>
                  <a:srgbClr val="663300"/>
                </a:solidFill>
              </a:rPr>
              <a:t>Amortissements</a:t>
            </a:r>
            <a:r>
              <a:rPr lang="fr-FR" sz="1400" dirty="0" smtClean="0">
                <a:solidFill>
                  <a:srgbClr val="663300"/>
                </a:solidFill>
              </a:rPr>
              <a:t>: </a:t>
            </a:r>
          </a:p>
          <a:p>
            <a:endParaRPr lang="fr-FR" sz="1400" dirty="0" smtClean="0"/>
          </a:p>
          <a:p>
            <a:pPr>
              <a:buNone/>
            </a:pPr>
            <a:r>
              <a:rPr lang="fr-FR" sz="1800" dirty="0">
                <a:solidFill>
                  <a:schemeClr val="bg2">
                    <a:lumMod val="75000"/>
                  </a:schemeClr>
                </a:solidFill>
              </a:rPr>
              <a:t>Il y a lieu de distinguer entre les deux systèmes amortissement linéaire et amortissement </a:t>
            </a:r>
            <a:r>
              <a:rPr lang="fr-FR" sz="1800" dirty="0" smtClean="0">
                <a:solidFill>
                  <a:schemeClr val="bg2">
                    <a:lumMod val="75000"/>
                  </a:schemeClr>
                </a:solidFill>
              </a:rPr>
              <a:t>dégressif:</a:t>
            </a:r>
          </a:p>
          <a:p>
            <a:pPr>
              <a:buNone/>
            </a:pPr>
            <a:endParaRPr lang="fr-FR" sz="1800" dirty="0" smtClean="0"/>
          </a:p>
          <a:p>
            <a:r>
              <a:rPr lang="fr-FR" sz="1800" dirty="0">
                <a:solidFill>
                  <a:srgbClr val="0066FF"/>
                </a:solidFill>
              </a:rPr>
              <a:t>les annuités dégressives sont supérieures aux annuités linéaires au début du plan d’amortissement puis deviennent inférieures en fin de </a:t>
            </a:r>
            <a:r>
              <a:rPr lang="fr-FR" sz="1800" dirty="0" smtClean="0">
                <a:solidFill>
                  <a:srgbClr val="0066FF"/>
                </a:solidFill>
              </a:rPr>
              <a:t>période</a:t>
            </a:r>
          </a:p>
          <a:p>
            <a:endParaRPr lang="fr-FR" sz="1800" dirty="0">
              <a:solidFill>
                <a:srgbClr val="0066FF"/>
              </a:solidFill>
            </a:endParaRPr>
          </a:p>
          <a:p>
            <a:r>
              <a:rPr lang="fr-FR" sz="1800" dirty="0">
                <a:solidFill>
                  <a:srgbClr val="0066FF"/>
                </a:solidFill>
              </a:rPr>
              <a:t>Il convient de noter aussi que ce système présente certains avantages indéniables tant fiscaux que financiers qui se font sentir surtout en période de hausse des prix</a:t>
            </a:r>
            <a:r>
              <a:rPr lang="fr-FR" sz="1800" dirty="0" smtClean="0">
                <a:solidFill>
                  <a:srgbClr val="0066FF"/>
                </a:solidFill>
              </a:rPr>
              <a:t>.</a:t>
            </a:r>
          </a:p>
          <a:p>
            <a:endParaRPr lang="fr-FR" sz="1800" dirty="0">
              <a:solidFill>
                <a:srgbClr val="0066FF"/>
              </a:solidFill>
            </a:endParaRPr>
          </a:p>
          <a:p>
            <a:r>
              <a:rPr lang="fr-FR" sz="1800" dirty="0">
                <a:solidFill>
                  <a:srgbClr val="0066FF"/>
                </a:solidFill>
              </a:rPr>
              <a:t>L’avantage fiscal se traduit par une économie d’impôt sur les bénéfices pendant les premières années, en raison de l’accroissement des charges déductibles du bénéfice imposable. </a:t>
            </a:r>
          </a:p>
          <a:p>
            <a:pPr>
              <a:buNone/>
            </a:pPr>
            <a:endParaRPr lang="fr-F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smtClean="0"/>
              <a:t/>
            </a:r>
            <a:br>
              <a:rPr lang="fr-FR" sz="4000" dirty="0" smtClean="0"/>
            </a:br>
            <a:r>
              <a:rPr lang="fr-FR" sz="4000" dirty="0" smtClean="0">
                <a:solidFill>
                  <a:srgbClr val="663300"/>
                </a:solidFill>
              </a:rPr>
              <a:t>L’optimisation </a:t>
            </a:r>
            <a:r>
              <a:rPr lang="fr-FR" sz="4000" dirty="0">
                <a:solidFill>
                  <a:srgbClr val="663300"/>
                </a:solidFill>
              </a:rPr>
              <a:t>fiscale des produits</a:t>
            </a:r>
            <a:r>
              <a:rPr lang="fr-FR" b="1" dirty="0"/>
              <a:t/>
            </a:r>
            <a:br>
              <a:rPr lang="fr-FR" b="1" dirty="0"/>
            </a:br>
            <a:endParaRPr lang="fr-FR" dirty="0"/>
          </a:p>
        </p:txBody>
      </p:sp>
      <p:sp>
        <p:nvSpPr>
          <p:cNvPr id="3" name="Espace réservé du contenu 2"/>
          <p:cNvSpPr>
            <a:spLocks noGrp="1"/>
          </p:cNvSpPr>
          <p:nvPr>
            <p:ph idx="1"/>
          </p:nvPr>
        </p:nvSpPr>
        <p:spPr/>
        <p:txBody>
          <a:bodyPr>
            <a:normAutofit/>
          </a:bodyPr>
          <a:lstStyle/>
          <a:p>
            <a:pPr>
              <a:buFont typeface="Wingdings" pitchFamily="2" charset="2"/>
              <a:buChar char="q"/>
            </a:pPr>
            <a:r>
              <a:rPr lang="fr-FR" sz="2000" dirty="0">
                <a:solidFill>
                  <a:srgbClr val="0066FF"/>
                </a:solidFill>
              </a:rPr>
              <a:t>Le code général de la normalisation comptable classe les produits de l’entreprise selon trois catégories : les produits d’exploitation, les produits financiers et les produits non </a:t>
            </a:r>
            <a:r>
              <a:rPr lang="fr-FR" sz="2000" dirty="0" smtClean="0">
                <a:solidFill>
                  <a:srgbClr val="0066FF"/>
                </a:solidFill>
              </a:rPr>
              <a:t>courants</a:t>
            </a:r>
          </a:p>
          <a:p>
            <a:pPr>
              <a:buFont typeface="Wingdings" pitchFamily="2" charset="2"/>
              <a:buChar char="q"/>
            </a:pPr>
            <a:endParaRPr lang="fr-FR" sz="2000" dirty="0">
              <a:solidFill>
                <a:srgbClr val="0066FF"/>
              </a:solidFill>
            </a:endParaRPr>
          </a:p>
          <a:p>
            <a:pPr>
              <a:buFont typeface="Wingdings" pitchFamily="2" charset="2"/>
              <a:buChar char="q"/>
            </a:pPr>
            <a:r>
              <a:rPr lang="fr-FR" sz="2000" dirty="0" smtClean="0">
                <a:solidFill>
                  <a:srgbClr val="0066FF"/>
                </a:solidFill>
              </a:rPr>
              <a:t>Concernant les produits financiers </a:t>
            </a:r>
            <a:r>
              <a:rPr lang="fr-FR" sz="2000" dirty="0">
                <a:solidFill>
                  <a:srgbClr val="0066FF"/>
                </a:solidFill>
              </a:rPr>
              <a:t>provenant d’une participation de l’entreprise dans une autre entreprise qui bénéficie jusqu’à l’instant d’un abattement de 100 % au niveau de l’entreprise bénéficiaire. Cet abattement vise à éviter la double imposition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solidFill>
                  <a:srgbClr val="663300"/>
                </a:solidFill>
              </a:rPr>
              <a:t>L’imputation des déficits fiscaux</a:t>
            </a:r>
          </a:p>
        </p:txBody>
      </p:sp>
      <p:sp>
        <p:nvSpPr>
          <p:cNvPr id="3" name="Espace réservé du contenu 2"/>
          <p:cNvSpPr>
            <a:spLocks noGrp="1"/>
          </p:cNvSpPr>
          <p:nvPr>
            <p:ph idx="1"/>
          </p:nvPr>
        </p:nvSpPr>
        <p:spPr/>
        <p:txBody>
          <a:bodyPr/>
          <a:lstStyle/>
          <a:p>
            <a:endParaRPr lang="fr-FR" sz="1800" dirty="0" smtClean="0"/>
          </a:p>
          <a:p>
            <a:endParaRPr lang="fr-FR" sz="1800" dirty="0"/>
          </a:p>
          <a:p>
            <a:endParaRPr lang="fr-FR" sz="1800" dirty="0" smtClean="0">
              <a:solidFill>
                <a:srgbClr val="0066FF"/>
              </a:solidFill>
            </a:endParaRPr>
          </a:p>
          <a:p>
            <a:r>
              <a:rPr lang="fr-FR" sz="1800" dirty="0" smtClean="0">
                <a:solidFill>
                  <a:srgbClr val="0066FF"/>
                </a:solidFill>
              </a:rPr>
              <a:t>Le </a:t>
            </a:r>
            <a:r>
              <a:rPr lang="fr-FR" sz="1800" dirty="0">
                <a:solidFill>
                  <a:srgbClr val="0066FF"/>
                </a:solidFill>
              </a:rPr>
              <a:t>déficit d’un exercice comptable peut être déduit du bénéfice de l’exercice comptable suivant. A défaut de bénéfice ou en cas de bénéfice insuffisant pour que la déduction puisse être opérée en totalité ou en partie, le déficit ou le reliquat  de déficit peut être déduit des bénéfices des exercices </a:t>
            </a:r>
            <a:r>
              <a:rPr lang="fr-FR" sz="1800" dirty="0" smtClean="0">
                <a:solidFill>
                  <a:srgbClr val="0066FF"/>
                </a:solidFill>
              </a:rPr>
              <a:t>comptable suivants jusqu’au</a:t>
            </a:r>
            <a:r>
              <a:rPr lang="fr-FR" sz="1600" dirty="0" smtClean="0">
                <a:solidFill>
                  <a:srgbClr val="0066FF"/>
                </a:solidFill>
              </a:rPr>
              <a:t> </a:t>
            </a:r>
            <a:r>
              <a:rPr lang="fr-FR" sz="1800" dirty="0" smtClean="0">
                <a:solidFill>
                  <a:srgbClr val="0066FF"/>
                </a:solidFill>
              </a:rPr>
              <a:t>quatrième exercice qui suit l’exercice déficitaire. </a:t>
            </a:r>
          </a:p>
          <a:p>
            <a:endParaRPr lang="fr-FR"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solidFill>
                  <a:srgbClr val="663300"/>
                </a:solidFill>
              </a:rPr>
              <a:t>Gestion des acomptes sur IS </a:t>
            </a:r>
          </a:p>
        </p:txBody>
      </p:sp>
      <p:sp>
        <p:nvSpPr>
          <p:cNvPr id="3" name="Espace réservé du contenu 2"/>
          <p:cNvSpPr>
            <a:spLocks noGrp="1"/>
          </p:cNvSpPr>
          <p:nvPr>
            <p:ph idx="1"/>
          </p:nvPr>
        </p:nvSpPr>
        <p:spPr>
          <a:xfrm>
            <a:off x="990600" y="1322040"/>
            <a:ext cx="7315200" cy="4267200"/>
          </a:xfrm>
        </p:spPr>
        <p:txBody>
          <a:bodyPr>
            <a:normAutofit/>
          </a:bodyPr>
          <a:lstStyle/>
          <a:p>
            <a:pPr>
              <a:buNone/>
            </a:pPr>
            <a:endParaRPr lang="fr-FR" sz="1600" dirty="0" smtClean="0"/>
          </a:p>
          <a:p>
            <a:pPr>
              <a:buNone/>
            </a:pPr>
            <a:endParaRPr lang="fr-FR" sz="1600" dirty="0"/>
          </a:p>
          <a:p>
            <a:pPr>
              <a:buNone/>
            </a:pPr>
            <a:endParaRPr lang="fr-FR" sz="1600" dirty="0" smtClean="0"/>
          </a:p>
          <a:p>
            <a:pPr>
              <a:buNone/>
            </a:pPr>
            <a:endParaRPr lang="fr-FR" sz="1800" dirty="0"/>
          </a:p>
          <a:p>
            <a:pPr algn="ctr">
              <a:buFont typeface="Wingdings" pitchFamily="2" charset="2"/>
              <a:buChar char="q"/>
            </a:pPr>
            <a:r>
              <a:rPr lang="fr-FR" sz="1800" dirty="0" smtClean="0">
                <a:solidFill>
                  <a:srgbClr val="0066FF"/>
                </a:solidFill>
              </a:rPr>
              <a:t>La </a:t>
            </a:r>
            <a:r>
              <a:rPr lang="fr-FR" sz="1800" dirty="0">
                <a:solidFill>
                  <a:srgbClr val="0066FF"/>
                </a:solidFill>
              </a:rPr>
              <a:t>société passible à l’IS, dispose d’une possibilité de ne pas payer les quatre acomptes sur </a:t>
            </a:r>
            <a:r>
              <a:rPr lang="fr-FR" sz="1800" dirty="0" smtClean="0">
                <a:solidFill>
                  <a:srgbClr val="0066FF"/>
                </a:solidFill>
              </a:rPr>
              <a:t>IS</a:t>
            </a:r>
          </a:p>
          <a:p>
            <a:pPr algn="ctr">
              <a:buNone/>
            </a:pPr>
            <a:endParaRPr lang="fr-FR" sz="1800" dirty="0" smtClean="0">
              <a:solidFill>
                <a:srgbClr val="0066FF"/>
              </a:solidFill>
            </a:endParaRPr>
          </a:p>
          <a:p>
            <a:pPr algn="ctr">
              <a:buFont typeface="Wingdings" pitchFamily="2" charset="2"/>
              <a:buChar char="q"/>
            </a:pPr>
            <a:r>
              <a:rPr lang="fr-FR" sz="1800" dirty="0">
                <a:solidFill>
                  <a:srgbClr val="0066FF"/>
                </a:solidFill>
              </a:rPr>
              <a:t>s’il s’avère que le montant de l’impôt effectivement dû est supérieur de plus de 10% à celui des acomptes versés, l’entreprise concernée devra appliquer l’amende et les majorations de retard aux montants des acomptes qui n’auraient pas été versés aux échéances prévues.</a:t>
            </a:r>
          </a:p>
          <a:p>
            <a:pPr algn="ctr">
              <a:buNone/>
            </a:pPr>
            <a:endParaRPr lang="fr-FR"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51520" y="836712"/>
            <a:ext cx="7315200" cy="715963"/>
          </a:xfrm>
        </p:spPr>
        <p:txBody>
          <a:bodyPr/>
          <a:lstStyle/>
          <a:p>
            <a:pPr algn="ctr" eaLnBrk="1" hangingPunct="1"/>
            <a:r>
              <a:rPr lang="fr-FR" sz="2800" b="1" i="1" u="sng" dirty="0" smtClean="0">
                <a:solidFill>
                  <a:srgbClr val="663300"/>
                </a:solidFill>
                <a:latin typeface="Times New Roman" pitchFamily="18" charset="0"/>
              </a:rPr>
              <a:t>2. Optimisation de l’impôt : l’impôt sur le revenu</a:t>
            </a:r>
            <a:r>
              <a:rPr lang="fr-FR" sz="3800" dirty="0" smtClean="0">
                <a:solidFill>
                  <a:srgbClr val="663300"/>
                </a:solidFill>
              </a:rPr>
              <a:t> </a:t>
            </a:r>
          </a:p>
        </p:txBody>
      </p:sp>
      <p:sp>
        <p:nvSpPr>
          <p:cNvPr id="46083" name="Rectangle 3"/>
          <p:cNvSpPr>
            <a:spLocks noGrp="1" noChangeArrowheads="1"/>
          </p:cNvSpPr>
          <p:nvPr>
            <p:ph type="body" idx="1"/>
          </p:nvPr>
        </p:nvSpPr>
        <p:spPr/>
        <p:txBody>
          <a:bodyPr/>
          <a:lstStyle/>
          <a:p>
            <a:pPr eaLnBrk="1" hangingPunct="1"/>
            <a:r>
              <a:rPr lang="fr-FR" sz="2000" dirty="0" smtClean="0">
                <a:solidFill>
                  <a:srgbClr val="0066FF"/>
                </a:solidFill>
                <a:latin typeface="Times New Roman" pitchFamily="18" charset="0"/>
              </a:rPr>
              <a:t>L’impôt sur le revenu (IR) est un impôt, qui s’applique aux revenus et profits des personnes physiques n’ayant pas opté pour l’impôt sur les sociétés. </a:t>
            </a:r>
          </a:p>
          <a:p>
            <a:pPr eaLnBrk="1" hangingPunct="1"/>
            <a:endParaRPr lang="fr-FR" sz="2000" dirty="0" smtClean="0">
              <a:solidFill>
                <a:schemeClr val="tx2"/>
              </a:solidFill>
              <a:latin typeface="Times New Roman" pitchFamily="18" charset="0"/>
            </a:endParaRPr>
          </a:p>
          <a:p>
            <a:pPr eaLnBrk="1" hangingPunct="1">
              <a:buFont typeface="Wingdings" pitchFamily="2" charset="2"/>
              <a:buChar char="v"/>
            </a:pPr>
            <a:r>
              <a:rPr lang="fr-FR" sz="2000" dirty="0" smtClean="0">
                <a:solidFill>
                  <a:schemeClr val="bg2">
                    <a:lumMod val="75000"/>
                  </a:schemeClr>
                </a:solidFill>
                <a:latin typeface="Times New Roman" pitchFamily="18" charset="0"/>
              </a:rPr>
              <a:t>Les principales catégories de revenus et profits concernés par cet impôt donc, sont :</a:t>
            </a:r>
          </a:p>
          <a:p>
            <a:pPr eaLnBrk="1" hangingPunct="1">
              <a:buFont typeface="Wingdings" pitchFamily="2" charset="2"/>
              <a:buNone/>
            </a:pPr>
            <a:endParaRPr lang="fr-FR" sz="2000" dirty="0" smtClean="0">
              <a:latin typeface="Times New Roman" pitchFamily="18" charset="0"/>
            </a:endParaRPr>
          </a:p>
          <a:p>
            <a:pPr eaLnBrk="1" hangingPunct="1"/>
            <a:r>
              <a:rPr lang="fr-FR" sz="2000" dirty="0" smtClean="0">
                <a:solidFill>
                  <a:srgbClr val="0066FF"/>
                </a:solidFill>
                <a:latin typeface="Times New Roman" pitchFamily="18" charset="0"/>
              </a:rPr>
              <a:t>Les revenus provenant des exploitations agricoles ;</a:t>
            </a:r>
          </a:p>
          <a:p>
            <a:pPr eaLnBrk="1" hangingPunct="1"/>
            <a:r>
              <a:rPr lang="fr-FR" sz="2000" dirty="0" smtClean="0">
                <a:solidFill>
                  <a:srgbClr val="0066FF"/>
                </a:solidFill>
                <a:latin typeface="Times New Roman" pitchFamily="18" charset="0"/>
              </a:rPr>
              <a:t>Les revenus salariaux et revenus assimilés ;</a:t>
            </a:r>
          </a:p>
          <a:p>
            <a:pPr eaLnBrk="1" hangingPunct="1"/>
            <a:r>
              <a:rPr lang="fr-FR" sz="2000" dirty="0" smtClean="0">
                <a:solidFill>
                  <a:srgbClr val="0066FF"/>
                </a:solidFill>
                <a:latin typeface="Times New Roman" pitchFamily="18" charset="0"/>
              </a:rPr>
              <a:t>Les revenus et profits fonciers ;</a:t>
            </a:r>
          </a:p>
          <a:p>
            <a:pPr eaLnBrk="1" hangingPunct="1"/>
            <a:r>
              <a:rPr lang="fr-FR" sz="2000" dirty="0" smtClean="0">
                <a:solidFill>
                  <a:srgbClr val="0066FF"/>
                </a:solidFill>
                <a:latin typeface="Times New Roman" pitchFamily="18" charset="0"/>
              </a:rPr>
              <a:t>Les revenus et profits immobiliers ;</a:t>
            </a:r>
          </a:p>
          <a:p>
            <a:pPr eaLnBrk="1" hangingPunct="1"/>
            <a:r>
              <a:rPr lang="fr-FR" sz="2000" dirty="0" smtClean="0">
                <a:solidFill>
                  <a:srgbClr val="0066FF"/>
                </a:solidFill>
                <a:latin typeface="Times New Roman" pitchFamily="18" charset="0"/>
              </a:rPr>
              <a:t>Et les revenus professionnels</a:t>
            </a:r>
            <a:r>
              <a:rPr lang="fr-FR" sz="2000" dirty="0" smtClean="0">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fade">
                                      <p:cBhvr>
                                        <p:cTn id="7" dur="1000"/>
                                        <p:tgtEl>
                                          <p:spTgt spid="46083">
                                            <p:txEl>
                                              <p:pRg st="0" end="0"/>
                                            </p:txEl>
                                          </p:spTgt>
                                        </p:tgtEl>
                                      </p:cBhvr>
                                    </p:animEffect>
                                    <p:anim calcmode="lin" valueType="num">
                                      <p:cBhvr>
                                        <p:cTn id="8" dur="10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0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6083">
                                            <p:txEl>
                                              <p:pRg st="2" end="2"/>
                                            </p:txEl>
                                          </p:spTgt>
                                        </p:tgtEl>
                                        <p:attrNameLst>
                                          <p:attrName>style.visibility</p:attrName>
                                        </p:attrNameLst>
                                      </p:cBhvr>
                                      <p:to>
                                        <p:strVal val="visible"/>
                                      </p:to>
                                    </p:set>
                                    <p:animEffect transition="in" filter="fade">
                                      <p:cBhvr>
                                        <p:cTn id="14" dur="1000"/>
                                        <p:tgtEl>
                                          <p:spTgt spid="46083">
                                            <p:txEl>
                                              <p:pRg st="2" end="2"/>
                                            </p:txEl>
                                          </p:spTgt>
                                        </p:tgtEl>
                                      </p:cBhvr>
                                    </p:animEffect>
                                    <p:anim calcmode="lin" valueType="num">
                                      <p:cBhvr>
                                        <p:cTn id="15" dur="10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60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6083">
                                            <p:txEl>
                                              <p:pRg st="4" end="4"/>
                                            </p:txEl>
                                          </p:spTgt>
                                        </p:tgtEl>
                                        <p:attrNameLst>
                                          <p:attrName>style.visibility</p:attrName>
                                        </p:attrNameLst>
                                      </p:cBhvr>
                                      <p:to>
                                        <p:strVal val="visible"/>
                                      </p:to>
                                    </p:set>
                                    <p:animEffect transition="in" filter="fade">
                                      <p:cBhvr>
                                        <p:cTn id="21" dur="1000"/>
                                        <p:tgtEl>
                                          <p:spTgt spid="46083">
                                            <p:txEl>
                                              <p:pRg st="4" end="4"/>
                                            </p:txEl>
                                          </p:spTgt>
                                        </p:tgtEl>
                                      </p:cBhvr>
                                    </p:animEffect>
                                    <p:anim calcmode="lin" valueType="num">
                                      <p:cBhvr>
                                        <p:cTn id="22" dur="1000" fill="hold"/>
                                        <p:tgtEl>
                                          <p:spTgt spid="4608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608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6083">
                                            <p:txEl>
                                              <p:pRg st="5" end="5"/>
                                            </p:txEl>
                                          </p:spTgt>
                                        </p:tgtEl>
                                        <p:attrNameLst>
                                          <p:attrName>style.visibility</p:attrName>
                                        </p:attrNameLst>
                                      </p:cBhvr>
                                      <p:to>
                                        <p:strVal val="visible"/>
                                      </p:to>
                                    </p:set>
                                    <p:animEffect transition="in" filter="fade">
                                      <p:cBhvr>
                                        <p:cTn id="28" dur="1000"/>
                                        <p:tgtEl>
                                          <p:spTgt spid="46083">
                                            <p:txEl>
                                              <p:pRg st="5" end="5"/>
                                            </p:txEl>
                                          </p:spTgt>
                                        </p:tgtEl>
                                      </p:cBhvr>
                                    </p:animEffect>
                                    <p:anim calcmode="lin" valueType="num">
                                      <p:cBhvr>
                                        <p:cTn id="29" dur="1000" fill="hold"/>
                                        <p:tgtEl>
                                          <p:spTgt spid="4608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4608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6083">
                                            <p:txEl>
                                              <p:pRg st="6" end="6"/>
                                            </p:txEl>
                                          </p:spTgt>
                                        </p:tgtEl>
                                        <p:attrNameLst>
                                          <p:attrName>style.visibility</p:attrName>
                                        </p:attrNameLst>
                                      </p:cBhvr>
                                      <p:to>
                                        <p:strVal val="visible"/>
                                      </p:to>
                                    </p:set>
                                    <p:animEffect transition="in" filter="fade">
                                      <p:cBhvr>
                                        <p:cTn id="35" dur="1000"/>
                                        <p:tgtEl>
                                          <p:spTgt spid="46083">
                                            <p:txEl>
                                              <p:pRg st="6" end="6"/>
                                            </p:txEl>
                                          </p:spTgt>
                                        </p:tgtEl>
                                      </p:cBhvr>
                                    </p:animEffect>
                                    <p:anim calcmode="lin" valueType="num">
                                      <p:cBhvr>
                                        <p:cTn id="36" dur="1000" fill="hold"/>
                                        <p:tgtEl>
                                          <p:spTgt spid="4608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4608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6083">
                                            <p:txEl>
                                              <p:pRg st="7" end="7"/>
                                            </p:txEl>
                                          </p:spTgt>
                                        </p:tgtEl>
                                        <p:attrNameLst>
                                          <p:attrName>style.visibility</p:attrName>
                                        </p:attrNameLst>
                                      </p:cBhvr>
                                      <p:to>
                                        <p:strVal val="visible"/>
                                      </p:to>
                                    </p:set>
                                    <p:animEffect transition="in" filter="fade">
                                      <p:cBhvr>
                                        <p:cTn id="42" dur="1000"/>
                                        <p:tgtEl>
                                          <p:spTgt spid="46083">
                                            <p:txEl>
                                              <p:pRg st="7" end="7"/>
                                            </p:txEl>
                                          </p:spTgt>
                                        </p:tgtEl>
                                      </p:cBhvr>
                                    </p:animEffect>
                                    <p:anim calcmode="lin" valueType="num">
                                      <p:cBhvr>
                                        <p:cTn id="43" dur="1000" fill="hold"/>
                                        <p:tgtEl>
                                          <p:spTgt spid="4608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4608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6083">
                                            <p:txEl>
                                              <p:pRg st="8" end="8"/>
                                            </p:txEl>
                                          </p:spTgt>
                                        </p:tgtEl>
                                        <p:attrNameLst>
                                          <p:attrName>style.visibility</p:attrName>
                                        </p:attrNameLst>
                                      </p:cBhvr>
                                      <p:to>
                                        <p:strVal val="visible"/>
                                      </p:to>
                                    </p:set>
                                    <p:animEffect transition="in" filter="fade">
                                      <p:cBhvr>
                                        <p:cTn id="49" dur="1000"/>
                                        <p:tgtEl>
                                          <p:spTgt spid="46083">
                                            <p:txEl>
                                              <p:pRg st="8" end="8"/>
                                            </p:txEl>
                                          </p:spTgt>
                                        </p:tgtEl>
                                      </p:cBhvr>
                                    </p:animEffect>
                                    <p:anim calcmode="lin" valueType="num">
                                      <p:cBhvr>
                                        <p:cTn id="50" dur="1000" fill="hold"/>
                                        <p:tgtEl>
                                          <p:spTgt spid="4608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4608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6552" y="768821"/>
            <a:ext cx="7315200" cy="715963"/>
          </a:xfrm>
        </p:spPr>
        <p:txBody>
          <a:bodyPr/>
          <a:lstStyle/>
          <a:p>
            <a:pPr marL="800100" indent="-800100" algn="ctr" eaLnBrk="1" hangingPunct="1"/>
            <a:r>
              <a:rPr lang="fr-FR" sz="2800" b="1" i="1" u="sng" dirty="0" smtClean="0">
                <a:solidFill>
                  <a:srgbClr val="663300"/>
                </a:solidFill>
                <a:latin typeface="Times New Roman" pitchFamily="18" charset="0"/>
              </a:rPr>
              <a:t>Le régime du résultat net réel</a:t>
            </a:r>
            <a:r>
              <a:rPr lang="fr-FR" sz="3800" b="1" dirty="0" smtClean="0">
                <a:solidFill>
                  <a:srgbClr val="663300"/>
                </a:solidFill>
              </a:rPr>
              <a:t/>
            </a:r>
            <a:br>
              <a:rPr lang="fr-FR" sz="3800" b="1" dirty="0" smtClean="0">
                <a:solidFill>
                  <a:srgbClr val="663300"/>
                </a:solidFill>
              </a:rPr>
            </a:br>
            <a:endParaRPr lang="fr-FR" sz="3800" b="1" dirty="0" smtClean="0">
              <a:solidFill>
                <a:srgbClr val="663300"/>
              </a:solidFill>
            </a:endParaRPr>
          </a:p>
        </p:txBody>
      </p:sp>
      <p:sp>
        <p:nvSpPr>
          <p:cNvPr id="47107" name="Rectangle 3"/>
          <p:cNvSpPr>
            <a:spLocks noGrp="1" noChangeArrowheads="1"/>
          </p:cNvSpPr>
          <p:nvPr>
            <p:ph type="body" idx="1"/>
          </p:nvPr>
        </p:nvSpPr>
        <p:spPr/>
        <p:txBody>
          <a:bodyPr/>
          <a:lstStyle/>
          <a:p>
            <a:pPr eaLnBrk="1" hangingPunct="1"/>
            <a:r>
              <a:rPr lang="fr-FR" sz="2000" dirty="0" smtClean="0">
                <a:solidFill>
                  <a:srgbClr val="0066FF"/>
                </a:solidFill>
                <a:latin typeface="Times New Roman" pitchFamily="18" charset="0"/>
              </a:rPr>
              <a:t>Tout en se référant à ce régime d’imposition, Le résultat net réel est déterminé d’après l’excédent des produits sur les charges de l’exercice, engagés ou supportées pour les besoins de l’activité imposable </a:t>
            </a:r>
          </a:p>
          <a:p>
            <a:pPr eaLnBrk="1" hangingPunct="1">
              <a:buFont typeface="Wingdings" pitchFamily="2" charset="2"/>
              <a:buNone/>
            </a:pPr>
            <a:endParaRPr lang="fr-FR" sz="2000" dirty="0" smtClean="0">
              <a:solidFill>
                <a:srgbClr val="0066FF"/>
              </a:solidFill>
              <a:latin typeface="Times New Roman" pitchFamily="18" charset="0"/>
            </a:endParaRPr>
          </a:p>
          <a:p>
            <a:pPr eaLnBrk="1" hangingPunct="1"/>
            <a:r>
              <a:rPr lang="fr-FR" sz="2000" dirty="0" smtClean="0">
                <a:solidFill>
                  <a:srgbClr val="0066FF"/>
                </a:solidFill>
                <a:latin typeface="Times New Roman" pitchFamily="18" charset="0"/>
              </a:rPr>
              <a:t>Ce régime offre la possibilité de déduire les provisions et les déficits reportables du résultat d’un exercice donné dans les limites prévues par la loi.</a:t>
            </a:r>
          </a:p>
          <a:p>
            <a:pPr eaLnBrk="1" hangingPunct="1"/>
            <a:endParaRPr lang="fr-FR" sz="2000" dirty="0" smtClean="0">
              <a:solidFill>
                <a:srgbClr val="0066FF"/>
              </a:solidFill>
              <a:latin typeface="Times New Roman" pitchFamily="18" charset="0"/>
            </a:endParaRPr>
          </a:p>
          <a:p>
            <a:pPr eaLnBrk="1" hangingPunct="1"/>
            <a:r>
              <a:rPr lang="fr-FR" sz="2000" dirty="0" smtClean="0">
                <a:solidFill>
                  <a:srgbClr val="0066FF"/>
                </a:solidFill>
                <a:latin typeface="Times New Roman" pitchFamily="18" charset="0"/>
              </a:rPr>
              <a:t>En plus de la possibilité de déduction des provisions et du report des déficits fiscaux, il permet à l’entreprise de déterminer sa base imposable à l’IR d’après la comptabilité au lieu d’un forfait approximatif </a:t>
            </a:r>
          </a:p>
          <a:p>
            <a:pPr eaLnBrk="1" hangingPunct="1"/>
            <a:endParaRPr lang="fr-FR" sz="2000" dirty="0"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fade">
                                      <p:cBhvr>
                                        <p:cTn id="7" dur="1000"/>
                                        <p:tgtEl>
                                          <p:spTgt spid="47107">
                                            <p:txEl>
                                              <p:pRg st="0" end="0"/>
                                            </p:txEl>
                                          </p:spTgt>
                                        </p:tgtEl>
                                      </p:cBhvr>
                                    </p:animEffect>
                                    <p:anim calcmode="lin" valueType="num">
                                      <p:cBhvr>
                                        <p:cTn id="8" dur="10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71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7107">
                                            <p:txEl>
                                              <p:pRg st="2" end="2"/>
                                            </p:txEl>
                                          </p:spTgt>
                                        </p:tgtEl>
                                        <p:attrNameLst>
                                          <p:attrName>style.visibility</p:attrName>
                                        </p:attrNameLst>
                                      </p:cBhvr>
                                      <p:to>
                                        <p:strVal val="visible"/>
                                      </p:to>
                                    </p:set>
                                    <p:animEffect transition="in" filter="fade">
                                      <p:cBhvr>
                                        <p:cTn id="14" dur="1000"/>
                                        <p:tgtEl>
                                          <p:spTgt spid="47107">
                                            <p:txEl>
                                              <p:pRg st="2" end="2"/>
                                            </p:txEl>
                                          </p:spTgt>
                                        </p:tgtEl>
                                      </p:cBhvr>
                                    </p:animEffect>
                                    <p:anim calcmode="lin" valueType="num">
                                      <p:cBhvr>
                                        <p:cTn id="15" dur="10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71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7107">
                                            <p:txEl>
                                              <p:pRg st="4" end="4"/>
                                            </p:txEl>
                                          </p:spTgt>
                                        </p:tgtEl>
                                        <p:attrNameLst>
                                          <p:attrName>style.visibility</p:attrName>
                                        </p:attrNameLst>
                                      </p:cBhvr>
                                      <p:to>
                                        <p:strVal val="visible"/>
                                      </p:to>
                                    </p:set>
                                    <p:animEffect transition="in" filter="fade">
                                      <p:cBhvr>
                                        <p:cTn id="21" dur="1000"/>
                                        <p:tgtEl>
                                          <p:spTgt spid="47107">
                                            <p:txEl>
                                              <p:pRg st="4" end="4"/>
                                            </p:txEl>
                                          </p:spTgt>
                                        </p:tgtEl>
                                      </p:cBhvr>
                                    </p:animEffect>
                                    <p:anim calcmode="lin" valueType="num">
                                      <p:cBhvr>
                                        <p:cTn id="22" dur="1000" fill="hold"/>
                                        <p:tgtEl>
                                          <p:spTgt spid="4710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710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8904" y="768821"/>
            <a:ext cx="7315200" cy="715963"/>
          </a:xfrm>
        </p:spPr>
        <p:txBody>
          <a:bodyPr/>
          <a:lstStyle/>
          <a:p>
            <a:pPr marL="800100" indent="-800100" algn="ctr" eaLnBrk="1" hangingPunct="1"/>
            <a:r>
              <a:rPr lang="fr-FR" sz="2800" b="1" i="1" u="sng" dirty="0" smtClean="0">
                <a:solidFill>
                  <a:srgbClr val="663300"/>
                </a:solidFill>
                <a:latin typeface="Times New Roman" pitchFamily="18" charset="0"/>
              </a:rPr>
              <a:t>Le régime du résultat net simplifié</a:t>
            </a:r>
            <a:br>
              <a:rPr lang="fr-FR" sz="2800" b="1" i="1" u="sng" dirty="0" smtClean="0">
                <a:solidFill>
                  <a:srgbClr val="663300"/>
                </a:solidFill>
                <a:latin typeface="Times New Roman" pitchFamily="18" charset="0"/>
              </a:rPr>
            </a:br>
            <a:endParaRPr lang="fr-FR" sz="2800" b="1" i="1" u="sng" dirty="0" smtClean="0">
              <a:solidFill>
                <a:srgbClr val="663300"/>
              </a:solidFill>
              <a:latin typeface="Times New Roman" pitchFamily="18" charset="0"/>
            </a:endParaRPr>
          </a:p>
        </p:txBody>
      </p:sp>
      <p:sp>
        <p:nvSpPr>
          <p:cNvPr id="48131" name="Rectangle 3"/>
          <p:cNvSpPr>
            <a:spLocks noGrp="1" noChangeArrowheads="1"/>
          </p:cNvSpPr>
          <p:nvPr>
            <p:ph type="body" idx="1"/>
          </p:nvPr>
        </p:nvSpPr>
        <p:spPr/>
        <p:txBody>
          <a:bodyPr/>
          <a:lstStyle/>
          <a:p>
            <a:pPr eaLnBrk="1" hangingPunct="1"/>
            <a:r>
              <a:rPr lang="fr-FR" sz="2000" dirty="0" smtClean="0">
                <a:solidFill>
                  <a:srgbClr val="0066FF"/>
                </a:solidFill>
                <a:latin typeface="Times New Roman" pitchFamily="18" charset="0"/>
              </a:rPr>
              <a:t>L’option pour ce régime est offerte aux contribuables qui exercent leur activité à titre individuel ou dans le cadre d’une société de fait et dont le chiffre d’affaire par activité est situé dans les tranches prévues par la loi</a:t>
            </a:r>
            <a:endParaRPr lang="fr-FR" dirty="0" smtClean="0">
              <a:solidFill>
                <a:srgbClr val="0066FF"/>
              </a:solidFill>
            </a:endParaRPr>
          </a:p>
          <a:p>
            <a:pPr eaLnBrk="1" hangingPunct="1">
              <a:buFont typeface="Wingdings" pitchFamily="2" charset="2"/>
              <a:buNone/>
            </a:pPr>
            <a:endParaRPr lang="fr-FR" dirty="0" smtClean="0">
              <a:solidFill>
                <a:srgbClr val="0066FF"/>
              </a:solidFill>
            </a:endParaRPr>
          </a:p>
          <a:p>
            <a:pPr eaLnBrk="1" hangingPunct="1"/>
            <a:r>
              <a:rPr lang="fr-FR" sz="2000" dirty="0" smtClean="0">
                <a:solidFill>
                  <a:srgbClr val="0066FF"/>
                </a:solidFill>
                <a:latin typeface="Times New Roman" pitchFamily="18" charset="0"/>
              </a:rPr>
              <a:t>Allégement des obligations comptables mais en contre partie, elles perdent le droit de déduire les provisions et de reporter leurs déficits fiscaux.</a:t>
            </a:r>
          </a:p>
          <a:p>
            <a:pPr eaLnBrk="1" hangingPunct="1">
              <a:buFont typeface="Wingdings" pitchFamily="2" charset="2"/>
              <a:buNone/>
            </a:pPr>
            <a:endParaRPr lang="fr-FR" sz="2000" dirty="0" smtClean="0">
              <a:solidFill>
                <a:srgbClr val="0066FF"/>
              </a:solidFill>
              <a:latin typeface="Times New Roman" pitchFamily="18" charset="0"/>
            </a:endParaRPr>
          </a:p>
          <a:p>
            <a:pPr eaLnBrk="1" hangingPunct="1"/>
            <a:r>
              <a:rPr lang="fr-FR" sz="2000" dirty="0" smtClean="0">
                <a:solidFill>
                  <a:srgbClr val="0066FF"/>
                </a:solidFill>
                <a:latin typeface="Times New Roman" pitchFamily="18" charset="0"/>
              </a:rPr>
              <a:t>donne à l’entreprise la possibilité de déterminer d’une manière plus ou moins précise son résultat imposable et de constater des résultats fiscaux déficitaires.</a:t>
            </a:r>
            <a:r>
              <a:rPr lang="fr-FR" dirty="0" smtClean="0">
                <a:solidFill>
                  <a:srgbClr val="0066F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1000"/>
                                        <p:tgtEl>
                                          <p:spTgt spid="48131">
                                            <p:txEl>
                                              <p:pRg st="0" end="0"/>
                                            </p:txEl>
                                          </p:spTgt>
                                        </p:tgtEl>
                                      </p:cBhvr>
                                    </p:animEffect>
                                    <p:anim calcmode="lin" valueType="num">
                                      <p:cBhvr>
                                        <p:cTn id="8" dur="10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1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8131">
                                            <p:txEl>
                                              <p:pRg st="2" end="2"/>
                                            </p:txEl>
                                          </p:spTgt>
                                        </p:tgtEl>
                                        <p:attrNameLst>
                                          <p:attrName>style.visibility</p:attrName>
                                        </p:attrNameLst>
                                      </p:cBhvr>
                                      <p:to>
                                        <p:strVal val="visible"/>
                                      </p:to>
                                    </p:set>
                                    <p:animEffect transition="in" filter="fade">
                                      <p:cBhvr>
                                        <p:cTn id="14" dur="1000"/>
                                        <p:tgtEl>
                                          <p:spTgt spid="48131">
                                            <p:txEl>
                                              <p:pRg st="2" end="2"/>
                                            </p:txEl>
                                          </p:spTgt>
                                        </p:tgtEl>
                                      </p:cBhvr>
                                    </p:animEffect>
                                    <p:anim calcmode="lin" valueType="num">
                                      <p:cBhvr>
                                        <p:cTn id="15" dur="10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81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8131">
                                            <p:txEl>
                                              <p:pRg st="4" end="4"/>
                                            </p:txEl>
                                          </p:spTgt>
                                        </p:tgtEl>
                                        <p:attrNameLst>
                                          <p:attrName>style.visibility</p:attrName>
                                        </p:attrNameLst>
                                      </p:cBhvr>
                                      <p:to>
                                        <p:strVal val="visible"/>
                                      </p:to>
                                    </p:set>
                                    <p:animEffect transition="in" filter="fade">
                                      <p:cBhvr>
                                        <p:cTn id="21" dur="1000"/>
                                        <p:tgtEl>
                                          <p:spTgt spid="48131">
                                            <p:txEl>
                                              <p:pRg st="4" end="4"/>
                                            </p:txEl>
                                          </p:spTgt>
                                        </p:tgtEl>
                                      </p:cBhvr>
                                    </p:animEffect>
                                    <p:anim calcmode="lin" valueType="num">
                                      <p:cBhvr>
                                        <p:cTn id="22" dur="1000" fill="hold"/>
                                        <p:tgtEl>
                                          <p:spTgt spid="4813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81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80528" y="624805"/>
            <a:ext cx="7315200" cy="715963"/>
          </a:xfrm>
        </p:spPr>
        <p:txBody>
          <a:bodyPr/>
          <a:lstStyle/>
          <a:p>
            <a:pPr marL="800100" indent="-800100" algn="ctr" eaLnBrk="1" hangingPunct="1"/>
            <a:r>
              <a:rPr lang="fr-FR" sz="2800" b="1" i="1" u="sng" dirty="0" smtClean="0">
                <a:solidFill>
                  <a:srgbClr val="663300"/>
                </a:solidFill>
                <a:latin typeface="Times New Roman" pitchFamily="18" charset="0"/>
              </a:rPr>
              <a:t>Le régime du bénéfice forfaitaire</a:t>
            </a:r>
            <a:r>
              <a:rPr lang="fr-FR" sz="2800" b="1" i="1" u="sng" dirty="0" smtClean="0">
                <a:latin typeface="Times New Roman" pitchFamily="18" charset="0"/>
              </a:rPr>
              <a:t/>
            </a:r>
            <a:br>
              <a:rPr lang="fr-FR" sz="2800" b="1" i="1" u="sng" dirty="0" smtClean="0">
                <a:latin typeface="Times New Roman" pitchFamily="18" charset="0"/>
              </a:rPr>
            </a:br>
            <a:endParaRPr lang="fr-FR" sz="2800" b="1" i="1" u="sng" dirty="0" smtClean="0">
              <a:latin typeface="Times New Roman" pitchFamily="18" charset="0"/>
            </a:endParaRPr>
          </a:p>
        </p:txBody>
      </p:sp>
      <p:sp>
        <p:nvSpPr>
          <p:cNvPr id="49155" name="Rectangle 3"/>
          <p:cNvSpPr>
            <a:spLocks noGrp="1" noChangeArrowheads="1"/>
          </p:cNvSpPr>
          <p:nvPr>
            <p:ph type="body" idx="1"/>
          </p:nvPr>
        </p:nvSpPr>
        <p:spPr/>
        <p:txBody>
          <a:bodyPr/>
          <a:lstStyle/>
          <a:p>
            <a:pPr eaLnBrk="1" hangingPunct="1"/>
            <a:r>
              <a:rPr lang="fr-FR" sz="2000" dirty="0" smtClean="0">
                <a:solidFill>
                  <a:srgbClr val="0066FF"/>
                </a:solidFill>
                <a:latin typeface="Times New Roman" pitchFamily="18" charset="0"/>
              </a:rPr>
              <a:t>offert aux entreprises individuelles et aux sociétés de fait dont le chiffre d’affaires par activité </a:t>
            </a:r>
          </a:p>
          <a:p>
            <a:pPr eaLnBrk="1" hangingPunct="1">
              <a:buFont typeface="Wingdings" pitchFamily="2" charset="2"/>
              <a:buNone/>
            </a:pPr>
            <a:endParaRPr lang="fr-FR" sz="2000" dirty="0" smtClean="0">
              <a:solidFill>
                <a:srgbClr val="0066FF"/>
              </a:solidFill>
              <a:latin typeface="Times New Roman" pitchFamily="18" charset="0"/>
            </a:endParaRPr>
          </a:p>
          <a:p>
            <a:pPr eaLnBrk="1" hangingPunct="1"/>
            <a:r>
              <a:rPr lang="fr-FR" sz="2000" dirty="0" smtClean="0">
                <a:solidFill>
                  <a:srgbClr val="0066FF"/>
                </a:solidFill>
                <a:latin typeface="Times New Roman" pitchFamily="18" charset="0"/>
              </a:rPr>
              <a:t>l’entreprise n’est pas obligée, du moins selon la loi fiscale, tenir une comptabilité en bonne et due forme si l’entreprise n’est pas assujettie à la TVA.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1000"/>
                                        <p:tgtEl>
                                          <p:spTgt spid="49155">
                                            <p:txEl>
                                              <p:pRg st="0" end="0"/>
                                            </p:txEl>
                                          </p:spTgt>
                                        </p:tgtEl>
                                      </p:cBhvr>
                                    </p:animEffect>
                                    <p:anim calcmode="lin" valueType="num">
                                      <p:cBhvr>
                                        <p:cTn id="8" dur="10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91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9155">
                                            <p:txEl>
                                              <p:pRg st="2" end="2"/>
                                            </p:txEl>
                                          </p:spTgt>
                                        </p:tgtEl>
                                        <p:attrNameLst>
                                          <p:attrName>style.visibility</p:attrName>
                                        </p:attrNameLst>
                                      </p:cBhvr>
                                      <p:to>
                                        <p:strVal val="visible"/>
                                      </p:to>
                                    </p:set>
                                    <p:animEffect transition="in" filter="fade">
                                      <p:cBhvr>
                                        <p:cTn id="14" dur="1000"/>
                                        <p:tgtEl>
                                          <p:spTgt spid="49155">
                                            <p:txEl>
                                              <p:pRg st="2" end="2"/>
                                            </p:txEl>
                                          </p:spTgt>
                                        </p:tgtEl>
                                      </p:cBhvr>
                                    </p:animEffect>
                                    <p:anim calcmode="lin" valueType="num">
                                      <p:cBhvr>
                                        <p:cTn id="15" dur="10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915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Espace réservé du contenu 2"/>
          <p:cNvSpPr>
            <a:spLocks noGrp="1"/>
          </p:cNvSpPr>
          <p:nvPr>
            <p:ph idx="1"/>
          </p:nvPr>
        </p:nvSpPr>
        <p:spPr/>
        <p:txBody>
          <a:bodyPr/>
          <a:lstStyle/>
          <a:p>
            <a:pPr eaLnBrk="1" hangingPunct="1"/>
            <a:r>
              <a:rPr lang="fr-FR" sz="2000" dirty="0" smtClean="0">
                <a:solidFill>
                  <a:srgbClr val="0066FF"/>
                </a:solidFill>
                <a:latin typeface="Times New Roman" pitchFamily="18" charset="0"/>
              </a:rPr>
              <a:t>Passage du RNR au RNS</a:t>
            </a:r>
          </a:p>
          <a:p>
            <a:pPr eaLnBrk="1" hangingPunct="1">
              <a:buNone/>
            </a:pPr>
            <a:r>
              <a:rPr lang="fr-FR" sz="2000" dirty="0" smtClean="0">
                <a:solidFill>
                  <a:srgbClr val="0066FF"/>
                </a:solidFill>
                <a:latin typeface="Times New Roman" pitchFamily="18" charset="0"/>
              </a:rPr>
              <a:t> </a:t>
            </a:r>
          </a:p>
          <a:p>
            <a:pPr eaLnBrk="1" hangingPunct="1"/>
            <a:r>
              <a:rPr lang="fr-FR" sz="2000" dirty="0" smtClean="0">
                <a:solidFill>
                  <a:srgbClr val="0066FF"/>
                </a:solidFill>
                <a:latin typeface="Times New Roman" pitchFamily="18" charset="0"/>
              </a:rPr>
              <a:t> Passage du RNS au RNR </a:t>
            </a:r>
          </a:p>
          <a:p>
            <a:pPr eaLnBrk="1" hangingPunct="1">
              <a:buNone/>
            </a:pPr>
            <a:endParaRPr lang="fr-FR" sz="2000" dirty="0" smtClean="0">
              <a:solidFill>
                <a:srgbClr val="0066FF"/>
              </a:solidFill>
              <a:latin typeface="Times New Roman" pitchFamily="18" charset="0"/>
            </a:endParaRPr>
          </a:p>
          <a:p>
            <a:pPr eaLnBrk="1" hangingPunct="1"/>
            <a:r>
              <a:rPr lang="fr-FR" sz="2000" dirty="0" smtClean="0">
                <a:solidFill>
                  <a:srgbClr val="0066FF"/>
                </a:solidFill>
                <a:latin typeface="Times New Roman" pitchFamily="18" charset="0"/>
              </a:rPr>
              <a:t>Passage du RNS au Régime forfaitaire </a:t>
            </a:r>
          </a:p>
          <a:p>
            <a:pPr eaLnBrk="1" hangingPunct="1">
              <a:buNone/>
            </a:pPr>
            <a:endParaRPr lang="fr-FR" sz="2000" dirty="0" smtClean="0">
              <a:solidFill>
                <a:srgbClr val="0066FF"/>
              </a:solidFill>
              <a:latin typeface="Times New Roman" pitchFamily="18" charset="0"/>
            </a:endParaRPr>
          </a:p>
          <a:p>
            <a:pPr eaLnBrk="1" hangingPunct="1"/>
            <a:r>
              <a:rPr lang="fr-FR" sz="2000" dirty="0" smtClean="0">
                <a:solidFill>
                  <a:srgbClr val="0066FF"/>
                </a:solidFill>
                <a:latin typeface="Times New Roman" pitchFamily="18" charset="0"/>
              </a:rPr>
              <a:t>Passage du régime forfaitaire à celui du RNS </a:t>
            </a:r>
          </a:p>
          <a:p>
            <a:pPr eaLnBrk="1" hangingPunct="1"/>
            <a:endParaRPr lang="fr-FR" dirty="0" smtClean="0">
              <a:solidFill>
                <a:srgbClr val="0066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s-ES"/>
          </a:p>
        </p:txBody>
      </p:sp>
      <p:sp>
        <p:nvSpPr>
          <p:cNvPr id="4" name="Sous-titre 2"/>
          <p:cNvSpPr txBox="1">
            <a:spLocks/>
          </p:cNvSpPr>
          <p:nvPr/>
        </p:nvSpPr>
        <p:spPr bwMode="auto">
          <a:xfrm>
            <a:off x="1475656" y="2828528"/>
            <a:ext cx="6400800" cy="1752600"/>
          </a:xfrm>
          <a:prstGeom prst="rect">
            <a:avLst/>
          </a:prstGeom>
          <a:noFill/>
          <a:ln>
            <a:noFill/>
          </a:ln>
          <a:effectLst>
            <a:outerShdw blurRad="50800" dist="38100" dir="5400000" algn="t" rotWithShape="0">
              <a:prstClr val="black">
                <a:alpha val="40000"/>
              </a:prstClr>
            </a:outerShdw>
          </a:effectLst>
          <a:scene3d>
            <a:camera prst="obliqueTopLeft"/>
            <a:lightRig rig="threePt" dir="t"/>
          </a:scene3d>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endParaRPr lang="fr-FR" sz="3600" b="1" kern="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ndParaRPr>
          </a:p>
          <a:p>
            <a:pPr marL="342900" marR="0" lvl="0" indent="-342900" algn="ctr" defTabSz="914400" rtl="0" eaLnBrk="1" fontAlgn="base" latinLnBrk="0" hangingPunct="1">
              <a:lnSpc>
                <a:spcPct val="100000"/>
              </a:lnSpc>
              <a:spcBef>
                <a:spcPct val="20000"/>
              </a:spcBef>
              <a:spcAft>
                <a:spcPct val="0"/>
              </a:spcAft>
              <a:buClrTx/>
              <a:buSzTx/>
              <a:tabLst/>
              <a:defRPr/>
            </a:pPr>
            <a:r>
              <a:rPr kumimoji="0" lang="fr-FR" sz="3600" b="1" i="0" u="none" strike="noStrike" kern="0" normalizeH="0" baseline="0" noProof="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uLnTx/>
                <a:uFillTx/>
                <a:latin typeface="+mn-lt"/>
                <a:ea typeface="+mn-ea"/>
                <a:cs typeface="+mn-cs"/>
              </a:rPr>
              <a:t>Introduction </a:t>
            </a:r>
            <a:endParaRPr kumimoji="0" lang="fr-FR" sz="3600" b="1" i="0" u="none" strike="noStrike" kern="0" normalizeH="0" baseline="0" noProof="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6512" y="836712"/>
            <a:ext cx="7315200" cy="715963"/>
          </a:xfrm>
        </p:spPr>
        <p:txBody>
          <a:bodyPr/>
          <a:lstStyle/>
          <a:p>
            <a:pPr algn="ctr" eaLnBrk="1" hangingPunct="1"/>
            <a:r>
              <a:rPr lang="fr-FR" sz="2400" b="1" dirty="0" smtClean="0">
                <a:solidFill>
                  <a:srgbClr val="663300"/>
                </a:solidFill>
              </a:rPr>
              <a:t>Conséquences fiscales en cas de changement de régime</a:t>
            </a:r>
            <a:r>
              <a:rPr lang="fr-FR" dirty="0" smtClean="0"/>
              <a:t/>
            </a:r>
            <a:br>
              <a:rPr lang="fr-FR" dirty="0" smtClean="0"/>
            </a:br>
            <a:endParaRPr lang="fr-FR" dirty="0" smtClean="0"/>
          </a:p>
        </p:txBody>
      </p:sp>
      <p:sp>
        <p:nvSpPr>
          <p:cNvPr id="8195" name="Espace réservé du contenu 2"/>
          <p:cNvSpPr>
            <a:spLocks noGrp="1"/>
          </p:cNvSpPr>
          <p:nvPr>
            <p:ph idx="1"/>
          </p:nvPr>
        </p:nvSpPr>
        <p:spPr>
          <a:xfrm>
            <a:off x="457200" y="2205038"/>
            <a:ext cx="8229600" cy="3925887"/>
          </a:xfrm>
        </p:spPr>
        <p:txBody>
          <a:bodyPr/>
          <a:lstStyle/>
          <a:p>
            <a:pPr eaLnBrk="1" hangingPunct="1"/>
            <a:r>
              <a:rPr lang="fr-FR" sz="2000" dirty="0" smtClean="0">
                <a:solidFill>
                  <a:srgbClr val="0066FF"/>
                </a:solidFill>
                <a:latin typeface="Times New Roman" pitchFamily="18" charset="0"/>
              </a:rPr>
              <a:t>Passage du RNR au RNS ou au forfait </a:t>
            </a:r>
          </a:p>
          <a:p>
            <a:pPr eaLnBrk="1" hangingPunct="1">
              <a:buNone/>
            </a:pPr>
            <a:endParaRPr lang="fr-FR" sz="2000" dirty="0" smtClean="0">
              <a:solidFill>
                <a:srgbClr val="0066FF"/>
              </a:solidFill>
              <a:latin typeface="Times New Roman" pitchFamily="18" charset="0"/>
            </a:endParaRPr>
          </a:p>
          <a:p>
            <a:pPr eaLnBrk="1" hangingPunct="1"/>
            <a:r>
              <a:rPr lang="fr-FR" sz="2000" dirty="0" smtClean="0">
                <a:solidFill>
                  <a:srgbClr val="0066FF"/>
                </a:solidFill>
                <a:latin typeface="Times New Roman" pitchFamily="18" charset="0"/>
              </a:rPr>
              <a:t>Passage du forfait au RNR ou au RNS</a:t>
            </a:r>
          </a:p>
          <a:p>
            <a:pPr eaLnBrk="1" hangingPunct="1"/>
            <a:endParaRPr lang="fr-F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467544" y="476672"/>
            <a:ext cx="7304856" cy="620291"/>
          </a:xfrm>
        </p:spPr>
        <p:txBody>
          <a:bodyPr/>
          <a:lstStyle/>
          <a:p>
            <a:r>
              <a:rPr lang="fr-FR" sz="4000" dirty="0" smtClean="0"/>
              <a:t/>
            </a:r>
            <a:br>
              <a:rPr lang="fr-FR" sz="4000" dirty="0" smtClean="0"/>
            </a:br>
            <a:endParaRPr lang="ru-RU" sz="4000" dirty="0"/>
          </a:p>
        </p:txBody>
      </p:sp>
      <p:sp>
        <p:nvSpPr>
          <p:cNvPr id="17413" name="Rectangle 5"/>
          <p:cNvSpPr>
            <a:spLocks noGrp="1" noChangeArrowheads="1"/>
          </p:cNvSpPr>
          <p:nvPr>
            <p:ph type="body" idx="1"/>
          </p:nvPr>
        </p:nvSpPr>
        <p:spPr>
          <a:xfrm>
            <a:off x="827584" y="1412776"/>
            <a:ext cx="7315200" cy="4267200"/>
          </a:xfrm>
        </p:spPr>
        <p:txBody>
          <a:bodyPr/>
          <a:lstStyle/>
          <a:p>
            <a:pPr marL="0" indent="0" algn="ctr">
              <a:buNone/>
            </a:pPr>
            <a:endParaRPr lang="fr-FR" sz="3600" b="1" u="sng" dirty="0" smtClean="0">
              <a:solidFill>
                <a:schemeClr val="accent2">
                  <a:lumMod val="50000"/>
                </a:schemeClr>
              </a:solidFill>
              <a:latin typeface="Comic Sans MS" pitchFamily="66" charset="0"/>
            </a:endParaRPr>
          </a:p>
          <a:p>
            <a:pPr marL="0" indent="0" algn="ctr">
              <a:buNone/>
            </a:pPr>
            <a:endParaRPr lang="fr-FR" sz="3600" b="1" u="sng" dirty="0" smtClean="0">
              <a:solidFill>
                <a:schemeClr val="accent2">
                  <a:lumMod val="50000"/>
                </a:schemeClr>
              </a:solidFill>
              <a:latin typeface="Comic Sans MS" pitchFamily="66" charset="0"/>
            </a:endParaRPr>
          </a:p>
          <a:p>
            <a:pPr marL="0" indent="0" algn="ctr">
              <a:buNone/>
            </a:pPr>
            <a:r>
              <a:rPr lang="fr-FR" sz="3600" b="1" u="sng" dirty="0" smtClean="0">
                <a:solidFill>
                  <a:schemeClr val="accent2">
                    <a:lumMod val="50000"/>
                  </a:schemeClr>
                </a:solidFill>
                <a:latin typeface="Comic Sans MS" pitchFamily="66" charset="0"/>
              </a:rPr>
              <a:t>Chapitre III: Options </a:t>
            </a:r>
            <a:r>
              <a:rPr lang="fr-FR" sz="3600" b="1" u="sng" dirty="0">
                <a:solidFill>
                  <a:schemeClr val="accent2">
                    <a:lumMod val="50000"/>
                  </a:schemeClr>
                </a:solidFill>
                <a:latin typeface="Comic Sans MS" pitchFamily="66" charset="0"/>
              </a:rPr>
              <a:t>fiscales et optimisation fiscales de la taxe sur la valeur ajoutée </a:t>
            </a:r>
            <a:endParaRPr lang="fr-FR" sz="3600" b="1" dirty="0">
              <a:solidFill>
                <a:schemeClr val="accent2">
                  <a:lumMod val="5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81200" y="685800"/>
            <a:ext cx="6934200" cy="715963"/>
          </a:xfrm>
        </p:spPr>
        <p:txBody>
          <a:bodyPr/>
          <a:lstStyle/>
          <a:p>
            <a:r>
              <a:rPr lang="en-US" sz="4000" dirty="0" smtClean="0"/>
              <a:t/>
            </a:r>
            <a:br>
              <a:rPr lang="en-US" sz="4000" dirty="0" smtClean="0"/>
            </a:br>
            <a:endParaRPr lang="en-US" sz="4000" dirty="0"/>
          </a:p>
        </p:txBody>
      </p:sp>
      <p:sp>
        <p:nvSpPr>
          <p:cNvPr id="60419" name="Rectangle 3"/>
          <p:cNvSpPr>
            <a:spLocks noGrp="1" noChangeArrowheads="1"/>
          </p:cNvSpPr>
          <p:nvPr>
            <p:ph type="body" idx="1"/>
          </p:nvPr>
        </p:nvSpPr>
        <p:spPr>
          <a:xfrm>
            <a:off x="2041054" y="1351062"/>
            <a:ext cx="7102946" cy="4267200"/>
          </a:xfrm>
          <a:ln>
            <a:solidFill>
              <a:schemeClr val="bg1"/>
            </a:solidFill>
          </a:ln>
        </p:spPr>
        <p:txBody>
          <a:bodyPr/>
          <a:lstStyle/>
          <a:p>
            <a:pPr lvl="0">
              <a:buFont typeface="Wingdings" pitchFamily="2" charset="2"/>
              <a:buChar char="v"/>
            </a:pPr>
            <a:r>
              <a:rPr lang="fr-FR" sz="2800" b="1" i="1" dirty="0">
                <a:solidFill>
                  <a:schemeClr val="accent1">
                    <a:lumMod val="75000"/>
                  </a:schemeClr>
                </a:solidFill>
                <a:latin typeface="Californian FB" pitchFamily="18" charset="0"/>
              </a:rPr>
              <a:t>L’option pour l’imposition à la TVA </a:t>
            </a:r>
          </a:p>
          <a:p>
            <a:pPr lvl="0">
              <a:buFont typeface="Wingdings" pitchFamily="2" charset="2"/>
              <a:buChar char="v"/>
            </a:pPr>
            <a:endParaRPr lang="fr-FR" sz="2800" b="1" i="1" dirty="0">
              <a:solidFill>
                <a:schemeClr val="accent1">
                  <a:lumMod val="75000"/>
                </a:schemeClr>
              </a:solidFill>
              <a:latin typeface="Californian FB" pitchFamily="18" charset="0"/>
            </a:endParaRPr>
          </a:p>
          <a:p>
            <a:pPr lvl="0">
              <a:buFont typeface="Wingdings" pitchFamily="2" charset="2"/>
              <a:buChar char="v"/>
            </a:pPr>
            <a:r>
              <a:rPr lang="fr-FR" sz="2800" b="1" i="1" dirty="0">
                <a:solidFill>
                  <a:schemeClr val="accent1">
                    <a:lumMod val="75000"/>
                  </a:schemeClr>
                </a:solidFill>
                <a:latin typeface="Californian FB" pitchFamily="18" charset="0"/>
              </a:rPr>
              <a:t> le choix du régime d’imposition</a:t>
            </a:r>
          </a:p>
          <a:p>
            <a:pPr lvl="0">
              <a:buFont typeface="Wingdings" pitchFamily="2" charset="2"/>
              <a:buChar char="v"/>
            </a:pPr>
            <a:endParaRPr lang="fr-FR" sz="2800" b="1" i="1" dirty="0">
              <a:solidFill>
                <a:schemeClr val="accent1">
                  <a:lumMod val="75000"/>
                </a:schemeClr>
              </a:solidFill>
              <a:latin typeface="Californian FB" pitchFamily="18" charset="0"/>
            </a:endParaRPr>
          </a:p>
          <a:p>
            <a:pPr>
              <a:buFont typeface="Wingdings" pitchFamily="2" charset="2"/>
              <a:buChar char="v"/>
            </a:pPr>
            <a:r>
              <a:rPr lang="fr-FR" sz="2800" b="1" i="1" dirty="0">
                <a:solidFill>
                  <a:schemeClr val="accent1">
                    <a:lumMod val="75000"/>
                  </a:schemeClr>
                </a:solidFill>
                <a:latin typeface="Californian FB" pitchFamily="18" charset="0"/>
              </a:rPr>
              <a:t>Choix de la périodicité de paiement </a:t>
            </a:r>
          </a:p>
          <a:p>
            <a:pPr>
              <a:buFont typeface="Wingdings" pitchFamily="2" charset="2"/>
              <a:buChar char="v"/>
            </a:pPr>
            <a:endParaRPr lang="fr-FR" sz="2800" b="1" i="1" dirty="0">
              <a:solidFill>
                <a:srgbClr val="0066FF"/>
              </a:solidFill>
              <a:latin typeface="Californian FB" pitchFamily="18" charset="0"/>
            </a:endParaRPr>
          </a:p>
          <a:p>
            <a:pPr>
              <a:buFont typeface="Wingdings" pitchFamily="2" charset="2"/>
              <a:buChar char="v"/>
            </a:pPr>
            <a:r>
              <a:rPr lang="fr-FR" sz="2800" b="1" i="1" dirty="0">
                <a:solidFill>
                  <a:schemeClr val="accent1">
                    <a:lumMod val="75000"/>
                  </a:schemeClr>
                </a:solidFill>
                <a:latin typeface="Californian FB" pitchFamily="18" charset="0"/>
              </a:rPr>
              <a:t>l’Option d’achat en exonération de </a:t>
            </a:r>
            <a:r>
              <a:rPr lang="fr-FR" sz="2800" b="1" i="1" dirty="0" smtClean="0">
                <a:solidFill>
                  <a:schemeClr val="accent1">
                    <a:lumMod val="75000"/>
                  </a:schemeClr>
                </a:solidFill>
                <a:latin typeface="Californian FB" pitchFamily="18" charset="0"/>
              </a:rPr>
              <a:t>la TVA </a:t>
            </a:r>
            <a:endParaRPr lang="fr-FR" sz="2800" b="1" i="1" dirty="0">
              <a:solidFill>
                <a:schemeClr val="accent1">
                  <a:lumMod val="75000"/>
                </a:schemeClr>
              </a:solidFill>
              <a:latin typeface="Californian FB"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219075"/>
            <a:ext cx="7315200" cy="715963"/>
          </a:xfrm>
        </p:spPr>
        <p:txBody>
          <a:bodyPr/>
          <a:lstStyle/>
          <a:p>
            <a:pPr marL="457200" lvl="0" indent="-457200">
              <a:buFont typeface="Wingdings" pitchFamily="2" charset="2"/>
              <a:buChar char="v"/>
            </a:pPr>
            <a:r>
              <a:rPr lang="fr-FR" sz="2800" b="1" i="1" dirty="0" smtClean="0">
                <a:solidFill>
                  <a:schemeClr val="accent1">
                    <a:lumMod val="75000"/>
                  </a:schemeClr>
                </a:solidFill>
                <a:latin typeface="Californian FB" pitchFamily="18" charset="0"/>
              </a:rPr>
              <a:t>L’option pour l’imposition à la TVA </a:t>
            </a:r>
            <a:endParaRPr lang="fr-FR" sz="2800" dirty="0"/>
          </a:p>
        </p:txBody>
      </p:sp>
      <p:sp>
        <p:nvSpPr>
          <p:cNvPr id="3" name="Content Placeholder 2"/>
          <p:cNvSpPr>
            <a:spLocks noGrp="1"/>
          </p:cNvSpPr>
          <p:nvPr>
            <p:ph idx="1"/>
          </p:nvPr>
        </p:nvSpPr>
        <p:spPr>
          <a:xfrm>
            <a:off x="611560" y="1340768"/>
            <a:ext cx="7315200" cy="4267200"/>
          </a:xfrm>
        </p:spPr>
        <p:txBody>
          <a:bodyPr/>
          <a:lstStyle/>
          <a:p>
            <a:pPr lvl="0">
              <a:buFont typeface="Wingdings" pitchFamily="2" charset="2"/>
              <a:buChar char="q"/>
            </a:pPr>
            <a:r>
              <a:rPr lang="fr-FR" sz="2800" b="1" i="1" u="sng" dirty="0" smtClean="0">
                <a:solidFill>
                  <a:srgbClr val="663300"/>
                </a:solidFill>
                <a:latin typeface="Aparajita" pitchFamily="34" charset="0"/>
                <a:cs typeface="Aparajita" pitchFamily="34" charset="0"/>
              </a:rPr>
              <a:t>Les </a:t>
            </a:r>
            <a:r>
              <a:rPr lang="fr-FR" sz="2800" b="1" i="1" u="sng" dirty="0">
                <a:solidFill>
                  <a:srgbClr val="663300"/>
                </a:solidFill>
                <a:latin typeface="Aparajita" pitchFamily="34" charset="0"/>
                <a:cs typeface="Aparajita" pitchFamily="34" charset="0"/>
              </a:rPr>
              <a:t>bénéficiaires de l'option </a:t>
            </a:r>
            <a:r>
              <a:rPr lang="fr-FR" sz="2800" b="1" i="1" u="sng" dirty="0" smtClean="0">
                <a:solidFill>
                  <a:srgbClr val="663300"/>
                </a:solidFill>
                <a:latin typeface="Aparajita" pitchFamily="34" charset="0"/>
                <a:cs typeface="Aparajita" pitchFamily="34" charset="0"/>
              </a:rPr>
              <a:t>:</a:t>
            </a:r>
          </a:p>
          <a:p>
            <a:pPr marL="0" lvl="0" indent="0">
              <a:buNone/>
            </a:pPr>
            <a:endParaRPr lang="fr-FR" sz="2000" b="1" i="1" u="sng" dirty="0" smtClean="0">
              <a:solidFill>
                <a:srgbClr val="663300"/>
              </a:solidFill>
              <a:latin typeface="Aparajita" pitchFamily="34" charset="0"/>
              <a:cs typeface="Aparajita" pitchFamily="34" charset="0"/>
            </a:endParaRPr>
          </a:p>
          <a:p>
            <a:pPr marL="0" lvl="0" indent="0">
              <a:buNone/>
            </a:pPr>
            <a:endParaRPr lang="fr-FR" sz="2000" b="1" i="1" u="sng" dirty="0" smtClean="0">
              <a:solidFill>
                <a:srgbClr val="663300"/>
              </a:solidFill>
              <a:latin typeface="Aparajita" pitchFamily="34" charset="0"/>
              <a:cs typeface="Aparajita" pitchFamily="34" charset="0"/>
            </a:endParaRPr>
          </a:p>
          <a:p>
            <a:pPr marL="0" lvl="0" indent="0">
              <a:buNone/>
            </a:pPr>
            <a:endParaRPr lang="fr-FR" sz="2000" b="1" i="1" u="sng" dirty="0" smtClean="0">
              <a:solidFill>
                <a:srgbClr val="663300"/>
              </a:solidFill>
              <a:latin typeface="Aparajita" pitchFamily="34" charset="0"/>
              <a:cs typeface="Aparajita" pitchFamily="34" charset="0"/>
            </a:endParaRPr>
          </a:p>
          <a:p>
            <a:pPr>
              <a:buFont typeface="Wingdings" pitchFamily="2" charset="2"/>
              <a:buChar char="Ø"/>
            </a:pPr>
            <a:r>
              <a:rPr lang="fr-FR" sz="2000" dirty="0" smtClean="0">
                <a:solidFill>
                  <a:schemeClr val="accent2">
                    <a:lumMod val="75000"/>
                  </a:schemeClr>
                </a:solidFill>
                <a:latin typeface="Times New Roman" pitchFamily="18" charset="0"/>
              </a:rPr>
              <a:t>Les commerçants et les prestataires de services d’exportation</a:t>
            </a:r>
            <a:endParaRPr lang="fr-FR" sz="2000" dirty="0" smtClean="0">
              <a:solidFill>
                <a:schemeClr val="accent4">
                  <a:lumMod val="50000"/>
                </a:schemeClr>
              </a:solidFill>
              <a:latin typeface="Times New Roman" pitchFamily="18" charset="0"/>
            </a:endParaRPr>
          </a:p>
          <a:p>
            <a:pPr marL="0" indent="0">
              <a:buNone/>
            </a:pPr>
            <a:endParaRPr lang="fr-FR" sz="2000" dirty="0" smtClean="0">
              <a:solidFill>
                <a:schemeClr val="accent2">
                  <a:lumMod val="75000"/>
                </a:schemeClr>
              </a:solidFill>
              <a:latin typeface="Times New Roman" pitchFamily="18" charset="0"/>
            </a:endParaRPr>
          </a:p>
          <a:p>
            <a:pPr lvl="0">
              <a:buSzPct val="100000"/>
              <a:buFont typeface="Wingdings" pitchFamily="2" charset="2"/>
              <a:buChar char="Ø"/>
            </a:pPr>
            <a:r>
              <a:rPr lang="fr-FR" sz="2000" dirty="0">
                <a:solidFill>
                  <a:schemeClr val="accent2">
                    <a:lumMod val="75000"/>
                  </a:schemeClr>
                </a:solidFill>
                <a:latin typeface="Times New Roman" pitchFamily="18" charset="0"/>
              </a:rPr>
              <a:t>Les ventes et prestations réalisées par les petits fabricants et les petits </a:t>
            </a:r>
            <a:r>
              <a:rPr lang="fr-FR" sz="2000" dirty="0" smtClean="0">
                <a:solidFill>
                  <a:schemeClr val="accent2">
                    <a:lumMod val="75000"/>
                  </a:schemeClr>
                </a:solidFill>
                <a:latin typeface="Times New Roman" pitchFamily="18" charset="0"/>
              </a:rPr>
              <a:t>prestataires</a:t>
            </a:r>
            <a:endParaRPr lang="fr-FR" sz="2000" dirty="0" smtClean="0">
              <a:solidFill>
                <a:schemeClr val="accent4">
                  <a:lumMod val="50000"/>
                </a:schemeClr>
              </a:solidFill>
              <a:latin typeface="Times New Roman" pitchFamily="18" charset="0"/>
            </a:endParaRPr>
          </a:p>
          <a:p>
            <a:pPr marL="0" lvl="0" indent="0">
              <a:buSzPct val="100000"/>
              <a:buNone/>
            </a:pPr>
            <a:endParaRPr lang="fr-FR" sz="2000" dirty="0">
              <a:solidFill>
                <a:schemeClr val="accent2">
                  <a:lumMod val="75000"/>
                </a:schemeClr>
              </a:solidFill>
              <a:latin typeface="Times New Roman" pitchFamily="18" charset="0"/>
            </a:endParaRPr>
          </a:p>
        </p:txBody>
      </p:sp>
    </p:spTree>
    <p:extLst>
      <p:ext uri="{BB962C8B-B14F-4D97-AF65-F5344CB8AC3E}">
        <p14:creationId xmlns="" xmlns:p14="http://schemas.microsoft.com/office/powerpoint/2010/main" val="42657867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7315200" cy="715963"/>
          </a:xfrm>
        </p:spPr>
        <p:txBody>
          <a:bodyPr/>
          <a:lstStyle/>
          <a:p>
            <a:pPr marL="571500" lvl="0" indent="-571500">
              <a:buFont typeface="Wingdings" pitchFamily="2" charset="2"/>
              <a:buChar char="v"/>
            </a:pPr>
            <a:r>
              <a:rPr kumimoji="0" lang="fr-FR" sz="2800" b="1" i="1" u="none" strike="noStrike" kern="1200" cap="none" spc="0" normalizeH="0" baseline="0" noProof="0" dirty="0" smtClean="0">
                <a:ln>
                  <a:noFill/>
                </a:ln>
                <a:solidFill>
                  <a:srgbClr val="0077C0">
                    <a:lumMod val="75000"/>
                  </a:srgbClr>
                </a:solidFill>
                <a:effectLst/>
                <a:uLnTx/>
                <a:uFillTx/>
                <a:latin typeface="Californian FB" pitchFamily="18" charset="0"/>
                <a:ea typeface="+mn-ea"/>
                <a:cs typeface="+mn-cs"/>
              </a:rPr>
              <a:t>L’option pour l’imposition à la TVA </a:t>
            </a:r>
            <a:r>
              <a:rPr lang="fr-FR" sz="2800" kern="1200" dirty="0">
                <a:solidFill>
                  <a:srgbClr val="4D4D4D"/>
                </a:solidFill>
                <a:latin typeface="Arial" pitchFamily="34" charset="0"/>
                <a:ea typeface="+mn-ea"/>
                <a:cs typeface="+mn-cs"/>
              </a:rPr>
              <a:t/>
            </a:r>
            <a:br>
              <a:rPr lang="fr-FR" sz="2800" kern="1200" dirty="0">
                <a:solidFill>
                  <a:srgbClr val="4D4D4D"/>
                </a:solidFill>
                <a:latin typeface="Arial" pitchFamily="34" charset="0"/>
                <a:ea typeface="+mn-ea"/>
                <a:cs typeface="+mn-cs"/>
              </a:rPr>
            </a:br>
            <a:endParaRPr lang="fr-FR" sz="2800" dirty="0"/>
          </a:p>
        </p:txBody>
      </p:sp>
      <p:sp>
        <p:nvSpPr>
          <p:cNvPr id="3" name="Content Placeholder 2"/>
          <p:cNvSpPr>
            <a:spLocks noGrp="1"/>
          </p:cNvSpPr>
          <p:nvPr>
            <p:ph idx="1"/>
          </p:nvPr>
        </p:nvSpPr>
        <p:spPr>
          <a:xfrm>
            <a:off x="683568" y="1509936"/>
            <a:ext cx="7622232" cy="5348064"/>
          </a:xfrm>
        </p:spPr>
        <p:txBody>
          <a:bodyPr/>
          <a:lstStyle/>
          <a:p>
            <a:pPr lvl="0">
              <a:buFont typeface="Wingdings" pitchFamily="2" charset="2"/>
              <a:buChar char="q"/>
            </a:pPr>
            <a:r>
              <a:rPr lang="fr-FR" sz="2800" b="1" i="1" u="sng" dirty="0">
                <a:solidFill>
                  <a:srgbClr val="663300"/>
                </a:solidFill>
                <a:latin typeface="Aparajita" pitchFamily="34" charset="0"/>
                <a:cs typeface="Aparajita" pitchFamily="34" charset="0"/>
              </a:rPr>
              <a:t>Portée de l’option </a:t>
            </a:r>
            <a:r>
              <a:rPr lang="fr-FR" sz="2800" b="1" i="1" u="sng" dirty="0" smtClean="0">
                <a:solidFill>
                  <a:srgbClr val="663300"/>
                </a:solidFill>
                <a:latin typeface="Aparajita" pitchFamily="34" charset="0"/>
                <a:cs typeface="Aparajita" pitchFamily="34" charset="0"/>
              </a:rPr>
              <a:t>:</a:t>
            </a:r>
          </a:p>
          <a:p>
            <a:pPr marL="0" lvl="0" indent="0">
              <a:buNone/>
            </a:pPr>
            <a:endParaRPr lang="fr-FR" sz="2000" b="1" i="1" u="sng" dirty="0">
              <a:solidFill>
                <a:srgbClr val="663300"/>
              </a:solidFill>
              <a:latin typeface="Aparajita" pitchFamily="34" charset="0"/>
              <a:cs typeface="Aparajita" pitchFamily="34" charset="0"/>
            </a:endParaRPr>
          </a:p>
          <a:p>
            <a:pPr>
              <a:buFont typeface="Wingdings" pitchFamily="2" charset="2"/>
              <a:buChar char="ü"/>
            </a:pPr>
            <a:r>
              <a:rPr lang="fr-FR" sz="2000" dirty="0">
                <a:solidFill>
                  <a:srgbClr val="404040">
                    <a:lumMod val="50000"/>
                  </a:srgbClr>
                </a:solidFill>
                <a:latin typeface="Times New Roman" pitchFamily="18" charset="0"/>
              </a:rPr>
              <a:t>L’option peut porter sur tout ou partie des ventes ou des </a:t>
            </a:r>
            <a:r>
              <a:rPr lang="fr-FR" sz="2000" dirty="0" smtClean="0">
                <a:solidFill>
                  <a:srgbClr val="404040">
                    <a:lumMod val="50000"/>
                  </a:srgbClr>
                </a:solidFill>
                <a:latin typeface="Times New Roman" pitchFamily="18" charset="0"/>
              </a:rPr>
              <a:t>prestations;</a:t>
            </a:r>
          </a:p>
          <a:p>
            <a:pPr marL="0" indent="0">
              <a:buNone/>
            </a:pPr>
            <a:endParaRPr lang="fr-FR" sz="2000" dirty="0">
              <a:solidFill>
                <a:srgbClr val="404040">
                  <a:lumMod val="50000"/>
                </a:srgbClr>
              </a:solidFill>
              <a:latin typeface="Times New Roman" pitchFamily="18" charset="0"/>
            </a:endParaRPr>
          </a:p>
          <a:p>
            <a:pPr>
              <a:buFont typeface="Wingdings" pitchFamily="2" charset="2"/>
              <a:buChar char="ü"/>
            </a:pPr>
            <a:r>
              <a:rPr lang="fr-FR" sz="2000" dirty="0">
                <a:solidFill>
                  <a:srgbClr val="404040">
                    <a:lumMod val="50000"/>
                  </a:srgbClr>
                </a:solidFill>
                <a:latin typeface="Times New Roman" pitchFamily="18" charset="0"/>
              </a:rPr>
              <a:t>l'option peut concerner une seule opération ou un seul </a:t>
            </a:r>
            <a:r>
              <a:rPr lang="fr-FR" sz="2000" dirty="0" smtClean="0">
                <a:solidFill>
                  <a:srgbClr val="404040">
                    <a:lumMod val="50000"/>
                  </a:srgbClr>
                </a:solidFill>
                <a:latin typeface="Times New Roman" pitchFamily="18" charset="0"/>
              </a:rPr>
              <a:t>client</a:t>
            </a:r>
            <a:r>
              <a:rPr lang="fr-FR" sz="2000" dirty="0">
                <a:solidFill>
                  <a:srgbClr val="404040">
                    <a:lumMod val="50000"/>
                  </a:srgbClr>
                </a:solidFill>
                <a:latin typeface="Times New Roman" pitchFamily="18" charset="0"/>
              </a:rPr>
              <a:t>;</a:t>
            </a:r>
            <a:endParaRPr lang="fr-FR" sz="2000" dirty="0" smtClean="0">
              <a:solidFill>
                <a:srgbClr val="404040">
                  <a:lumMod val="50000"/>
                </a:srgbClr>
              </a:solidFill>
              <a:latin typeface="Times New Roman" pitchFamily="18" charset="0"/>
            </a:endParaRPr>
          </a:p>
          <a:p>
            <a:pPr marL="0" indent="0">
              <a:buNone/>
            </a:pPr>
            <a:endParaRPr lang="fr-FR" sz="2000" dirty="0">
              <a:solidFill>
                <a:srgbClr val="404040">
                  <a:lumMod val="50000"/>
                </a:srgbClr>
              </a:solidFill>
              <a:latin typeface="Times New Roman" pitchFamily="18" charset="0"/>
            </a:endParaRPr>
          </a:p>
          <a:p>
            <a:pPr>
              <a:buFont typeface="Wingdings" pitchFamily="2" charset="2"/>
              <a:buChar char="ü"/>
            </a:pPr>
            <a:r>
              <a:rPr lang="fr-FR" sz="2000" dirty="0">
                <a:solidFill>
                  <a:srgbClr val="404040">
                    <a:lumMod val="50000"/>
                  </a:srgbClr>
                </a:solidFill>
                <a:latin typeface="Times New Roman" pitchFamily="18" charset="0"/>
              </a:rPr>
              <a:t>L’option est maintenue pour une période d’au moins trois années </a:t>
            </a:r>
            <a:r>
              <a:rPr lang="fr-FR" sz="2000" dirty="0" smtClean="0">
                <a:solidFill>
                  <a:srgbClr val="404040">
                    <a:lumMod val="50000"/>
                  </a:srgbClr>
                </a:solidFill>
                <a:latin typeface="Times New Roman" pitchFamily="18" charset="0"/>
              </a:rPr>
              <a:t>consécutives.</a:t>
            </a:r>
            <a:endParaRPr lang="fr-FR" sz="2000" dirty="0">
              <a:solidFill>
                <a:srgbClr val="404040">
                  <a:lumMod val="50000"/>
                </a:srgbClr>
              </a:solidFill>
              <a:latin typeface="Times New Roman" pitchFamily="18" charset="0"/>
            </a:endParaRPr>
          </a:p>
        </p:txBody>
      </p:sp>
    </p:spTree>
    <p:extLst>
      <p:ext uri="{BB962C8B-B14F-4D97-AF65-F5344CB8AC3E}">
        <p14:creationId xmlns="" xmlns:p14="http://schemas.microsoft.com/office/powerpoint/2010/main" val="38585844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
            </a:r>
            <a:br>
              <a:rPr lang="fr-FR" dirty="0" smtClean="0"/>
            </a:br>
            <a:endParaRPr lang="fr-FR" dirty="0"/>
          </a:p>
        </p:txBody>
      </p:sp>
      <p:sp>
        <p:nvSpPr>
          <p:cNvPr id="4" name="Title 1"/>
          <p:cNvSpPr txBox="1">
            <a:spLocks/>
          </p:cNvSpPr>
          <p:nvPr/>
        </p:nvSpPr>
        <p:spPr bwMode="auto">
          <a:xfrm>
            <a:off x="467544" y="620688"/>
            <a:ext cx="7315200" cy="71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marL="571500" indent="-571500">
              <a:buFont typeface="Wingdings" pitchFamily="2" charset="2"/>
              <a:buChar char="v"/>
            </a:pPr>
            <a:r>
              <a:rPr lang="fr-FR" sz="2800" b="1" i="1" kern="1200" dirty="0" smtClean="0">
                <a:solidFill>
                  <a:srgbClr val="0077C0">
                    <a:lumMod val="75000"/>
                  </a:srgbClr>
                </a:solidFill>
                <a:latin typeface="Californian FB" pitchFamily="18" charset="0"/>
                <a:ea typeface="+mn-ea"/>
                <a:cs typeface="+mn-cs"/>
              </a:rPr>
              <a:t>L’option pour l’imposition à la TVA </a:t>
            </a:r>
            <a:r>
              <a:rPr lang="fr-FR" sz="2800" kern="1200" dirty="0" smtClean="0">
                <a:solidFill>
                  <a:srgbClr val="4D4D4D"/>
                </a:solidFill>
                <a:latin typeface="Arial" pitchFamily="34" charset="0"/>
                <a:ea typeface="+mn-ea"/>
                <a:cs typeface="+mn-cs"/>
              </a:rPr>
              <a:t/>
            </a:r>
            <a:br>
              <a:rPr lang="fr-FR" sz="2800" kern="1200" dirty="0" smtClean="0">
                <a:solidFill>
                  <a:srgbClr val="4D4D4D"/>
                </a:solidFill>
                <a:latin typeface="Arial" pitchFamily="34" charset="0"/>
                <a:ea typeface="+mn-ea"/>
                <a:cs typeface="+mn-cs"/>
              </a:rPr>
            </a:br>
            <a:endParaRPr lang="fr-FR" sz="2800" dirty="0"/>
          </a:p>
        </p:txBody>
      </p:sp>
      <p:sp>
        <p:nvSpPr>
          <p:cNvPr id="6" name="Content Placeholder 2"/>
          <p:cNvSpPr>
            <a:spLocks noGrp="1"/>
          </p:cNvSpPr>
          <p:nvPr>
            <p:ph idx="1"/>
          </p:nvPr>
        </p:nvSpPr>
        <p:spPr>
          <a:xfrm>
            <a:off x="755576" y="1700808"/>
            <a:ext cx="7622232" cy="5348064"/>
          </a:xfrm>
        </p:spPr>
        <p:txBody>
          <a:bodyPr/>
          <a:lstStyle/>
          <a:p>
            <a:pPr>
              <a:lnSpc>
                <a:spcPct val="115000"/>
              </a:lnSpc>
              <a:buFont typeface="Wingdings" pitchFamily="2" charset="2"/>
              <a:buChar char="q"/>
            </a:pPr>
            <a:r>
              <a:rPr lang="fr-FR" sz="2800" b="1" i="1" u="sng" dirty="0" smtClean="0">
                <a:solidFill>
                  <a:srgbClr val="663300"/>
                </a:solidFill>
                <a:latin typeface="Aparajita" pitchFamily="34" charset="0"/>
                <a:cs typeface="Aparajita" pitchFamily="34" charset="0"/>
              </a:rPr>
              <a:t>Conséquences </a:t>
            </a:r>
            <a:r>
              <a:rPr lang="fr-FR" sz="2800" b="1" i="1" u="sng" dirty="0">
                <a:solidFill>
                  <a:srgbClr val="663300"/>
                </a:solidFill>
                <a:latin typeface="Aparajita" pitchFamily="34" charset="0"/>
                <a:cs typeface="Aparajita" pitchFamily="34" charset="0"/>
              </a:rPr>
              <a:t>de l’option :</a:t>
            </a:r>
          </a:p>
          <a:p>
            <a:pPr marL="0" indent="0">
              <a:buNone/>
            </a:pPr>
            <a:endParaRPr lang="fr-FR" sz="2000" b="1" i="1" u="sng" dirty="0" smtClean="0">
              <a:solidFill>
                <a:srgbClr val="663300"/>
              </a:solidFill>
              <a:latin typeface="Aparajita" pitchFamily="34" charset="0"/>
              <a:cs typeface="Aparajita" pitchFamily="34" charset="0"/>
            </a:endParaRPr>
          </a:p>
          <a:p>
            <a:pPr>
              <a:buFont typeface="Wingdings" pitchFamily="2" charset="2"/>
              <a:buChar char="ü"/>
            </a:pPr>
            <a:r>
              <a:rPr lang="fr-FR" sz="2000" dirty="0" smtClean="0">
                <a:solidFill>
                  <a:srgbClr val="404040">
                    <a:lumMod val="50000"/>
                  </a:srgbClr>
                </a:solidFill>
                <a:latin typeface="Times New Roman" pitchFamily="18" charset="0"/>
              </a:rPr>
              <a:t>La personne qui a opté pour l'assujettissement volontaire à la TVA, est soumise à toutes les obligations déclaratives et comptables prévues par le CGI;</a:t>
            </a:r>
          </a:p>
          <a:p>
            <a:pPr marL="0" indent="0">
              <a:buNone/>
            </a:pPr>
            <a:endParaRPr lang="fr-FR" sz="2000" dirty="0">
              <a:solidFill>
                <a:srgbClr val="404040">
                  <a:lumMod val="50000"/>
                </a:srgbClr>
              </a:solidFill>
              <a:latin typeface="Times New Roman" pitchFamily="18" charset="0"/>
            </a:endParaRPr>
          </a:p>
          <a:p>
            <a:pPr>
              <a:buFont typeface="Wingdings" pitchFamily="2" charset="2"/>
              <a:buChar char="ü"/>
            </a:pPr>
            <a:r>
              <a:rPr lang="fr-FR" sz="2000" dirty="0">
                <a:solidFill>
                  <a:srgbClr val="404040">
                    <a:lumMod val="50000"/>
                  </a:srgbClr>
                </a:solidFill>
                <a:latin typeface="Times New Roman" pitchFamily="18" charset="0"/>
              </a:rPr>
              <a:t>En cas de renonciation, le contribuable est tenu de procéder aux régularisations prévues par la loi pour les entreprises qui cessent leur activité.</a:t>
            </a:r>
          </a:p>
        </p:txBody>
      </p:sp>
    </p:spTree>
    <p:extLst>
      <p:ext uri="{BB962C8B-B14F-4D97-AF65-F5344CB8AC3E}">
        <p14:creationId xmlns="" xmlns:p14="http://schemas.microsoft.com/office/powerpoint/2010/main" val="36135859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381000"/>
            <a:ext cx="7315200" cy="715963"/>
          </a:xfrm>
        </p:spPr>
        <p:txBody>
          <a:bodyPr/>
          <a:lstStyle/>
          <a:p>
            <a:r>
              <a:rPr lang="fr-FR" dirty="0" smtClean="0"/>
              <a:t/>
            </a:r>
            <a:br>
              <a:rPr lang="fr-FR" dirty="0" smtClean="0"/>
            </a:br>
            <a:endParaRPr lang="fr-FR" dirty="0"/>
          </a:p>
        </p:txBody>
      </p:sp>
      <p:sp>
        <p:nvSpPr>
          <p:cNvPr id="5" name="Title 1"/>
          <p:cNvSpPr txBox="1">
            <a:spLocks/>
          </p:cNvSpPr>
          <p:nvPr/>
        </p:nvSpPr>
        <p:spPr bwMode="auto">
          <a:xfrm>
            <a:off x="467544" y="620688"/>
            <a:ext cx="7315200" cy="71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marL="571500" indent="-571500">
              <a:buFont typeface="Wingdings" pitchFamily="2" charset="2"/>
              <a:buChar char="v"/>
            </a:pPr>
            <a:r>
              <a:rPr lang="fr-FR" sz="2800" b="1" i="1" dirty="0">
                <a:solidFill>
                  <a:srgbClr val="0077C0">
                    <a:lumMod val="75000"/>
                  </a:srgbClr>
                </a:solidFill>
                <a:latin typeface="Californian FB" pitchFamily="18" charset="0"/>
                <a:ea typeface="+mn-ea"/>
                <a:cs typeface="+mn-cs"/>
              </a:rPr>
              <a:t> le choix du régime </a:t>
            </a:r>
            <a:r>
              <a:rPr lang="fr-FR" sz="2800" b="1" i="1" dirty="0" smtClean="0">
                <a:solidFill>
                  <a:srgbClr val="0077C0">
                    <a:lumMod val="75000"/>
                  </a:srgbClr>
                </a:solidFill>
                <a:latin typeface="Californian FB" pitchFamily="18" charset="0"/>
                <a:ea typeface="+mn-ea"/>
                <a:cs typeface="+mn-cs"/>
              </a:rPr>
              <a:t>d’imposition</a:t>
            </a:r>
            <a:r>
              <a:rPr lang="fr-FR" sz="2800" b="1" i="1" kern="1200" dirty="0" smtClean="0">
                <a:solidFill>
                  <a:srgbClr val="0077C0">
                    <a:lumMod val="75000"/>
                  </a:srgbClr>
                </a:solidFill>
                <a:latin typeface="Californian FB" pitchFamily="18" charset="0"/>
                <a:ea typeface="+mn-ea"/>
                <a:cs typeface="+mn-cs"/>
              </a:rPr>
              <a:t> </a:t>
            </a:r>
            <a:r>
              <a:rPr lang="fr-FR" sz="2800" kern="1200" dirty="0" smtClean="0">
                <a:solidFill>
                  <a:srgbClr val="4D4D4D"/>
                </a:solidFill>
                <a:latin typeface="Arial" pitchFamily="34" charset="0"/>
                <a:ea typeface="+mn-ea"/>
                <a:cs typeface="+mn-cs"/>
              </a:rPr>
              <a:t/>
            </a:r>
            <a:br>
              <a:rPr lang="fr-FR" sz="2800" kern="1200" dirty="0" smtClean="0">
                <a:solidFill>
                  <a:srgbClr val="4D4D4D"/>
                </a:solidFill>
                <a:latin typeface="Arial" pitchFamily="34" charset="0"/>
                <a:ea typeface="+mn-ea"/>
                <a:cs typeface="+mn-cs"/>
              </a:rPr>
            </a:br>
            <a:endParaRPr lang="fr-FR" sz="2800" dirty="0"/>
          </a:p>
        </p:txBody>
      </p:sp>
      <p:sp>
        <p:nvSpPr>
          <p:cNvPr id="6" name="Content Placeholder 2"/>
          <p:cNvSpPr>
            <a:spLocks noGrp="1"/>
          </p:cNvSpPr>
          <p:nvPr>
            <p:ph idx="1"/>
          </p:nvPr>
        </p:nvSpPr>
        <p:spPr>
          <a:xfrm>
            <a:off x="683568" y="1368377"/>
            <a:ext cx="7622232" cy="5348064"/>
          </a:xfrm>
        </p:spPr>
        <p:txBody>
          <a:bodyPr/>
          <a:lstStyle/>
          <a:p>
            <a:pPr>
              <a:lnSpc>
                <a:spcPct val="115000"/>
              </a:lnSpc>
              <a:buFont typeface="Wingdings" pitchFamily="2" charset="2"/>
              <a:buChar char="q"/>
            </a:pPr>
            <a:r>
              <a:rPr lang="fr-FR" b="1" i="1" u="sng" dirty="0" smtClean="0">
                <a:solidFill>
                  <a:srgbClr val="663300"/>
                </a:solidFill>
                <a:latin typeface="Aparajita" pitchFamily="34" charset="0"/>
                <a:cs typeface="Aparajita" pitchFamily="34" charset="0"/>
              </a:rPr>
              <a:t>Le fait générateur de la t.v.a.:</a:t>
            </a:r>
            <a:endParaRPr lang="fr-FR" b="1" i="1" u="sng" dirty="0">
              <a:solidFill>
                <a:srgbClr val="663300"/>
              </a:solidFill>
              <a:latin typeface="Aparajita" pitchFamily="34" charset="0"/>
              <a:cs typeface="Aparajita" pitchFamily="34" charset="0"/>
            </a:endParaRPr>
          </a:p>
          <a:p>
            <a:pPr marL="0" indent="0">
              <a:buNone/>
            </a:pPr>
            <a:endParaRPr lang="fr-FR" sz="2800" b="1" i="1" u="sng" dirty="0" smtClean="0">
              <a:solidFill>
                <a:srgbClr val="663300"/>
              </a:solidFill>
              <a:latin typeface="Aparajita" pitchFamily="34" charset="0"/>
              <a:cs typeface="Aparajita" pitchFamily="34" charset="0"/>
            </a:endParaRPr>
          </a:p>
          <a:p>
            <a:pPr>
              <a:buFont typeface="Wingdings" pitchFamily="2" charset="2"/>
              <a:buChar char="ü"/>
            </a:pPr>
            <a:r>
              <a:rPr lang="fr-FR" sz="2800" dirty="0" smtClean="0">
                <a:solidFill>
                  <a:srgbClr val="404040">
                    <a:lumMod val="50000"/>
                  </a:srgbClr>
                </a:solidFill>
                <a:latin typeface="Times New Roman" pitchFamily="18" charset="0"/>
              </a:rPr>
              <a:t>Le fait générateur est l’événement qui donne naissance à la créance fiscale et qui précise sa date d’exigibilité envers le trésor public.</a:t>
            </a:r>
            <a:endParaRPr lang="fr-FR" sz="2800" dirty="0">
              <a:solidFill>
                <a:srgbClr val="404040">
                  <a:lumMod val="50000"/>
                </a:srgbClr>
              </a:solidFill>
              <a:latin typeface="Times New Roman" pitchFamily="18" charset="0"/>
            </a:endParaRPr>
          </a:p>
          <a:p>
            <a:pPr marL="0" indent="0">
              <a:buNone/>
            </a:pPr>
            <a:endParaRPr lang="fr-FR" sz="2800" dirty="0">
              <a:solidFill>
                <a:srgbClr val="404040">
                  <a:lumMod val="50000"/>
                </a:srgbClr>
              </a:solidFill>
              <a:latin typeface="Times New Roman" pitchFamily="18" charset="0"/>
            </a:endParaRPr>
          </a:p>
        </p:txBody>
      </p:sp>
    </p:spTree>
    <p:extLst>
      <p:ext uri="{BB962C8B-B14F-4D97-AF65-F5344CB8AC3E}">
        <p14:creationId xmlns="" xmlns:p14="http://schemas.microsoft.com/office/powerpoint/2010/main" val="1671613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467544" y="620688"/>
            <a:ext cx="7315200" cy="71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marL="571500" indent="-571500">
              <a:buFont typeface="Wingdings" pitchFamily="2" charset="2"/>
              <a:buChar char="v"/>
            </a:pPr>
            <a:r>
              <a:rPr lang="fr-FR" sz="2800" b="1" i="1" dirty="0">
                <a:solidFill>
                  <a:srgbClr val="0077C0">
                    <a:lumMod val="75000"/>
                  </a:srgbClr>
                </a:solidFill>
                <a:latin typeface="Californian FB" pitchFamily="18" charset="0"/>
                <a:ea typeface="+mn-ea"/>
                <a:cs typeface="+mn-cs"/>
              </a:rPr>
              <a:t> le choix du régime </a:t>
            </a:r>
            <a:r>
              <a:rPr lang="fr-FR" sz="2800" b="1" i="1" dirty="0" smtClean="0">
                <a:solidFill>
                  <a:srgbClr val="0077C0">
                    <a:lumMod val="75000"/>
                  </a:srgbClr>
                </a:solidFill>
                <a:latin typeface="Californian FB" pitchFamily="18" charset="0"/>
                <a:ea typeface="+mn-ea"/>
                <a:cs typeface="+mn-cs"/>
              </a:rPr>
              <a:t>d’imposition</a:t>
            </a:r>
            <a:r>
              <a:rPr lang="fr-FR" sz="2800" b="1" i="1" kern="1200" dirty="0" smtClean="0">
                <a:solidFill>
                  <a:srgbClr val="0077C0">
                    <a:lumMod val="75000"/>
                  </a:srgbClr>
                </a:solidFill>
                <a:latin typeface="Californian FB" pitchFamily="18" charset="0"/>
                <a:ea typeface="+mn-ea"/>
                <a:cs typeface="+mn-cs"/>
              </a:rPr>
              <a:t> </a:t>
            </a:r>
            <a:r>
              <a:rPr lang="fr-FR" sz="2800" kern="1200" dirty="0" smtClean="0">
                <a:solidFill>
                  <a:srgbClr val="4D4D4D"/>
                </a:solidFill>
                <a:latin typeface="Arial" pitchFamily="34" charset="0"/>
                <a:ea typeface="+mn-ea"/>
                <a:cs typeface="+mn-cs"/>
              </a:rPr>
              <a:t/>
            </a:r>
            <a:br>
              <a:rPr lang="fr-FR" sz="2800" kern="1200" dirty="0" smtClean="0">
                <a:solidFill>
                  <a:srgbClr val="4D4D4D"/>
                </a:solidFill>
                <a:latin typeface="Arial" pitchFamily="34" charset="0"/>
                <a:ea typeface="+mn-ea"/>
                <a:cs typeface="+mn-cs"/>
              </a:rPr>
            </a:br>
            <a:endParaRPr lang="fr-FR" sz="2800" dirty="0"/>
          </a:p>
        </p:txBody>
      </p:sp>
      <p:sp>
        <p:nvSpPr>
          <p:cNvPr id="5" name="Content Placeholder 2"/>
          <p:cNvSpPr>
            <a:spLocks noGrp="1"/>
          </p:cNvSpPr>
          <p:nvPr>
            <p:ph idx="1"/>
          </p:nvPr>
        </p:nvSpPr>
        <p:spPr>
          <a:xfrm>
            <a:off x="755576" y="1124744"/>
            <a:ext cx="7622232" cy="5348064"/>
          </a:xfrm>
        </p:spPr>
        <p:txBody>
          <a:bodyPr/>
          <a:lstStyle/>
          <a:p>
            <a:pPr>
              <a:lnSpc>
                <a:spcPct val="115000"/>
              </a:lnSpc>
              <a:buFont typeface="Wingdings" pitchFamily="2" charset="2"/>
              <a:buChar char="q"/>
            </a:pPr>
            <a:r>
              <a:rPr lang="fr-FR" sz="2800" b="1" i="1" u="sng" dirty="0" smtClean="0">
                <a:solidFill>
                  <a:srgbClr val="663300"/>
                </a:solidFill>
                <a:latin typeface="Aparajita" pitchFamily="34" charset="0"/>
                <a:cs typeface="Aparajita" pitchFamily="34" charset="0"/>
              </a:rPr>
              <a:t>Le régime de l’encaissement :</a:t>
            </a:r>
          </a:p>
          <a:p>
            <a:pPr marL="0" indent="0">
              <a:lnSpc>
                <a:spcPct val="115000"/>
              </a:lnSpc>
              <a:buNone/>
            </a:pPr>
            <a:endParaRPr lang="fr-FR" sz="2000" b="1" i="1" u="sng" dirty="0" smtClean="0">
              <a:solidFill>
                <a:srgbClr val="663300"/>
              </a:solidFill>
              <a:latin typeface="Aparajita" pitchFamily="34" charset="0"/>
              <a:cs typeface="Aparajita" pitchFamily="34" charset="0"/>
            </a:endParaRPr>
          </a:p>
          <a:p>
            <a:pPr>
              <a:buFont typeface="Wingdings" pitchFamily="2" charset="2"/>
              <a:buChar char="ü"/>
            </a:pPr>
            <a:r>
              <a:rPr lang="fr-FR" sz="2000" dirty="0" smtClean="0">
                <a:solidFill>
                  <a:srgbClr val="404040">
                    <a:lumMod val="50000"/>
                  </a:srgbClr>
                </a:solidFill>
                <a:latin typeface="Times New Roman" pitchFamily="18" charset="0"/>
              </a:rPr>
              <a:t>C’est le régime du droit commun, il est implicite, il est également le plus usuel;</a:t>
            </a:r>
          </a:p>
          <a:p>
            <a:pPr>
              <a:buFont typeface="Wingdings" pitchFamily="2" charset="2"/>
              <a:buChar char="ü"/>
            </a:pPr>
            <a:r>
              <a:rPr lang="fr-FR" sz="2000" dirty="0" smtClean="0">
                <a:solidFill>
                  <a:srgbClr val="404040">
                    <a:lumMod val="50000"/>
                  </a:srgbClr>
                </a:solidFill>
                <a:latin typeface="Times New Roman" pitchFamily="18" charset="0"/>
              </a:rPr>
              <a:t>Selon ce régime la taxe facturée à un client ne devient exigible au trésor qu’après son encaissement.</a:t>
            </a:r>
          </a:p>
          <a:p>
            <a:pPr marL="0" indent="0">
              <a:buNone/>
            </a:pPr>
            <a:endParaRPr lang="fr-FR" sz="1800" dirty="0" smtClean="0">
              <a:solidFill>
                <a:srgbClr val="404040">
                  <a:lumMod val="50000"/>
                </a:srgbClr>
              </a:solidFill>
              <a:latin typeface="Times New Roman" pitchFamily="18" charset="0"/>
            </a:endParaRPr>
          </a:p>
          <a:p>
            <a:pPr lvl="0">
              <a:lnSpc>
                <a:spcPct val="115000"/>
              </a:lnSpc>
              <a:buFont typeface="Wingdings" pitchFamily="2" charset="2"/>
              <a:buChar char="q"/>
            </a:pPr>
            <a:r>
              <a:rPr kumimoji="0" lang="fr-FR" sz="2800" b="1" i="1" u="sng" strike="noStrike" kern="0" cap="none" spc="0" normalizeH="0" baseline="0" noProof="0" dirty="0" smtClean="0">
                <a:ln>
                  <a:noFill/>
                </a:ln>
                <a:solidFill>
                  <a:srgbClr val="663300"/>
                </a:solidFill>
                <a:effectLst/>
                <a:uLnTx/>
                <a:uFillTx/>
                <a:latin typeface="Aparajita" pitchFamily="34" charset="0"/>
                <a:ea typeface="+mn-ea"/>
                <a:cs typeface="Aparajita" pitchFamily="34" charset="0"/>
              </a:rPr>
              <a:t>Le régime des débits  :</a:t>
            </a:r>
          </a:p>
          <a:p>
            <a:pPr marL="0" lvl="0" indent="0">
              <a:lnSpc>
                <a:spcPct val="115000"/>
              </a:lnSpc>
              <a:buNone/>
            </a:pPr>
            <a:endParaRPr kumimoji="0" lang="fr-FR" sz="2000" b="1" i="1" u="sng" strike="noStrike" kern="0" cap="none" spc="0" normalizeH="0" baseline="0" noProof="0" dirty="0" smtClean="0">
              <a:ln>
                <a:noFill/>
              </a:ln>
              <a:solidFill>
                <a:srgbClr val="663300"/>
              </a:solidFill>
              <a:effectLst/>
              <a:uLnTx/>
              <a:uFillTx/>
              <a:latin typeface="Aparajita" pitchFamily="34" charset="0"/>
              <a:ea typeface="+mn-ea"/>
              <a:cs typeface="Aparajita" pitchFamily="34" charset="0"/>
            </a:endParaRPr>
          </a:p>
          <a:p>
            <a:pPr>
              <a:buFont typeface="Wingdings" pitchFamily="2" charset="2"/>
              <a:buChar char="ü"/>
            </a:pPr>
            <a:r>
              <a:rPr lang="fr-FR" sz="2000" dirty="0" smtClean="0">
                <a:solidFill>
                  <a:srgbClr val="404040">
                    <a:lumMod val="50000"/>
                  </a:srgbClr>
                </a:solidFill>
                <a:latin typeface="Times New Roman" pitchFamily="18" charset="0"/>
              </a:rPr>
              <a:t>C’est un régime d’option qui oblige le redevable à acquitter la T.V.A d’après les débits c’est-à-dire dès l’inscription de la créance au débit du client.</a:t>
            </a:r>
            <a:endParaRPr lang="fr-FR" sz="2000" dirty="0">
              <a:solidFill>
                <a:srgbClr val="404040">
                  <a:lumMod val="50000"/>
                </a:srgbClr>
              </a:solidFill>
              <a:latin typeface="Times New Roman" pitchFamily="18" charset="0"/>
            </a:endParaRPr>
          </a:p>
        </p:txBody>
      </p:sp>
    </p:spTree>
    <p:extLst>
      <p:ext uri="{BB962C8B-B14F-4D97-AF65-F5344CB8AC3E}">
        <p14:creationId xmlns="" xmlns:p14="http://schemas.microsoft.com/office/powerpoint/2010/main" val="1814011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467544" y="620688"/>
            <a:ext cx="7315200" cy="71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itchFamily="34" charset="0"/>
              </a:defRPr>
            </a:lvl2pPr>
            <a:lvl3pPr algn="l" rtl="0" eaLnBrk="1" fontAlgn="base" hangingPunct="1">
              <a:spcBef>
                <a:spcPct val="0"/>
              </a:spcBef>
              <a:spcAft>
                <a:spcPct val="0"/>
              </a:spcAft>
              <a:defRPr sz="4400">
                <a:solidFill>
                  <a:schemeClr val="tx1"/>
                </a:solidFill>
                <a:latin typeface="Microsoft Sans Serif" pitchFamily="34" charset="0"/>
              </a:defRPr>
            </a:lvl3pPr>
            <a:lvl4pPr algn="l" rtl="0" eaLnBrk="1" fontAlgn="base" hangingPunct="1">
              <a:spcBef>
                <a:spcPct val="0"/>
              </a:spcBef>
              <a:spcAft>
                <a:spcPct val="0"/>
              </a:spcAft>
              <a:defRPr sz="4400">
                <a:solidFill>
                  <a:schemeClr val="tx1"/>
                </a:solidFill>
                <a:latin typeface="Microsoft Sans Serif" pitchFamily="34" charset="0"/>
              </a:defRPr>
            </a:lvl4pPr>
            <a:lvl5pPr algn="l" rtl="0" eaLnBrk="1" fontAlgn="base" hangingPunct="1">
              <a:spcBef>
                <a:spcPct val="0"/>
              </a:spcBef>
              <a:spcAft>
                <a:spcPct val="0"/>
              </a:spcAft>
              <a:defRPr sz="4400">
                <a:solidFill>
                  <a:schemeClr val="tx1"/>
                </a:solidFill>
                <a:latin typeface="Microsoft Sans Serif" pitchFamily="34" charset="0"/>
              </a:defRPr>
            </a:lvl5pPr>
            <a:lvl6pPr marL="457200" algn="l" rtl="0" eaLnBrk="1" fontAlgn="base" hangingPunct="1">
              <a:spcBef>
                <a:spcPct val="0"/>
              </a:spcBef>
              <a:spcAft>
                <a:spcPct val="0"/>
              </a:spcAft>
              <a:defRPr sz="4400">
                <a:solidFill>
                  <a:schemeClr val="tx1"/>
                </a:solidFill>
                <a:latin typeface="Microsoft Sans Serif" pitchFamily="34" charset="0"/>
              </a:defRPr>
            </a:lvl6pPr>
            <a:lvl7pPr marL="914400" algn="l" rtl="0" eaLnBrk="1" fontAlgn="base" hangingPunct="1">
              <a:spcBef>
                <a:spcPct val="0"/>
              </a:spcBef>
              <a:spcAft>
                <a:spcPct val="0"/>
              </a:spcAft>
              <a:defRPr sz="4400">
                <a:solidFill>
                  <a:schemeClr val="tx1"/>
                </a:solidFill>
                <a:latin typeface="Microsoft Sans Serif" pitchFamily="34" charset="0"/>
              </a:defRPr>
            </a:lvl7pPr>
            <a:lvl8pPr marL="1371600" algn="l" rtl="0" eaLnBrk="1" fontAlgn="base" hangingPunct="1">
              <a:spcBef>
                <a:spcPct val="0"/>
              </a:spcBef>
              <a:spcAft>
                <a:spcPct val="0"/>
              </a:spcAft>
              <a:defRPr sz="4400">
                <a:solidFill>
                  <a:schemeClr val="tx1"/>
                </a:solidFill>
                <a:latin typeface="Microsoft Sans Serif" pitchFamily="34" charset="0"/>
              </a:defRPr>
            </a:lvl8pPr>
            <a:lvl9pPr marL="1828800" algn="l" rtl="0" eaLnBrk="1" fontAlgn="base" hangingPunct="1">
              <a:spcBef>
                <a:spcPct val="0"/>
              </a:spcBef>
              <a:spcAft>
                <a:spcPct val="0"/>
              </a:spcAft>
              <a:defRPr sz="4400">
                <a:solidFill>
                  <a:schemeClr val="tx1"/>
                </a:solidFill>
                <a:latin typeface="Microsoft Sans Serif" pitchFamily="34" charset="0"/>
              </a:defRPr>
            </a:lvl9pPr>
          </a:lstStyle>
          <a:p>
            <a:pPr marL="571500" indent="-571500">
              <a:buFont typeface="Wingdings" pitchFamily="2" charset="2"/>
              <a:buChar char="v"/>
            </a:pPr>
            <a:r>
              <a:rPr lang="fr-FR" sz="2800" b="1" i="1" dirty="0">
                <a:solidFill>
                  <a:srgbClr val="0077C0">
                    <a:lumMod val="75000"/>
                  </a:srgbClr>
                </a:solidFill>
                <a:latin typeface="Californian FB" pitchFamily="18" charset="0"/>
                <a:ea typeface="+mn-ea"/>
                <a:cs typeface="+mn-cs"/>
              </a:rPr>
              <a:t> le choix du régime </a:t>
            </a:r>
            <a:r>
              <a:rPr lang="fr-FR" sz="2800" b="1" i="1" dirty="0" smtClean="0">
                <a:solidFill>
                  <a:srgbClr val="0077C0">
                    <a:lumMod val="75000"/>
                  </a:srgbClr>
                </a:solidFill>
                <a:latin typeface="Californian FB" pitchFamily="18" charset="0"/>
                <a:ea typeface="+mn-ea"/>
                <a:cs typeface="+mn-cs"/>
              </a:rPr>
              <a:t>d’imposition</a:t>
            </a:r>
            <a:r>
              <a:rPr lang="fr-FR" sz="2800" b="1" i="1" kern="1200" dirty="0" smtClean="0">
                <a:solidFill>
                  <a:srgbClr val="0077C0">
                    <a:lumMod val="75000"/>
                  </a:srgbClr>
                </a:solidFill>
                <a:latin typeface="Californian FB" pitchFamily="18" charset="0"/>
                <a:ea typeface="+mn-ea"/>
                <a:cs typeface="+mn-cs"/>
              </a:rPr>
              <a:t> </a:t>
            </a:r>
            <a:r>
              <a:rPr lang="fr-FR" sz="2800" kern="1200" dirty="0" smtClean="0">
                <a:solidFill>
                  <a:srgbClr val="4D4D4D"/>
                </a:solidFill>
                <a:latin typeface="Arial" pitchFamily="34" charset="0"/>
                <a:ea typeface="+mn-ea"/>
                <a:cs typeface="+mn-cs"/>
              </a:rPr>
              <a:t/>
            </a:r>
            <a:br>
              <a:rPr lang="fr-FR" sz="2800" kern="1200" dirty="0" smtClean="0">
                <a:solidFill>
                  <a:srgbClr val="4D4D4D"/>
                </a:solidFill>
                <a:latin typeface="Arial" pitchFamily="34" charset="0"/>
                <a:ea typeface="+mn-ea"/>
                <a:cs typeface="+mn-cs"/>
              </a:rPr>
            </a:br>
            <a:endParaRPr lang="fr-FR" sz="2800" dirty="0"/>
          </a:p>
        </p:txBody>
      </p:sp>
      <p:sp>
        <p:nvSpPr>
          <p:cNvPr id="6" name="Content Placeholder 2"/>
          <p:cNvSpPr>
            <a:spLocks noGrp="1"/>
          </p:cNvSpPr>
          <p:nvPr>
            <p:ph idx="1"/>
          </p:nvPr>
        </p:nvSpPr>
        <p:spPr>
          <a:xfrm>
            <a:off x="755576" y="1307624"/>
            <a:ext cx="7622232" cy="5348064"/>
          </a:xfrm>
        </p:spPr>
        <p:txBody>
          <a:bodyPr/>
          <a:lstStyle/>
          <a:p>
            <a:pPr>
              <a:lnSpc>
                <a:spcPct val="115000"/>
              </a:lnSpc>
              <a:buFont typeface="Wingdings" pitchFamily="2" charset="2"/>
              <a:buChar char="q"/>
            </a:pPr>
            <a:endParaRPr lang="fr-FR" sz="2800" b="1" i="1" u="sng" dirty="0" smtClean="0">
              <a:solidFill>
                <a:srgbClr val="663300"/>
              </a:solidFill>
              <a:latin typeface="Aparajita" pitchFamily="34" charset="0"/>
              <a:cs typeface="Aparajita" pitchFamily="34" charset="0"/>
            </a:endParaRPr>
          </a:p>
          <a:p>
            <a:pPr>
              <a:lnSpc>
                <a:spcPct val="115000"/>
              </a:lnSpc>
              <a:buFont typeface="Wingdings" pitchFamily="2" charset="2"/>
              <a:buChar char="q"/>
            </a:pPr>
            <a:endParaRPr lang="fr-FR" sz="2800" b="1" i="1" u="sng" dirty="0" smtClean="0">
              <a:solidFill>
                <a:srgbClr val="663300"/>
              </a:solidFill>
              <a:latin typeface="Aparajita" pitchFamily="34" charset="0"/>
              <a:cs typeface="Aparajita" pitchFamily="34" charset="0"/>
            </a:endParaRPr>
          </a:p>
          <a:p>
            <a:pPr>
              <a:lnSpc>
                <a:spcPct val="115000"/>
              </a:lnSpc>
              <a:buFont typeface="Wingdings" pitchFamily="2" charset="2"/>
              <a:buChar char="q"/>
            </a:pPr>
            <a:endParaRPr lang="fr-FR" sz="2800" b="1" i="1" u="sng" dirty="0" smtClean="0">
              <a:solidFill>
                <a:srgbClr val="663300"/>
              </a:solidFill>
              <a:latin typeface="Aparajita" pitchFamily="34" charset="0"/>
              <a:cs typeface="Aparajita" pitchFamily="34" charset="0"/>
            </a:endParaRPr>
          </a:p>
          <a:p>
            <a:pPr algn="ctr">
              <a:lnSpc>
                <a:spcPct val="115000"/>
              </a:lnSpc>
              <a:buFont typeface="Wingdings" pitchFamily="2" charset="2"/>
              <a:buChar char="q"/>
            </a:pPr>
            <a:r>
              <a:rPr lang="fr-FR" sz="2800" b="1" i="1" u="sng" dirty="0" smtClean="0">
                <a:solidFill>
                  <a:srgbClr val="663300"/>
                </a:solidFill>
                <a:latin typeface="Aparajita" pitchFamily="34" charset="0"/>
                <a:cs typeface="Aparajita" pitchFamily="34" charset="0"/>
              </a:rPr>
              <a:t>Encaissement  ou Débits ?:</a:t>
            </a:r>
          </a:p>
          <a:p>
            <a:pPr marL="0" indent="0">
              <a:lnSpc>
                <a:spcPct val="115000"/>
              </a:lnSpc>
              <a:buNone/>
            </a:pPr>
            <a:endParaRPr lang="fr-FR" sz="2000" b="1" i="1" u="sng" dirty="0" smtClean="0">
              <a:solidFill>
                <a:srgbClr val="663300"/>
              </a:solidFill>
              <a:latin typeface="Aparajita" pitchFamily="34" charset="0"/>
              <a:cs typeface="Aparajita" pitchFamily="34" charset="0"/>
            </a:endParaRPr>
          </a:p>
        </p:txBody>
      </p:sp>
    </p:spTree>
    <p:extLst>
      <p:ext uri="{BB962C8B-B14F-4D97-AF65-F5344CB8AC3E}">
        <p14:creationId xmlns="" xmlns:p14="http://schemas.microsoft.com/office/powerpoint/2010/main" val="7474667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3568" y="1320311"/>
            <a:ext cx="7622232" cy="5348064"/>
          </a:xfrm>
        </p:spPr>
        <p:txBody>
          <a:bodyPr/>
          <a:lstStyle/>
          <a:p>
            <a:pPr>
              <a:lnSpc>
                <a:spcPct val="115000"/>
              </a:lnSpc>
              <a:buFont typeface="Wingdings" pitchFamily="2" charset="2"/>
              <a:buChar char="q"/>
            </a:pPr>
            <a:r>
              <a:rPr lang="fr-FR" sz="2800" b="1" i="1" u="sng" dirty="0" smtClean="0">
                <a:solidFill>
                  <a:srgbClr val="663300"/>
                </a:solidFill>
                <a:latin typeface="Aparajita" pitchFamily="34" charset="0"/>
                <a:cs typeface="Aparajita" pitchFamily="34" charset="0"/>
              </a:rPr>
              <a:t>Modalités de déclaration :</a:t>
            </a:r>
          </a:p>
          <a:p>
            <a:pPr marL="0" indent="0">
              <a:lnSpc>
                <a:spcPct val="115000"/>
              </a:lnSpc>
              <a:buNone/>
            </a:pPr>
            <a:endParaRPr lang="fr-FR" sz="1600" dirty="0" smtClean="0">
              <a:effectLst/>
              <a:latin typeface="Calibri"/>
              <a:ea typeface="Calibri"/>
              <a:cs typeface="Arial"/>
            </a:endParaRPr>
          </a:p>
          <a:p>
            <a:pPr marL="0" indent="0">
              <a:lnSpc>
                <a:spcPct val="115000"/>
              </a:lnSpc>
              <a:buNone/>
            </a:pPr>
            <a:endParaRPr lang="fr-FR" sz="1600" dirty="0" smtClean="0">
              <a:effectLst/>
              <a:latin typeface="Calibri"/>
              <a:ea typeface="Calibri"/>
              <a:cs typeface="Arial"/>
            </a:endParaRPr>
          </a:p>
          <a:p>
            <a:pPr lvl="0" algn="justLow">
              <a:lnSpc>
                <a:spcPct val="150000"/>
              </a:lnSpc>
              <a:spcAft>
                <a:spcPts val="0"/>
              </a:spcAft>
              <a:buFont typeface="Wingdings"/>
              <a:buChar char=""/>
            </a:pPr>
            <a:r>
              <a:rPr lang="fr-FR" sz="2000" dirty="0">
                <a:solidFill>
                  <a:srgbClr val="404040">
                    <a:lumMod val="50000"/>
                  </a:srgbClr>
                </a:solidFill>
                <a:latin typeface="Times New Roman" pitchFamily="18" charset="0"/>
              </a:rPr>
              <a:t>La taxe sur la valeur ajoutée est due par les personnes qui réalisent les opérations situées obligatoirement ou par option dans le champ d'application de la </a:t>
            </a:r>
            <a:r>
              <a:rPr lang="fr-FR" sz="2000" dirty="0" smtClean="0">
                <a:solidFill>
                  <a:srgbClr val="404040">
                    <a:lumMod val="50000"/>
                  </a:srgbClr>
                </a:solidFill>
                <a:latin typeface="Times New Roman" pitchFamily="18" charset="0"/>
              </a:rPr>
              <a:t>taxe;</a:t>
            </a:r>
          </a:p>
          <a:p>
            <a:pPr lvl="0" algn="justLow">
              <a:lnSpc>
                <a:spcPct val="150000"/>
              </a:lnSpc>
              <a:spcAft>
                <a:spcPts val="0"/>
              </a:spcAft>
              <a:buFont typeface="Wingdings"/>
              <a:buChar char=""/>
            </a:pPr>
            <a:endParaRPr lang="fr-FR" sz="2000" dirty="0">
              <a:solidFill>
                <a:srgbClr val="404040">
                  <a:lumMod val="50000"/>
                </a:srgbClr>
              </a:solidFill>
              <a:latin typeface="Times New Roman" pitchFamily="18" charset="0"/>
            </a:endParaRPr>
          </a:p>
          <a:p>
            <a:pPr lvl="0" algn="justLow">
              <a:lnSpc>
                <a:spcPct val="150000"/>
              </a:lnSpc>
              <a:spcAft>
                <a:spcPts val="0"/>
              </a:spcAft>
              <a:buFont typeface="Wingdings"/>
              <a:buChar char=""/>
            </a:pPr>
            <a:r>
              <a:rPr lang="fr-FR" sz="2000" dirty="0">
                <a:solidFill>
                  <a:srgbClr val="404040">
                    <a:lumMod val="50000"/>
                  </a:srgbClr>
                </a:solidFill>
                <a:latin typeface="Times New Roman" pitchFamily="18" charset="0"/>
              </a:rPr>
              <a:t>L'imposition des contribuables s'effectue soit sous le régime de la déclaration mensuelle soit sous celui de la déclaration </a:t>
            </a:r>
            <a:r>
              <a:rPr lang="fr-FR" sz="2000" dirty="0" smtClean="0">
                <a:solidFill>
                  <a:srgbClr val="404040">
                    <a:lumMod val="50000"/>
                  </a:srgbClr>
                </a:solidFill>
                <a:latin typeface="Times New Roman" pitchFamily="18" charset="0"/>
              </a:rPr>
              <a:t>trimestrielle;</a:t>
            </a:r>
            <a:endParaRPr lang="fr-FR" sz="2000" dirty="0">
              <a:solidFill>
                <a:srgbClr val="404040">
                  <a:lumMod val="50000"/>
                </a:srgbClr>
              </a:solidFill>
              <a:latin typeface="Times New Roman" pitchFamily="18" charset="0"/>
            </a:endParaRPr>
          </a:p>
        </p:txBody>
      </p:sp>
      <p:sp>
        <p:nvSpPr>
          <p:cNvPr id="7" name="Rectangle 6"/>
          <p:cNvSpPr/>
          <p:nvPr/>
        </p:nvSpPr>
        <p:spPr>
          <a:xfrm>
            <a:off x="297402" y="377929"/>
            <a:ext cx="7128792" cy="954107"/>
          </a:xfrm>
          <a:prstGeom prst="rect">
            <a:avLst/>
          </a:prstGeom>
        </p:spPr>
        <p:txBody>
          <a:bodyPr wrap="square">
            <a:spAutoFit/>
          </a:bodyPr>
          <a:lstStyle/>
          <a:p>
            <a:pPr marL="571500" indent="-571500">
              <a:buFont typeface="Wingdings" pitchFamily="2" charset="2"/>
              <a:buChar char="v"/>
            </a:pPr>
            <a:r>
              <a:rPr lang="fr-FR" sz="2800" b="1" i="1" dirty="0" smtClean="0">
                <a:solidFill>
                  <a:srgbClr val="0077C0">
                    <a:lumMod val="75000"/>
                  </a:srgbClr>
                </a:solidFill>
                <a:latin typeface="Californian FB" pitchFamily="18" charset="0"/>
              </a:rPr>
              <a:t> le Choix de la périodicité de paiement </a:t>
            </a:r>
            <a:r>
              <a:rPr lang="fr-FR" sz="2800" dirty="0">
                <a:solidFill>
                  <a:srgbClr val="4D4D4D"/>
                </a:solidFill>
              </a:rPr>
              <a:t/>
            </a:r>
            <a:br>
              <a:rPr lang="fr-FR" sz="2800" dirty="0">
                <a:solidFill>
                  <a:srgbClr val="4D4D4D"/>
                </a:solidFill>
              </a:rPr>
            </a:br>
            <a:endParaRPr lang="fr-FR" sz="2800" dirty="0"/>
          </a:p>
        </p:txBody>
      </p:sp>
    </p:spTree>
    <p:extLst>
      <p:ext uri="{BB962C8B-B14F-4D97-AF65-F5344CB8AC3E}">
        <p14:creationId xmlns="" xmlns:p14="http://schemas.microsoft.com/office/powerpoint/2010/main" val="2092566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a:t>Instruments de la gestion fiscale </a:t>
            </a:r>
          </a:p>
        </p:txBody>
      </p:sp>
      <p:sp>
        <p:nvSpPr>
          <p:cNvPr id="5" name="Rectangle à coins arrondis 4"/>
          <p:cNvSpPr/>
          <p:nvPr/>
        </p:nvSpPr>
        <p:spPr>
          <a:xfrm>
            <a:off x="3419872" y="1844824"/>
            <a:ext cx="25202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t>Prévision de l’</a:t>
            </a:r>
            <a:r>
              <a:rPr lang="fr-FR" sz="2000" dirty="0" err="1" smtClean="0"/>
              <a:t>impot</a:t>
            </a:r>
            <a:r>
              <a:rPr lang="fr-FR" sz="2000" dirty="0" smtClean="0"/>
              <a:t> </a:t>
            </a:r>
            <a:endParaRPr lang="fr-FR" sz="2000" dirty="0"/>
          </a:p>
        </p:txBody>
      </p:sp>
      <p:sp>
        <p:nvSpPr>
          <p:cNvPr id="6" name="Rectangle à coins arrondis 5"/>
          <p:cNvSpPr/>
          <p:nvPr/>
        </p:nvSpPr>
        <p:spPr>
          <a:xfrm>
            <a:off x="1763688" y="2780928"/>
            <a:ext cx="5760640" cy="2088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dirty="0" smtClean="0"/>
              <a:t>la gestion fiscale permet, d’une part, de mesurer le risque fiscal encouru par l’entreprise et d’autre part, de réduire le risque détecté.</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683568" y="1320311"/>
            <a:ext cx="7622232" cy="5348064"/>
          </a:xfrm>
        </p:spPr>
        <p:txBody>
          <a:bodyPr/>
          <a:lstStyle/>
          <a:p>
            <a:pPr>
              <a:lnSpc>
                <a:spcPct val="115000"/>
              </a:lnSpc>
              <a:buFont typeface="Wingdings" pitchFamily="2" charset="2"/>
              <a:buChar char="q"/>
            </a:pPr>
            <a:r>
              <a:rPr lang="fr-FR" sz="2800" b="1" i="1" u="sng" dirty="0" smtClean="0">
                <a:solidFill>
                  <a:srgbClr val="663300"/>
                </a:solidFill>
                <a:latin typeface="Aparajita" pitchFamily="34" charset="0"/>
                <a:cs typeface="Aparajita" pitchFamily="34" charset="0"/>
              </a:rPr>
              <a:t>Le régime de la déclaration mensuelle :</a:t>
            </a:r>
          </a:p>
          <a:p>
            <a:pPr marL="0" indent="0">
              <a:lnSpc>
                <a:spcPct val="115000"/>
              </a:lnSpc>
              <a:buNone/>
            </a:pPr>
            <a:endParaRPr lang="fr-FR" sz="1600" dirty="0" smtClean="0">
              <a:effectLst/>
              <a:latin typeface="Calibri"/>
              <a:ea typeface="Calibri"/>
              <a:cs typeface="Arial"/>
            </a:endParaRPr>
          </a:p>
          <a:p>
            <a:pPr marL="0" lvl="0" indent="0" algn="justLow">
              <a:lnSpc>
                <a:spcPct val="150000"/>
              </a:lnSpc>
              <a:spcAft>
                <a:spcPts val="0"/>
              </a:spcAft>
              <a:buNone/>
            </a:pPr>
            <a:r>
              <a:rPr lang="fr-FR" sz="2000" dirty="0">
                <a:solidFill>
                  <a:srgbClr val="404040">
                    <a:lumMod val="50000"/>
                  </a:srgbClr>
                </a:solidFill>
                <a:latin typeface="Times New Roman" pitchFamily="18" charset="0"/>
              </a:rPr>
              <a:t> </a:t>
            </a:r>
            <a:r>
              <a:rPr lang="fr-FR" sz="2000" dirty="0" smtClean="0">
                <a:solidFill>
                  <a:srgbClr val="404040">
                    <a:lumMod val="50000"/>
                  </a:srgbClr>
                </a:solidFill>
                <a:latin typeface="Times New Roman" pitchFamily="18" charset="0"/>
              </a:rPr>
              <a:t>   Sont obligatoirement imposés sous le régime de la déclaration mensuelle :</a:t>
            </a:r>
          </a:p>
          <a:p>
            <a:pPr lvl="0" algn="justLow">
              <a:lnSpc>
                <a:spcPct val="150000"/>
              </a:lnSpc>
              <a:spcAft>
                <a:spcPts val="0"/>
              </a:spcAft>
              <a:buFont typeface="Wingdings"/>
              <a:buChar char=""/>
            </a:pPr>
            <a:r>
              <a:rPr lang="fr-FR" sz="2000" dirty="0" smtClean="0">
                <a:solidFill>
                  <a:srgbClr val="404040">
                    <a:lumMod val="50000"/>
                  </a:srgbClr>
                </a:solidFill>
                <a:latin typeface="Times New Roman" pitchFamily="18" charset="0"/>
              </a:rPr>
              <a:t>Les contribuables dont le chiffre d'affaires taxable réalisé au cours de l'année écoulée atteint ou dépasse un million (1.000.000) de dirhams ;</a:t>
            </a:r>
          </a:p>
          <a:p>
            <a:pPr marL="0" lvl="0" indent="0" algn="justLow">
              <a:lnSpc>
                <a:spcPct val="150000"/>
              </a:lnSpc>
              <a:spcAft>
                <a:spcPts val="0"/>
              </a:spcAft>
              <a:buNone/>
            </a:pPr>
            <a:endParaRPr lang="fr-FR" sz="1050" dirty="0" smtClean="0">
              <a:solidFill>
                <a:srgbClr val="404040">
                  <a:lumMod val="50000"/>
                </a:srgbClr>
              </a:solidFill>
              <a:latin typeface="Times New Roman" pitchFamily="18" charset="0"/>
            </a:endParaRPr>
          </a:p>
          <a:p>
            <a:pPr lvl="0" algn="justLow">
              <a:lnSpc>
                <a:spcPct val="150000"/>
              </a:lnSpc>
              <a:spcAft>
                <a:spcPts val="0"/>
              </a:spcAft>
              <a:buFont typeface="Wingdings"/>
              <a:buChar char=""/>
            </a:pPr>
            <a:r>
              <a:rPr lang="fr-FR" sz="2000" dirty="0" smtClean="0">
                <a:solidFill>
                  <a:srgbClr val="404040">
                    <a:lumMod val="50000"/>
                  </a:srgbClr>
                </a:solidFill>
                <a:latin typeface="Times New Roman" pitchFamily="18" charset="0"/>
              </a:rPr>
              <a:t>Toute personne n'ayant pas d'établissement au Maroc et y effectuant des opérations imposables</a:t>
            </a:r>
            <a:endParaRPr lang="fr-FR" sz="2000" dirty="0">
              <a:solidFill>
                <a:srgbClr val="404040">
                  <a:lumMod val="50000"/>
                </a:srgbClr>
              </a:solidFill>
              <a:latin typeface="Times New Roman" pitchFamily="18" charset="0"/>
            </a:endParaRPr>
          </a:p>
        </p:txBody>
      </p:sp>
      <p:sp>
        <p:nvSpPr>
          <p:cNvPr id="6" name="Rectangle 5"/>
          <p:cNvSpPr/>
          <p:nvPr/>
        </p:nvSpPr>
        <p:spPr>
          <a:xfrm>
            <a:off x="297402" y="377929"/>
            <a:ext cx="7128792" cy="954107"/>
          </a:xfrm>
          <a:prstGeom prst="rect">
            <a:avLst/>
          </a:prstGeom>
        </p:spPr>
        <p:txBody>
          <a:bodyPr wrap="square">
            <a:spAutoFit/>
          </a:bodyPr>
          <a:lstStyle/>
          <a:p>
            <a:pPr marL="571500" indent="-571500">
              <a:buFont typeface="Wingdings" pitchFamily="2" charset="2"/>
              <a:buChar char="v"/>
            </a:pPr>
            <a:r>
              <a:rPr lang="fr-FR" sz="2800" b="1" i="1" dirty="0" smtClean="0">
                <a:solidFill>
                  <a:srgbClr val="0077C0">
                    <a:lumMod val="75000"/>
                  </a:srgbClr>
                </a:solidFill>
                <a:latin typeface="Californian FB" pitchFamily="18" charset="0"/>
              </a:rPr>
              <a:t> le Choix de la périodicité de paiement </a:t>
            </a:r>
            <a:r>
              <a:rPr lang="fr-FR" sz="2800" dirty="0">
                <a:solidFill>
                  <a:srgbClr val="4D4D4D"/>
                </a:solidFill>
              </a:rPr>
              <a:t/>
            </a:r>
            <a:br>
              <a:rPr lang="fr-FR" sz="2800" dirty="0">
                <a:solidFill>
                  <a:srgbClr val="4D4D4D"/>
                </a:solidFill>
              </a:rPr>
            </a:br>
            <a:endParaRPr lang="fr-FR" sz="2800" dirty="0"/>
          </a:p>
        </p:txBody>
      </p:sp>
    </p:spTree>
    <p:extLst>
      <p:ext uri="{BB962C8B-B14F-4D97-AF65-F5344CB8AC3E}">
        <p14:creationId xmlns="" xmlns:p14="http://schemas.microsoft.com/office/powerpoint/2010/main" val="35234915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83568" y="1320311"/>
            <a:ext cx="7622232" cy="5348064"/>
          </a:xfrm>
        </p:spPr>
        <p:txBody>
          <a:bodyPr/>
          <a:lstStyle/>
          <a:p>
            <a:pPr>
              <a:lnSpc>
                <a:spcPct val="115000"/>
              </a:lnSpc>
              <a:buFont typeface="Wingdings" pitchFamily="2" charset="2"/>
              <a:buChar char="q"/>
            </a:pPr>
            <a:r>
              <a:rPr lang="fr-FR" sz="2800" b="1" i="1" u="sng" dirty="0" smtClean="0">
                <a:solidFill>
                  <a:srgbClr val="663300"/>
                </a:solidFill>
                <a:latin typeface="Aparajita" pitchFamily="34" charset="0"/>
                <a:cs typeface="Aparajita" pitchFamily="34" charset="0"/>
              </a:rPr>
              <a:t>Le régime de la déclaration trimestrielle :</a:t>
            </a:r>
          </a:p>
          <a:p>
            <a:pPr marL="0" indent="0">
              <a:lnSpc>
                <a:spcPct val="115000"/>
              </a:lnSpc>
              <a:buNone/>
            </a:pPr>
            <a:endParaRPr lang="fr-FR" sz="1600" dirty="0" smtClean="0">
              <a:effectLst/>
              <a:latin typeface="Calibri"/>
              <a:ea typeface="Calibri"/>
              <a:cs typeface="Arial"/>
            </a:endParaRPr>
          </a:p>
          <a:p>
            <a:pPr marL="0" lvl="0" indent="0" algn="justLow">
              <a:lnSpc>
                <a:spcPct val="150000"/>
              </a:lnSpc>
              <a:spcAft>
                <a:spcPts val="0"/>
              </a:spcAft>
              <a:buNone/>
            </a:pPr>
            <a:r>
              <a:rPr lang="fr-FR" sz="1800" dirty="0">
                <a:solidFill>
                  <a:srgbClr val="404040">
                    <a:lumMod val="50000"/>
                  </a:srgbClr>
                </a:solidFill>
                <a:latin typeface="Times New Roman" pitchFamily="18" charset="0"/>
              </a:rPr>
              <a:t> </a:t>
            </a:r>
            <a:r>
              <a:rPr lang="fr-FR" sz="1800" dirty="0" smtClean="0">
                <a:solidFill>
                  <a:srgbClr val="404040">
                    <a:lumMod val="50000"/>
                  </a:srgbClr>
                </a:solidFill>
                <a:latin typeface="Times New Roman" pitchFamily="18" charset="0"/>
              </a:rPr>
              <a:t>   Sont imposés sous le régime de la déclaration trimestrielle :</a:t>
            </a:r>
          </a:p>
          <a:p>
            <a:pPr lvl="0" algn="justLow">
              <a:lnSpc>
                <a:spcPct val="150000"/>
              </a:lnSpc>
              <a:spcAft>
                <a:spcPts val="0"/>
              </a:spcAft>
              <a:buFont typeface="Wingdings" pitchFamily="2" charset="2"/>
              <a:buChar char="ü"/>
            </a:pPr>
            <a:r>
              <a:rPr lang="fr-FR" sz="1800" dirty="0" smtClean="0">
                <a:solidFill>
                  <a:srgbClr val="404040">
                    <a:lumMod val="50000"/>
                  </a:srgbClr>
                </a:solidFill>
                <a:latin typeface="Times New Roman" pitchFamily="18" charset="0"/>
              </a:rPr>
              <a:t>Les contribuables dont le chiffre d'affaires taxable réalisé au cours de l'année écoulée est inférieur à un million (1.000.000) de dirhams ;</a:t>
            </a:r>
          </a:p>
          <a:p>
            <a:pPr marL="0" lvl="0" indent="0" algn="justLow">
              <a:lnSpc>
                <a:spcPct val="150000"/>
              </a:lnSpc>
              <a:spcAft>
                <a:spcPts val="0"/>
              </a:spcAft>
              <a:buNone/>
            </a:pPr>
            <a:endParaRPr lang="fr-FR" sz="800" dirty="0" smtClean="0">
              <a:solidFill>
                <a:srgbClr val="404040">
                  <a:lumMod val="50000"/>
                </a:srgbClr>
              </a:solidFill>
              <a:latin typeface="Times New Roman" pitchFamily="18" charset="0"/>
            </a:endParaRPr>
          </a:p>
          <a:p>
            <a:pPr lvl="0">
              <a:lnSpc>
                <a:spcPct val="150000"/>
              </a:lnSpc>
              <a:spcAft>
                <a:spcPts val="0"/>
              </a:spcAft>
              <a:buFont typeface="Wingdings" pitchFamily="2" charset="2"/>
              <a:buChar char="ü"/>
            </a:pPr>
            <a:r>
              <a:rPr lang="fr-FR" sz="1800" dirty="0" smtClean="0">
                <a:solidFill>
                  <a:srgbClr val="404040">
                    <a:lumMod val="50000"/>
                  </a:srgbClr>
                </a:solidFill>
                <a:latin typeface="Times New Roman" pitchFamily="18" charset="0"/>
              </a:rPr>
              <a:t>Les contribuables exploitant des établissements saisonniers, ainsi que ceux exerçant une activité périodique ou effectuant des opérations occasionnelles ;</a:t>
            </a:r>
          </a:p>
          <a:p>
            <a:pPr marL="0" lvl="0" indent="0">
              <a:lnSpc>
                <a:spcPct val="150000"/>
              </a:lnSpc>
              <a:spcAft>
                <a:spcPts val="0"/>
              </a:spcAft>
              <a:buNone/>
            </a:pPr>
            <a:endParaRPr lang="fr-FR" sz="800" dirty="0" smtClean="0">
              <a:solidFill>
                <a:srgbClr val="404040">
                  <a:lumMod val="50000"/>
                </a:srgbClr>
              </a:solidFill>
              <a:latin typeface="Times New Roman" pitchFamily="18" charset="0"/>
            </a:endParaRPr>
          </a:p>
          <a:p>
            <a:pPr lvl="0" algn="justLow">
              <a:lnSpc>
                <a:spcPct val="150000"/>
              </a:lnSpc>
              <a:spcAft>
                <a:spcPts val="0"/>
              </a:spcAft>
              <a:buFont typeface="Wingdings" pitchFamily="2" charset="2"/>
              <a:buChar char="ü"/>
            </a:pPr>
            <a:r>
              <a:rPr lang="fr-FR" sz="1800" dirty="0" smtClean="0">
                <a:solidFill>
                  <a:srgbClr val="404040">
                    <a:lumMod val="50000"/>
                  </a:srgbClr>
                </a:solidFill>
                <a:latin typeface="Times New Roman" pitchFamily="18" charset="0"/>
              </a:rPr>
              <a:t>Les nouveaux contribuables pour la période de l'année civile en cours. Les contribuables visés ci-dessus qui en font la demande avant le 31 janvier sont autorisés à être imposés sous le régime de la déclaration mensuelle</a:t>
            </a:r>
            <a:r>
              <a:rPr lang="fr-FR" sz="2000" dirty="0" smtClean="0">
                <a:solidFill>
                  <a:srgbClr val="404040">
                    <a:lumMod val="50000"/>
                  </a:srgbClr>
                </a:solidFill>
                <a:latin typeface="Times New Roman" pitchFamily="18" charset="0"/>
              </a:rPr>
              <a:t>. </a:t>
            </a:r>
          </a:p>
        </p:txBody>
      </p:sp>
      <p:sp>
        <p:nvSpPr>
          <p:cNvPr id="5" name="Rectangle 4"/>
          <p:cNvSpPr/>
          <p:nvPr/>
        </p:nvSpPr>
        <p:spPr>
          <a:xfrm>
            <a:off x="297402" y="377929"/>
            <a:ext cx="7128792" cy="954107"/>
          </a:xfrm>
          <a:prstGeom prst="rect">
            <a:avLst/>
          </a:prstGeom>
        </p:spPr>
        <p:txBody>
          <a:bodyPr wrap="square">
            <a:spAutoFit/>
          </a:bodyPr>
          <a:lstStyle/>
          <a:p>
            <a:pPr marL="571500" indent="-571500">
              <a:buFont typeface="Wingdings" pitchFamily="2" charset="2"/>
              <a:buChar char="v"/>
            </a:pPr>
            <a:r>
              <a:rPr lang="fr-FR" sz="2800" b="1" i="1" dirty="0" smtClean="0">
                <a:solidFill>
                  <a:srgbClr val="0077C0">
                    <a:lumMod val="75000"/>
                  </a:srgbClr>
                </a:solidFill>
                <a:latin typeface="Californian FB" pitchFamily="18" charset="0"/>
              </a:rPr>
              <a:t> le Choix de la périodicité de paiement </a:t>
            </a:r>
            <a:r>
              <a:rPr lang="fr-FR" sz="2800" dirty="0">
                <a:solidFill>
                  <a:srgbClr val="4D4D4D"/>
                </a:solidFill>
              </a:rPr>
              <a:t/>
            </a:r>
            <a:br>
              <a:rPr lang="fr-FR" sz="2800" dirty="0">
                <a:solidFill>
                  <a:srgbClr val="4D4D4D"/>
                </a:solidFill>
              </a:rPr>
            </a:br>
            <a:endParaRPr lang="fr-FR" sz="2800" dirty="0"/>
          </a:p>
        </p:txBody>
      </p:sp>
    </p:spTree>
    <p:extLst>
      <p:ext uri="{BB962C8B-B14F-4D97-AF65-F5344CB8AC3E}">
        <p14:creationId xmlns="" xmlns:p14="http://schemas.microsoft.com/office/powerpoint/2010/main" val="34298812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83568" y="1320311"/>
            <a:ext cx="7622232" cy="5348064"/>
          </a:xfrm>
        </p:spPr>
        <p:txBody>
          <a:bodyPr/>
          <a:lstStyle/>
          <a:p>
            <a:pPr>
              <a:lnSpc>
                <a:spcPct val="115000"/>
              </a:lnSpc>
              <a:buFont typeface="Wingdings" pitchFamily="2" charset="2"/>
              <a:buChar char="q"/>
            </a:pPr>
            <a:endParaRPr lang="fr-FR" sz="2800" b="1" i="1" u="sng" dirty="0" smtClean="0">
              <a:solidFill>
                <a:srgbClr val="663300"/>
              </a:solidFill>
              <a:latin typeface="Aparajita" pitchFamily="34" charset="0"/>
              <a:cs typeface="Aparajita" pitchFamily="34" charset="0"/>
            </a:endParaRPr>
          </a:p>
          <a:p>
            <a:pPr>
              <a:lnSpc>
                <a:spcPct val="115000"/>
              </a:lnSpc>
              <a:buFont typeface="Wingdings" pitchFamily="2" charset="2"/>
              <a:buChar char="q"/>
            </a:pPr>
            <a:endParaRPr lang="fr-FR" sz="2800" b="1" i="1" u="sng" dirty="0" smtClean="0">
              <a:solidFill>
                <a:srgbClr val="663300"/>
              </a:solidFill>
              <a:latin typeface="Aparajita" pitchFamily="34" charset="0"/>
              <a:cs typeface="Aparajita" pitchFamily="34" charset="0"/>
            </a:endParaRPr>
          </a:p>
          <a:p>
            <a:pPr>
              <a:lnSpc>
                <a:spcPct val="115000"/>
              </a:lnSpc>
              <a:buFont typeface="Wingdings" pitchFamily="2" charset="2"/>
              <a:buChar char="q"/>
            </a:pPr>
            <a:endParaRPr lang="fr-FR" sz="2800" b="1" i="1" u="sng" dirty="0" smtClean="0">
              <a:solidFill>
                <a:srgbClr val="663300"/>
              </a:solidFill>
              <a:latin typeface="Aparajita" pitchFamily="34" charset="0"/>
              <a:cs typeface="Aparajita" pitchFamily="34" charset="0"/>
            </a:endParaRPr>
          </a:p>
          <a:p>
            <a:pPr algn="ctr">
              <a:lnSpc>
                <a:spcPct val="115000"/>
              </a:lnSpc>
              <a:buFont typeface="Wingdings" pitchFamily="2" charset="2"/>
              <a:buChar char="q"/>
            </a:pPr>
            <a:r>
              <a:rPr lang="fr-FR" sz="2800" b="1" i="1" u="sng" dirty="0" smtClean="0">
                <a:solidFill>
                  <a:srgbClr val="663300"/>
                </a:solidFill>
                <a:latin typeface="Aparajita" pitchFamily="34" charset="0"/>
                <a:cs typeface="Aparajita" pitchFamily="34" charset="0"/>
              </a:rPr>
              <a:t>régime mensuelle ou trimestrielle ? :</a:t>
            </a:r>
          </a:p>
          <a:p>
            <a:pPr marL="0" indent="0">
              <a:lnSpc>
                <a:spcPct val="115000"/>
              </a:lnSpc>
              <a:buNone/>
            </a:pPr>
            <a:endParaRPr lang="fr-FR" sz="1600" dirty="0" smtClean="0">
              <a:effectLst/>
              <a:latin typeface="Calibri"/>
              <a:ea typeface="Calibri"/>
              <a:cs typeface="Arial"/>
            </a:endParaRPr>
          </a:p>
          <a:p>
            <a:pPr lvl="0" algn="justLow">
              <a:lnSpc>
                <a:spcPct val="150000"/>
              </a:lnSpc>
              <a:spcAft>
                <a:spcPts val="0"/>
              </a:spcAft>
              <a:buNone/>
            </a:pPr>
            <a:endParaRPr lang="fr-FR" sz="1800" dirty="0" smtClean="0">
              <a:solidFill>
                <a:srgbClr val="404040">
                  <a:lumMod val="50000"/>
                </a:srgbClr>
              </a:solidFill>
              <a:latin typeface="Times New Roman" pitchFamily="18" charset="0"/>
            </a:endParaRPr>
          </a:p>
        </p:txBody>
      </p:sp>
      <p:sp>
        <p:nvSpPr>
          <p:cNvPr id="5" name="Rectangle 4"/>
          <p:cNvSpPr/>
          <p:nvPr/>
        </p:nvSpPr>
        <p:spPr>
          <a:xfrm>
            <a:off x="297402" y="377929"/>
            <a:ext cx="7128792" cy="954107"/>
          </a:xfrm>
          <a:prstGeom prst="rect">
            <a:avLst/>
          </a:prstGeom>
        </p:spPr>
        <p:txBody>
          <a:bodyPr wrap="square">
            <a:spAutoFit/>
          </a:bodyPr>
          <a:lstStyle/>
          <a:p>
            <a:pPr marL="571500" indent="-571500">
              <a:buFont typeface="Wingdings" pitchFamily="2" charset="2"/>
              <a:buChar char="v"/>
            </a:pPr>
            <a:r>
              <a:rPr lang="fr-FR" sz="2800" b="1" i="1" dirty="0" smtClean="0">
                <a:solidFill>
                  <a:srgbClr val="0077C0">
                    <a:lumMod val="75000"/>
                  </a:srgbClr>
                </a:solidFill>
                <a:latin typeface="Californian FB" pitchFamily="18" charset="0"/>
              </a:rPr>
              <a:t> le Choix de la périodicité de paiement </a:t>
            </a:r>
            <a:r>
              <a:rPr lang="fr-FR" sz="2800" dirty="0">
                <a:solidFill>
                  <a:srgbClr val="4D4D4D"/>
                </a:solidFill>
              </a:rPr>
              <a:t/>
            </a:r>
            <a:br>
              <a:rPr lang="fr-FR" sz="2800" dirty="0">
                <a:solidFill>
                  <a:srgbClr val="4D4D4D"/>
                </a:solidFill>
              </a:rPr>
            </a:br>
            <a:endParaRPr lang="fr-FR" sz="2800" dirty="0"/>
          </a:p>
        </p:txBody>
      </p:sp>
    </p:spTree>
    <p:extLst>
      <p:ext uri="{BB962C8B-B14F-4D97-AF65-F5344CB8AC3E}">
        <p14:creationId xmlns="" xmlns:p14="http://schemas.microsoft.com/office/powerpoint/2010/main" val="36279877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548356"/>
            <a:ext cx="6390456" cy="461665"/>
          </a:xfrm>
          <a:prstGeom prst="rect">
            <a:avLst/>
          </a:prstGeom>
        </p:spPr>
        <p:txBody>
          <a:bodyPr wrap="square">
            <a:spAutoFit/>
          </a:bodyPr>
          <a:lstStyle/>
          <a:p>
            <a:pPr>
              <a:buFont typeface="Wingdings" pitchFamily="2" charset="2"/>
              <a:buChar char="v"/>
            </a:pPr>
            <a:r>
              <a:rPr lang="fr-FR" b="1" i="1" dirty="0" smtClean="0">
                <a:solidFill>
                  <a:schemeClr val="accent1">
                    <a:lumMod val="75000"/>
                  </a:schemeClr>
                </a:solidFill>
                <a:latin typeface="Californian FB" pitchFamily="18" charset="0"/>
              </a:rPr>
              <a:t>l’Option d’achat en exonération de la TVA </a:t>
            </a:r>
            <a:endParaRPr lang="fr-FR" b="1" i="1" dirty="0">
              <a:solidFill>
                <a:schemeClr val="accent1">
                  <a:lumMod val="75000"/>
                </a:schemeClr>
              </a:solidFill>
              <a:latin typeface="Californian FB" pitchFamily="18" charset="0"/>
            </a:endParaRPr>
          </a:p>
        </p:txBody>
      </p:sp>
      <p:sp>
        <p:nvSpPr>
          <p:cNvPr id="5" name="Content Placeholder 2"/>
          <p:cNvSpPr>
            <a:spLocks noGrp="1"/>
          </p:cNvSpPr>
          <p:nvPr>
            <p:ph idx="1"/>
          </p:nvPr>
        </p:nvSpPr>
        <p:spPr>
          <a:xfrm>
            <a:off x="683568" y="1681336"/>
            <a:ext cx="7622232" cy="5348064"/>
          </a:xfrm>
        </p:spPr>
        <p:txBody>
          <a:bodyPr/>
          <a:lstStyle/>
          <a:p>
            <a:pPr algn="justLow">
              <a:lnSpc>
                <a:spcPct val="150000"/>
              </a:lnSpc>
              <a:spcAft>
                <a:spcPts val="0"/>
              </a:spcAft>
              <a:buFont typeface="Wingdings" pitchFamily="2" charset="2"/>
              <a:buChar char="ü"/>
            </a:pPr>
            <a:r>
              <a:rPr lang="fr-FR" sz="1800" dirty="0" smtClean="0">
                <a:solidFill>
                  <a:srgbClr val="404040">
                    <a:lumMod val="50000"/>
                  </a:srgbClr>
                </a:solidFill>
                <a:latin typeface="Times New Roman" pitchFamily="18" charset="0"/>
              </a:rPr>
              <a:t>Les biens d’investissement</a:t>
            </a:r>
          </a:p>
          <a:p>
            <a:pPr algn="justLow">
              <a:lnSpc>
                <a:spcPct val="150000"/>
              </a:lnSpc>
              <a:spcAft>
                <a:spcPts val="0"/>
              </a:spcAft>
              <a:buNone/>
            </a:pPr>
            <a:endParaRPr lang="fr-FR" sz="1800" dirty="0" smtClean="0">
              <a:solidFill>
                <a:srgbClr val="404040">
                  <a:lumMod val="50000"/>
                </a:srgbClr>
              </a:solidFill>
              <a:latin typeface="Times New Roman" pitchFamily="18" charset="0"/>
            </a:endParaRPr>
          </a:p>
          <a:p>
            <a:pPr lvl="0" algn="justLow">
              <a:lnSpc>
                <a:spcPct val="150000"/>
              </a:lnSpc>
              <a:spcAft>
                <a:spcPts val="0"/>
              </a:spcAft>
              <a:buFont typeface="Wingdings" pitchFamily="2" charset="2"/>
              <a:buChar char="ü"/>
            </a:pPr>
            <a:r>
              <a:rPr lang="fr-FR" sz="1800" dirty="0" smtClean="0">
                <a:solidFill>
                  <a:srgbClr val="404040">
                    <a:lumMod val="50000"/>
                  </a:srgbClr>
                </a:solidFill>
                <a:latin typeface="Times New Roman" pitchFamily="18" charset="0"/>
              </a:rPr>
              <a:t>Les autocars, les camions et les biens d’équipement </a:t>
            </a:r>
          </a:p>
          <a:p>
            <a:pPr lvl="0" algn="justLow">
              <a:lnSpc>
                <a:spcPct val="150000"/>
              </a:lnSpc>
              <a:spcAft>
                <a:spcPts val="0"/>
              </a:spcAft>
              <a:buNone/>
            </a:pPr>
            <a:endParaRPr lang="fr-FR" sz="1800" dirty="0" smtClean="0">
              <a:solidFill>
                <a:srgbClr val="404040">
                  <a:lumMod val="50000"/>
                </a:srgbClr>
              </a:solidFill>
              <a:latin typeface="Times New Roman" pitchFamily="18" charset="0"/>
            </a:endParaRPr>
          </a:p>
          <a:p>
            <a:pPr lvl="0" algn="justLow">
              <a:lnSpc>
                <a:spcPct val="150000"/>
              </a:lnSpc>
              <a:spcAft>
                <a:spcPts val="0"/>
              </a:spcAft>
              <a:buFont typeface="Wingdings" pitchFamily="2" charset="2"/>
              <a:buChar char="ü"/>
            </a:pPr>
            <a:r>
              <a:rPr lang="fr-FR" sz="1800" dirty="0" smtClean="0">
                <a:solidFill>
                  <a:srgbClr val="404040">
                    <a:lumMod val="50000"/>
                  </a:srgbClr>
                </a:solidFill>
                <a:latin typeface="Times New Roman" pitchFamily="18" charset="0"/>
              </a:rPr>
              <a:t> Les biens d'équipement destinés à l'enseignement privé ou à la formation professionnelle, </a:t>
            </a:r>
          </a:p>
          <a:p>
            <a:pPr lvl="0" algn="justLow">
              <a:lnSpc>
                <a:spcPct val="150000"/>
              </a:lnSpc>
              <a:spcAft>
                <a:spcPts val="0"/>
              </a:spcAft>
              <a:buNone/>
            </a:pPr>
            <a:endParaRPr lang="fr-FR" sz="1800" dirty="0" smtClean="0">
              <a:solidFill>
                <a:srgbClr val="404040">
                  <a:lumMod val="50000"/>
                </a:srgbClr>
              </a:solidFill>
              <a:latin typeface="Times New Roman" pitchFamily="18" charset="0"/>
            </a:endParaRPr>
          </a:p>
          <a:p>
            <a:pPr lvl="0" algn="justLow">
              <a:lnSpc>
                <a:spcPct val="150000"/>
              </a:lnSpc>
              <a:spcAft>
                <a:spcPts val="0"/>
              </a:spcAft>
              <a:buFont typeface="Wingdings" pitchFamily="2" charset="2"/>
              <a:buChar char="ü"/>
            </a:pPr>
            <a:r>
              <a:rPr lang="fr-FR" sz="1800" dirty="0" smtClean="0">
                <a:solidFill>
                  <a:srgbClr val="404040">
                    <a:lumMod val="50000"/>
                  </a:srgbClr>
                </a:solidFill>
                <a:latin typeface="Times New Roman" pitchFamily="18" charset="0"/>
              </a:rPr>
              <a:t>Les biens d’équipement, outillages et matériels</a:t>
            </a:r>
          </a:p>
          <a:p>
            <a:pPr marL="0" lvl="0" indent="0" algn="justLow">
              <a:lnSpc>
                <a:spcPct val="150000"/>
              </a:lnSpc>
              <a:spcAft>
                <a:spcPts val="0"/>
              </a:spcAft>
              <a:buNone/>
            </a:pPr>
            <a:endParaRPr lang="fr-FR" sz="1800" dirty="0" smtClean="0">
              <a:solidFill>
                <a:srgbClr val="404040">
                  <a:lumMod val="50000"/>
                </a:srgbClr>
              </a:solidFill>
              <a:latin typeface="Times New Roman" pitchFamily="18" charset="0"/>
            </a:endParaRPr>
          </a:p>
          <a:p>
            <a:pPr lvl="0" algn="justLow">
              <a:lnSpc>
                <a:spcPct val="150000"/>
              </a:lnSpc>
              <a:spcAft>
                <a:spcPts val="0"/>
              </a:spcAft>
              <a:buFont typeface="Wingdings" pitchFamily="2" charset="2"/>
              <a:buChar char="ü"/>
            </a:pPr>
            <a:endParaRPr lang="fr-FR" sz="1800" dirty="0" smtClean="0">
              <a:solidFill>
                <a:srgbClr val="404040">
                  <a:lumMod val="50000"/>
                </a:srgbClr>
              </a:solidFill>
              <a:latin typeface="Times New Roman" pitchFamily="18" charset="0"/>
            </a:endParaRPr>
          </a:p>
        </p:txBody>
      </p:sp>
    </p:spTree>
    <p:extLst>
      <p:ext uri="{BB962C8B-B14F-4D97-AF65-F5344CB8AC3E}">
        <p14:creationId xmlns="" xmlns:p14="http://schemas.microsoft.com/office/powerpoint/2010/main" val="1785310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dirty="0"/>
              <a:t>Instruments de la gestion fiscale </a:t>
            </a:r>
          </a:p>
        </p:txBody>
      </p:sp>
      <p:sp>
        <p:nvSpPr>
          <p:cNvPr id="5" name="Rectangle à coins arrondis 4"/>
          <p:cNvSpPr/>
          <p:nvPr/>
        </p:nvSpPr>
        <p:spPr>
          <a:xfrm>
            <a:off x="2915816" y="1700808"/>
            <a:ext cx="324036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La faculté de choisir </a:t>
            </a:r>
            <a:endParaRPr lang="fr-FR" dirty="0"/>
          </a:p>
        </p:txBody>
      </p:sp>
      <p:sp>
        <p:nvSpPr>
          <p:cNvPr id="6" name="Rectangle à coins arrondis 5"/>
          <p:cNvSpPr/>
          <p:nvPr/>
        </p:nvSpPr>
        <p:spPr>
          <a:xfrm>
            <a:off x="251520" y="2780928"/>
            <a:ext cx="2664296" cy="30243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u="sng" dirty="0" smtClean="0"/>
          </a:p>
          <a:p>
            <a:pPr algn="ctr"/>
            <a:endParaRPr lang="fr-FR" b="1" u="sng" dirty="0"/>
          </a:p>
          <a:p>
            <a:pPr algn="ctr"/>
            <a:endParaRPr lang="fr-FR" sz="1400" dirty="0" smtClean="0">
              <a:solidFill>
                <a:schemeClr val="tx1"/>
              </a:solidFill>
            </a:endParaRPr>
          </a:p>
          <a:p>
            <a:pPr algn="ctr"/>
            <a:endParaRPr lang="fr-FR" sz="1400" i="1" u="sng" dirty="0" smtClean="0">
              <a:solidFill>
                <a:schemeClr val="tx1"/>
              </a:solidFill>
            </a:endParaRPr>
          </a:p>
          <a:p>
            <a:pPr algn="ctr"/>
            <a:endParaRPr lang="fr-FR" sz="1400" i="1" u="sng" dirty="0" smtClean="0">
              <a:solidFill>
                <a:schemeClr val="tx1"/>
              </a:solidFill>
            </a:endParaRPr>
          </a:p>
          <a:p>
            <a:pPr algn="ctr"/>
            <a:endParaRPr lang="fr-FR" sz="1400" i="1" u="sng" dirty="0" smtClean="0">
              <a:solidFill>
                <a:schemeClr val="tx1"/>
              </a:solidFill>
            </a:endParaRPr>
          </a:p>
          <a:p>
            <a:pPr algn="ctr"/>
            <a:r>
              <a:rPr lang="fr-FR" sz="1400" i="1" u="sng" dirty="0" smtClean="0">
                <a:solidFill>
                  <a:schemeClr val="bg1"/>
                </a:solidFill>
              </a:rPr>
              <a:t>Les </a:t>
            </a:r>
            <a:r>
              <a:rPr lang="fr-FR" sz="1400" i="1" u="sng" dirty="0">
                <a:solidFill>
                  <a:schemeClr val="bg1"/>
                </a:solidFill>
              </a:rPr>
              <a:t>choix fiscaux  stratégiques </a:t>
            </a:r>
            <a:endParaRPr lang="fr-FR" sz="1400" i="1" u="sng" dirty="0" smtClean="0">
              <a:solidFill>
                <a:schemeClr val="bg1"/>
              </a:solidFill>
            </a:endParaRPr>
          </a:p>
          <a:p>
            <a:pPr algn="ctr"/>
            <a:endParaRPr lang="fr-FR" sz="1400" dirty="0">
              <a:solidFill>
                <a:schemeClr val="bg1"/>
              </a:solidFill>
            </a:endParaRPr>
          </a:p>
          <a:p>
            <a:r>
              <a:rPr lang="fr-FR" sz="1400" dirty="0" smtClean="0">
                <a:solidFill>
                  <a:schemeClr val="bg1"/>
                </a:solidFill>
              </a:rPr>
              <a:t>Parmi les choix stratégiques, on peut citer le choix du mode d’imposition, le choix du régime fiscal sous lequel certaines opérations exceptionnelles sont placées, en particulier, les fusions, les scissions </a:t>
            </a:r>
          </a:p>
          <a:p>
            <a:pPr algn="ctr"/>
            <a:endParaRPr lang="fr-FR" b="1" u="sng" dirty="0">
              <a:solidFill>
                <a:schemeClr val="bg1"/>
              </a:solidFill>
            </a:endParaRPr>
          </a:p>
          <a:p>
            <a:pPr algn="ctr"/>
            <a:endParaRPr lang="fr-FR" b="1" u="sng" dirty="0" smtClean="0">
              <a:solidFill>
                <a:schemeClr val="bg1"/>
              </a:solidFill>
            </a:endParaRPr>
          </a:p>
          <a:p>
            <a:pPr algn="ctr"/>
            <a:endParaRPr lang="fr-FR" b="1" u="sng" dirty="0"/>
          </a:p>
          <a:p>
            <a:pPr algn="ctr"/>
            <a:endParaRPr lang="fr-FR" b="1" u="sng" dirty="0" smtClean="0"/>
          </a:p>
          <a:p>
            <a:pPr algn="ctr"/>
            <a:endParaRPr lang="fr-FR" dirty="0"/>
          </a:p>
        </p:txBody>
      </p:sp>
      <p:sp>
        <p:nvSpPr>
          <p:cNvPr id="8" name="Rectangle à coins arrondis 7"/>
          <p:cNvSpPr/>
          <p:nvPr/>
        </p:nvSpPr>
        <p:spPr>
          <a:xfrm>
            <a:off x="3131840" y="2780928"/>
            <a:ext cx="2664296" cy="30243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endParaRPr lang="fr-FR" sz="1400" b="1" u="sng" dirty="0" smtClean="0">
              <a:solidFill>
                <a:schemeClr val="tx1"/>
              </a:solidFill>
            </a:endParaRPr>
          </a:p>
          <a:p>
            <a:pPr marL="0" lvl="1"/>
            <a:endParaRPr lang="fr-FR" sz="1400" u="sng" dirty="0" smtClean="0">
              <a:solidFill>
                <a:schemeClr val="tx1"/>
              </a:solidFill>
            </a:endParaRPr>
          </a:p>
          <a:p>
            <a:pPr marL="0" lvl="1"/>
            <a:endParaRPr lang="fr-FR" sz="1400" u="sng" dirty="0" smtClean="0">
              <a:solidFill>
                <a:schemeClr val="tx1"/>
              </a:solidFill>
            </a:endParaRPr>
          </a:p>
          <a:p>
            <a:pPr marL="0" lvl="1"/>
            <a:r>
              <a:rPr lang="fr-FR" sz="1400" u="sng" dirty="0" smtClean="0">
                <a:solidFill>
                  <a:schemeClr val="bg1"/>
                </a:solidFill>
              </a:rPr>
              <a:t>Les </a:t>
            </a:r>
            <a:r>
              <a:rPr lang="fr-FR" sz="1400" u="sng" dirty="0">
                <a:solidFill>
                  <a:schemeClr val="bg1"/>
                </a:solidFill>
              </a:rPr>
              <a:t>choix fiscaux  tactiques </a:t>
            </a:r>
            <a:r>
              <a:rPr lang="fr-FR" sz="1400" u="sng" dirty="0" smtClean="0">
                <a:solidFill>
                  <a:schemeClr val="bg1"/>
                </a:solidFill>
              </a:rPr>
              <a:t>:</a:t>
            </a:r>
          </a:p>
          <a:p>
            <a:pPr marL="0" lvl="1"/>
            <a:endParaRPr lang="fr-FR" sz="1400" b="1" u="sng" dirty="0" smtClean="0">
              <a:solidFill>
                <a:schemeClr val="bg1"/>
              </a:solidFill>
            </a:endParaRPr>
          </a:p>
          <a:p>
            <a:pPr marL="0" lvl="1"/>
            <a:r>
              <a:rPr lang="fr-FR" sz="1400" dirty="0">
                <a:solidFill>
                  <a:schemeClr val="bg1"/>
                </a:solidFill>
              </a:rPr>
              <a:t>Il s’agit de décisions dont la portée fiscale et financière est relativement limitée et qui ne conditionne pas la politique générale de l’entreprise. Ce sont des choix techniques qui peuvent avoir une incidence significative sur le plan financier de l’entreprise</a:t>
            </a:r>
            <a:endParaRPr lang="fr-FR" sz="1400" b="1" u="sng" dirty="0" smtClean="0">
              <a:solidFill>
                <a:schemeClr val="bg1"/>
              </a:solidFill>
            </a:endParaRPr>
          </a:p>
          <a:p>
            <a:pPr marL="0" lvl="1"/>
            <a:endParaRPr lang="fr-FR" sz="1400" dirty="0"/>
          </a:p>
          <a:p>
            <a:pPr algn="ctr"/>
            <a:endParaRPr lang="fr-FR" dirty="0"/>
          </a:p>
        </p:txBody>
      </p:sp>
      <p:sp>
        <p:nvSpPr>
          <p:cNvPr id="9" name="Rectangle à coins arrondis 8"/>
          <p:cNvSpPr/>
          <p:nvPr/>
        </p:nvSpPr>
        <p:spPr>
          <a:xfrm>
            <a:off x="6084168" y="2780928"/>
            <a:ext cx="2664296" cy="30243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a:r>
              <a:rPr lang="fr-FR" sz="1400" u="sng" dirty="0">
                <a:solidFill>
                  <a:schemeClr val="bg1"/>
                </a:solidFill>
              </a:rPr>
              <a:t>Les régimes fiscaux de faveur ou d’incitation </a:t>
            </a:r>
            <a:r>
              <a:rPr lang="fr-FR" sz="1400" u="sng" dirty="0" smtClean="0">
                <a:solidFill>
                  <a:schemeClr val="bg1"/>
                </a:solidFill>
              </a:rPr>
              <a:t>:</a:t>
            </a:r>
          </a:p>
          <a:p>
            <a:pPr marL="0" lvl="1" algn="ctr"/>
            <a:endParaRPr lang="fr-FR" sz="1400" u="sng" dirty="0" smtClean="0">
              <a:solidFill>
                <a:schemeClr val="bg1"/>
              </a:solidFill>
            </a:endParaRPr>
          </a:p>
          <a:p>
            <a:pPr marL="0" lvl="1"/>
            <a:r>
              <a:rPr lang="fr-FR" sz="1400" dirty="0">
                <a:solidFill>
                  <a:schemeClr val="bg1"/>
                </a:solidFill>
              </a:rPr>
              <a:t>Il s’agit de mesures d’incitations ou de faveur qui prennent la forme d’aides ou d’avantages fiscaux permettant à l’entreprise de minimiser sa charge fiscale et lui procurant  un avantage provisoire ou définitif</a:t>
            </a:r>
          </a:p>
          <a:p>
            <a:pPr algn="ct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t>Objectifs de la gestion fiscale</a:t>
            </a:r>
          </a:p>
        </p:txBody>
      </p:sp>
      <p:sp>
        <p:nvSpPr>
          <p:cNvPr id="5" name="Rectangle à coins arrondis 4"/>
          <p:cNvSpPr/>
          <p:nvPr/>
        </p:nvSpPr>
        <p:spPr>
          <a:xfrm>
            <a:off x="1115616" y="1628800"/>
            <a:ext cx="2376264"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La sécurité fiscal </a:t>
            </a:r>
            <a:endParaRPr lang="fr-FR" dirty="0"/>
          </a:p>
        </p:txBody>
      </p:sp>
      <p:sp>
        <p:nvSpPr>
          <p:cNvPr id="19" name="Rectangle à coins arrondis 18"/>
          <p:cNvSpPr/>
          <p:nvPr/>
        </p:nvSpPr>
        <p:spPr>
          <a:xfrm>
            <a:off x="4355976" y="1628800"/>
            <a:ext cx="2376264"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L’efficacité fiscale </a:t>
            </a:r>
            <a:endParaRPr lang="fr-FR" dirty="0"/>
          </a:p>
        </p:txBody>
      </p:sp>
      <p:cxnSp>
        <p:nvCxnSpPr>
          <p:cNvPr id="21" name="Connecteur droit 20"/>
          <p:cNvCxnSpPr/>
          <p:nvPr/>
        </p:nvCxnSpPr>
        <p:spPr>
          <a:xfrm>
            <a:off x="5004048" y="3140968"/>
            <a:ext cx="0" cy="24482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5004048" y="3573016"/>
            <a:ext cx="504056"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Arrondir un rectangle avec un coin diagonal 24"/>
          <p:cNvSpPr/>
          <p:nvPr/>
        </p:nvSpPr>
        <p:spPr>
          <a:xfrm>
            <a:off x="5508104" y="3212976"/>
            <a:ext cx="2736304" cy="158417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i="1" u="sng" dirty="0" smtClean="0">
                <a:solidFill>
                  <a:schemeClr val="bg1"/>
                </a:solidFill>
              </a:rPr>
              <a:t>Efficacité fiscale directe</a:t>
            </a:r>
          </a:p>
          <a:p>
            <a:pPr algn="ctr"/>
            <a:r>
              <a:rPr lang="fr-FR" sz="1200" dirty="0">
                <a:solidFill>
                  <a:schemeClr val="bg1"/>
                </a:solidFill>
              </a:rPr>
              <a:t>Elle résulte de l’exploitation optimale des mesures d’aides ou d’incitations fiscales offertes par le droit fiscal permettant à l’entreprise de  retirer  un avantage financier immédiat et d’éviter toute déperdition de ses ressources</a:t>
            </a:r>
            <a:r>
              <a:rPr lang="fr-FR" sz="1200" dirty="0" smtClean="0">
                <a:solidFill>
                  <a:schemeClr val="bg1"/>
                </a:solidFill>
              </a:rPr>
              <a:t> </a:t>
            </a:r>
            <a:endParaRPr lang="fr-FR" sz="1200" dirty="0">
              <a:solidFill>
                <a:schemeClr val="bg1"/>
              </a:solidFill>
            </a:endParaRPr>
          </a:p>
        </p:txBody>
      </p:sp>
      <p:sp>
        <p:nvSpPr>
          <p:cNvPr id="26" name="Arrondir un rectangle avec un coin diagonal 25"/>
          <p:cNvSpPr/>
          <p:nvPr/>
        </p:nvSpPr>
        <p:spPr>
          <a:xfrm>
            <a:off x="5580112" y="4869160"/>
            <a:ext cx="2664296" cy="18002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i="1" u="sng" dirty="0">
                <a:solidFill>
                  <a:schemeClr val="bg1"/>
                </a:solidFill>
              </a:rPr>
              <a:t>Efficacité fiscale </a:t>
            </a:r>
            <a:r>
              <a:rPr lang="fr-FR" sz="1200" b="1" i="1" u="sng" dirty="0" smtClean="0">
                <a:solidFill>
                  <a:schemeClr val="bg1"/>
                </a:solidFill>
              </a:rPr>
              <a:t>indirecte</a:t>
            </a:r>
          </a:p>
          <a:p>
            <a:r>
              <a:rPr lang="fr-FR" sz="1200" dirty="0" smtClean="0">
                <a:solidFill>
                  <a:schemeClr val="bg1"/>
                </a:solidFill>
              </a:rPr>
              <a:t>un </a:t>
            </a:r>
            <a:r>
              <a:rPr lang="fr-FR" sz="1200" dirty="0">
                <a:solidFill>
                  <a:schemeClr val="bg1"/>
                </a:solidFill>
              </a:rPr>
              <a:t>objectif fiscal peut être atteint non seulement par les options strictement fiscales mais également par l’intermédiaire des choix juridiques dont les effets fiscaux répondent aux attentes de l’entreprise</a:t>
            </a:r>
            <a:endParaRPr lang="fr-FR" sz="1200" b="1" i="1" u="sng" dirty="0">
              <a:solidFill>
                <a:schemeClr val="bg1"/>
              </a:solidFill>
            </a:endParaRPr>
          </a:p>
        </p:txBody>
      </p:sp>
      <p:cxnSp>
        <p:nvCxnSpPr>
          <p:cNvPr id="36" name="Connecteur droit 35"/>
          <p:cNvCxnSpPr/>
          <p:nvPr/>
        </p:nvCxnSpPr>
        <p:spPr>
          <a:xfrm>
            <a:off x="5004048" y="5589240"/>
            <a:ext cx="576064"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Arrondir un rectangle avec un coin diagonal 38"/>
          <p:cNvSpPr/>
          <p:nvPr/>
        </p:nvSpPr>
        <p:spPr>
          <a:xfrm>
            <a:off x="1187624" y="3356992"/>
            <a:ext cx="2160240" cy="295232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dirty="0">
                <a:solidFill>
                  <a:schemeClr val="bg1"/>
                </a:solidFill>
              </a:rPr>
              <a:t>compte tenu de la multiplicité des règles applicables, de leurs constante évolution dans le temps et dans l’espace et compte tenu du poids financier que peuvent représenter les redressements et pénalités applicables lors de la mise en évidence d’irrégularités, les entreprises doivent être vigilantes quant à leur fiscalité</a:t>
            </a:r>
          </a:p>
        </p:txBody>
      </p:sp>
      <p:cxnSp>
        <p:nvCxnSpPr>
          <p:cNvPr id="40" name="Connecteur droit 39"/>
          <p:cNvCxnSpPr/>
          <p:nvPr/>
        </p:nvCxnSpPr>
        <p:spPr>
          <a:xfrm>
            <a:off x="2267744" y="3140968"/>
            <a:ext cx="0" cy="28803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08920"/>
            <a:ext cx="8229600" cy="1143000"/>
          </a:xfrm>
        </p:spPr>
        <p:txBody>
          <a:bodyPr>
            <a:noAutofit/>
          </a:bodyPr>
          <a:lstStyle/>
          <a:p>
            <a:pPr algn="ctr"/>
            <a:r>
              <a:rPr lang="fr-FR" b="1" i="1" u="sng" dirty="0" smtClean="0">
                <a:solidFill>
                  <a:schemeClr val="bg2">
                    <a:lumMod val="75000"/>
                  </a:schemeClr>
                </a:solidFill>
                <a:latin typeface="Aparajita" pitchFamily="34" charset="0"/>
                <a:ea typeface="+mn-ea"/>
                <a:cs typeface="Aparajita" pitchFamily="34" charset="0"/>
              </a:rPr>
              <a:t>Optimisation fiscale en matière de droit d’enregistrement</a:t>
            </a:r>
            <a:endParaRPr lang="fr-FR" b="1" i="1" u="sng" dirty="0">
              <a:solidFill>
                <a:schemeClr val="bg2">
                  <a:lumMod val="75000"/>
                </a:schemeClr>
              </a:solidFill>
              <a:latin typeface="Aparajita" pitchFamily="34" charset="0"/>
              <a:ea typeface="+mn-ea"/>
              <a:cs typeface="Aparajit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sz="1800" b="1" u="sng" dirty="0" smtClean="0">
                <a:solidFill>
                  <a:srgbClr val="663300"/>
                </a:solidFill>
              </a:rPr>
              <a:t>Droit </a:t>
            </a:r>
            <a:r>
              <a:rPr lang="fr-FR" sz="1800" b="1" u="sng" dirty="0">
                <a:solidFill>
                  <a:srgbClr val="663300"/>
                </a:solidFill>
              </a:rPr>
              <a:t>d’enregistrement relatif à la constitution de l’entreprise et augmentation du capital  </a:t>
            </a:r>
            <a:endParaRPr lang="fr-FR" sz="1800" b="1" u="sng" dirty="0" smtClean="0">
              <a:solidFill>
                <a:srgbClr val="663300"/>
              </a:solidFill>
            </a:endParaRPr>
          </a:p>
          <a:p>
            <a:pPr>
              <a:buNone/>
            </a:pPr>
            <a:endParaRPr lang="fr-FR" sz="1800" dirty="0"/>
          </a:p>
          <a:p>
            <a:pPr>
              <a:buNone/>
            </a:pPr>
            <a:r>
              <a:rPr lang="fr-FR" sz="1800" dirty="0">
                <a:solidFill>
                  <a:schemeClr val="bg2">
                    <a:lumMod val="75000"/>
                  </a:schemeClr>
                </a:solidFill>
              </a:rPr>
              <a:t>La loi prévoit une taxation en fonction de la nature des apports à savoir que </a:t>
            </a:r>
            <a:r>
              <a:rPr lang="fr-FR" sz="1800" dirty="0" smtClean="0">
                <a:solidFill>
                  <a:schemeClr val="bg2">
                    <a:lumMod val="75000"/>
                  </a:schemeClr>
                </a:solidFill>
              </a:rPr>
              <a:t>:</a:t>
            </a:r>
          </a:p>
          <a:p>
            <a:pPr>
              <a:buNone/>
            </a:pPr>
            <a:endParaRPr lang="fr-FR" sz="1800" dirty="0">
              <a:solidFill>
                <a:schemeClr val="bg2">
                  <a:lumMod val="75000"/>
                </a:schemeClr>
              </a:solidFill>
            </a:endParaRPr>
          </a:p>
          <a:p>
            <a:r>
              <a:rPr lang="fr-FR" sz="1600" dirty="0">
                <a:solidFill>
                  <a:schemeClr val="bg2">
                    <a:lumMod val="75000"/>
                  </a:schemeClr>
                </a:solidFill>
              </a:rPr>
              <a:t>les apports à titres pur et simple sont soumis aux droits proportionnels au taux de 1% </a:t>
            </a:r>
            <a:r>
              <a:rPr lang="fr-FR" sz="1600" dirty="0" smtClean="0">
                <a:solidFill>
                  <a:schemeClr val="bg2">
                    <a:lumMod val="75000"/>
                  </a:schemeClr>
                </a:solidFill>
              </a:rPr>
              <a:t>quelle </a:t>
            </a:r>
            <a:r>
              <a:rPr lang="fr-FR" sz="1600" dirty="0">
                <a:solidFill>
                  <a:schemeClr val="bg2">
                    <a:lumMod val="75000"/>
                  </a:schemeClr>
                </a:solidFill>
              </a:rPr>
              <a:t>que soit la nature du bien apporté </a:t>
            </a:r>
            <a:endParaRPr lang="fr-FR" sz="1600" dirty="0" smtClean="0">
              <a:solidFill>
                <a:schemeClr val="bg2">
                  <a:lumMod val="75000"/>
                </a:schemeClr>
              </a:solidFill>
            </a:endParaRPr>
          </a:p>
          <a:p>
            <a:endParaRPr lang="fr-FR" sz="1600" dirty="0">
              <a:solidFill>
                <a:schemeClr val="bg2">
                  <a:lumMod val="75000"/>
                </a:schemeClr>
              </a:solidFill>
            </a:endParaRPr>
          </a:p>
          <a:p>
            <a:r>
              <a:rPr lang="fr-FR" sz="1600" dirty="0">
                <a:solidFill>
                  <a:schemeClr val="bg2">
                    <a:lumMod val="75000"/>
                  </a:schemeClr>
                </a:solidFill>
              </a:rPr>
              <a:t>Les apports grevés de passif sont soumis à hauteur de la valeur de ce passif, aux </a:t>
            </a:r>
            <a:r>
              <a:rPr lang="fr-FR" sz="1600" dirty="0" smtClean="0">
                <a:solidFill>
                  <a:schemeClr val="bg2">
                    <a:lumMod val="75000"/>
                  </a:schemeClr>
                </a:solidFill>
              </a:rPr>
              <a:t>droits proportionnels </a:t>
            </a:r>
            <a:r>
              <a:rPr lang="fr-FR" sz="1600" dirty="0">
                <a:solidFill>
                  <a:schemeClr val="bg2">
                    <a:lumMod val="75000"/>
                  </a:schemeClr>
                </a:solidFill>
              </a:rPr>
              <a:t>de mutation selon la nature des biens apportés (biens meubles, biens </a:t>
            </a:r>
            <a:r>
              <a:rPr lang="fr-FR" sz="1600" dirty="0" smtClean="0">
                <a:solidFill>
                  <a:schemeClr val="bg2">
                    <a:lumMod val="75000"/>
                  </a:schemeClr>
                </a:solidFill>
              </a:rPr>
              <a:t>immeubles et </a:t>
            </a:r>
            <a:r>
              <a:rPr lang="fr-FR" sz="1600" dirty="0">
                <a:solidFill>
                  <a:schemeClr val="bg2">
                    <a:lumMod val="75000"/>
                  </a:schemeClr>
                </a:solidFill>
              </a:rPr>
              <a:t>fonds de commerce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89451"/>
          </a:xfrm>
        </p:spPr>
        <p:txBody>
          <a:bodyPr>
            <a:normAutofit fontScale="92500"/>
          </a:bodyPr>
          <a:lstStyle/>
          <a:p>
            <a:pPr>
              <a:buNone/>
            </a:pPr>
            <a:endParaRPr lang="fr-FR" sz="2400" b="1" u="sng" dirty="0" smtClean="0"/>
          </a:p>
          <a:p>
            <a:pPr>
              <a:buNone/>
            </a:pPr>
            <a:endParaRPr lang="fr-FR" sz="2400" b="1" u="sng" dirty="0" smtClean="0"/>
          </a:p>
          <a:p>
            <a:pPr>
              <a:buNone/>
            </a:pPr>
            <a:r>
              <a:rPr lang="fr-FR" sz="2400" b="1" u="sng" dirty="0" smtClean="0">
                <a:solidFill>
                  <a:srgbClr val="663300"/>
                </a:solidFill>
              </a:rPr>
              <a:t>Apports </a:t>
            </a:r>
            <a:r>
              <a:rPr lang="fr-FR" sz="2400" b="1" u="sng" dirty="0">
                <a:solidFill>
                  <a:srgbClr val="663300"/>
                </a:solidFill>
              </a:rPr>
              <a:t>faits aux sociétés </a:t>
            </a:r>
            <a:r>
              <a:rPr lang="fr-FR" sz="2400" b="1" u="sng" dirty="0" smtClean="0">
                <a:solidFill>
                  <a:srgbClr val="663300"/>
                </a:solidFill>
              </a:rPr>
              <a:t>holding</a:t>
            </a:r>
          </a:p>
          <a:p>
            <a:pPr>
              <a:buNone/>
            </a:pPr>
            <a:endParaRPr lang="fr-FR" sz="2400" b="1" u="sng" dirty="0" smtClean="0"/>
          </a:p>
          <a:p>
            <a:r>
              <a:rPr lang="fr-FR" sz="1800" dirty="0" smtClean="0">
                <a:solidFill>
                  <a:schemeClr val="bg2">
                    <a:lumMod val="75000"/>
                  </a:schemeClr>
                </a:solidFill>
              </a:rPr>
              <a:t>Les </a:t>
            </a:r>
            <a:r>
              <a:rPr lang="fr-FR" sz="1800" dirty="0">
                <a:solidFill>
                  <a:schemeClr val="bg2">
                    <a:lumMod val="75000"/>
                  </a:schemeClr>
                </a:solidFill>
              </a:rPr>
              <a:t>apports réalisés à des sociétés dont l’objet principal est la gestion de valeurs mobilières ou la souscription à titre de participation au capital d’autres sociétés, sont soumis à un droit proportionnel au taux de 0,25 % avec dispense des droits de mutation applicables aux biens grevés de </a:t>
            </a:r>
            <a:r>
              <a:rPr lang="fr-FR" sz="1800" dirty="0" smtClean="0">
                <a:solidFill>
                  <a:schemeClr val="bg2">
                    <a:lumMod val="75000"/>
                  </a:schemeClr>
                </a:solidFill>
              </a:rPr>
              <a:t>passif</a:t>
            </a:r>
          </a:p>
          <a:p>
            <a:endParaRPr lang="fr-FR" sz="1800" dirty="0"/>
          </a:p>
          <a:p>
            <a:pPr>
              <a:buNone/>
            </a:pPr>
            <a:endParaRPr lang="fr-FR" sz="1800" dirty="0">
              <a:solidFill>
                <a:srgbClr val="663300"/>
              </a:solidFill>
            </a:endParaRPr>
          </a:p>
          <a:p>
            <a:pPr>
              <a:buNone/>
            </a:pPr>
            <a:r>
              <a:rPr lang="fr-FR" sz="1800" dirty="0">
                <a:solidFill>
                  <a:srgbClr val="663300"/>
                </a:solidFill>
              </a:rPr>
              <a:t> </a:t>
            </a:r>
            <a:r>
              <a:rPr lang="fr-FR" sz="2400" b="1" u="sng" dirty="0">
                <a:solidFill>
                  <a:srgbClr val="663300"/>
                </a:solidFill>
              </a:rPr>
              <a:t>Sont exonérés des droits d’enregistrement et de timbres </a:t>
            </a:r>
            <a:r>
              <a:rPr lang="fr-FR" sz="2400" b="1" u="sng" dirty="0" smtClean="0">
                <a:solidFill>
                  <a:srgbClr val="663300"/>
                </a:solidFill>
              </a:rPr>
              <a:t>:</a:t>
            </a:r>
          </a:p>
          <a:p>
            <a:pPr>
              <a:buNone/>
            </a:pPr>
            <a:endParaRPr lang="fr-FR" sz="1800" dirty="0">
              <a:solidFill>
                <a:schemeClr val="bg2">
                  <a:lumMod val="75000"/>
                </a:schemeClr>
              </a:solidFill>
            </a:endParaRPr>
          </a:p>
          <a:p>
            <a:r>
              <a:rPr lang="fr-FR" sz="1800" dirty="0">
                <a:solidFill>
                  <a:schemeClr val="bg2">
                    <a:lumMod val="75000"/>
                  </a:schemeClr>
                </a:solidFill>
              </a:rPr>
              <a:t>les actes de constitution et d’augmentation de capital des sociétés installées dans les zones franches d’exportation ;</a:t>
            </a:r>
          </a:p>
          <a:p>
            <a:r>
              <a:rPr lang="fr-FR" sz="1800" dirty="0">
                <a:solidFill>
                  <a:schemeClr val="bg2">
                    <a:lumMod val="75000"/>
                  </a:schemeClr>
                </a:solidFill>
              </a:rPr>
              <a:t>les acquisitions par les entreprises de terrains nécessaires à la réalisation de leur projet d’investissement.</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852936"/>
            <a:ext cx="8229600" cy="1143000"/>
          </a:xfrm>
        </p:spPr>
        <p:txBody>
          <a:bodyPr>
            <a:normAutofit fontScale="90000"/>
          </a:bodyPr>
          <a:lstStyle/>
          <a:p>
            <a:pPr algn="ctr"/>
            <a:r>
              <a:rPr lang="fr-FR" i="1" u="sng" dirty="0" smtClean="0">
                <a:solidFill>
                  <a:schemeClr val="bg2">
                    <a:lumMod val="75000"/>
                  </a:schemeClr>
                </a:solidFill>
              </a:rPr>
              <a:t>optimisation fiscale en matière de l’impôt sur les sociétés </a:t>
            </a:r>
            <a:endParaRPr lang="fr-FR" u="sng" dirty="0">
              <a:solidFill>
                <a:schemeClr val="bg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7)">
  <a:themeElements>
    <a:clrScheme name="powerpoint-template-24 11">
      <a:dk1>
        <a:srgbClr val="4D4D4D"/>
      </a:dk1>
      <a:lt1>
        <a:srgbClr val="FFFFFF"/>
      </a:lt1>
      <a:dk2>
        <a:srgbClr val="4D4D4D"/>
      </a:dk2>
      <a:lt2>
        <a:srgbClr val="00629E"/>
      </a:lt2>
      <a:accent1>
        <a:srgbClr val="0077C0"/>
      </a:accent1>
      <a:accent2>
        <a:srgbClr val="0082D2"/>
      </a:accent2>
      <a:accent3>
        <a:srgbClr val="FFFFFF"/>
      </a:accent3>
      <a:accent4>
        <a:srgbClr val="404040"/>
      </a:accent4>
      <a:accent5>
        <a:srgbClr val="AABDDC"/>
      </a:accent5>
      <a:accent6>
        <a:srgbClr val="0075BE"/>
      </a:accent6>
      <a:hlink>
        <a:srgbClr val="008CE2"/>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C75F06"/>
        </a:lt2>
        <a:accent1>
          <a:srgbClr val="E07D06"/>
        </a:accent1>
        <a:accent2>
          <a:srgbClr val="F2A016"/>
        </a:accent2>
        <a:accent3>
          <a:srgbClr val="FFFFFF"/>
        </a:accent3>
        <a:accent4>
          <a:srgbClr val="404040"/>
        </a:accent4>
        <a:accent5>
          <a:srgbClr val="EDBFAA"/>
        </a:accent5>
        <a:accent6>
          <a:srgbClr val="DB9113"/>
        </a:accent6>
        <a:hlink>
          <a:srgbClr val="F7C91C"/>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CD5B12"/>
        </a:lt2>
        <a:accent1>
          <a:srgbClr val="E6721D"/>
        </a:accent1>
        <a:accent2>
          <a:srgbClr val="F09125"/>
        </a:accent2>
        <a:accent3>
          <a:srgbClr val="FFFFFF"/>
        </a:accent3>
        <a:accent4>
          <a:srgbClr val="404040"/>
        </a:accent4>
        <a:accent5>
          <a:srgbClr val="F0BCAB"/>
        </a:accent5>
        <a:accent6>
          <a:srgbClr val="D98320"/>
        </a:accent6>
        <a:hlink>
          <a:srgbClr val="F0973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BB5206"/>
        </a:lt2>
        <a:accent1>
          <a:srgbClr val="622C0A"/>
        </a:accent1>
        <a:accent2>
          <a:srgbClr val="E58218"/>
        </a:accent2>
        <a:accent3>
          <a:srgbClr val="FFFFFF"/>
        </a:accent3>
        <a:accent4>
          <a:srgbClr val="404040"/>
        </a:accent4>
        <a:accent5>
          <a:srgbClr val="B7ACAA"/>
        </a:accent5>
        <a:accent6>
          <a:srgbClr val="CF7515"/>
        </a:accent6>
        <a:hlink>
          <a:srgbClr val="8B35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6C362C"/>
        </a:lt2>
        <a:accent1>
          <a:srgbClr val="CA7920"/>
        </a:accent1>
        <a:accent2>
          <a:srgbClr val="E4980F"/>
        </a:accent2>
        <a:accent3>
          <a:srgbClr val="FFFFFF"/>
        </a:accent3>
        <a:accent4>
          <a:srgbClr val="404040"/>
        </a:accent4>
        <a:accent5>
          <a:srgbClr val="E1BEAB"/>
        </a:accent5>
        <a:accent6>
          <a:srgbClr val="CF890C"/>
        </a:accent6>
        <a:hlink>
          <a:srgbClr val="F1AD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C28E32"/>
        </a:lt2>
        <a:accent1>
          <a:srgbClr val="D89306"/>
        </a:accent1>
        <a:accent2>
          <a:srgbClr val="E19E06"/>
        </a:accent2>
        <a:accent3>
          <a:srgbClr val="FFFFFF"/>
        </a:accent3>
        <a:accent4>
          <a:srgbClr val="404040"/>
        </a:accent4>
        <a:accent5>
          <a:srgbClr val="E9C8AA"/>
        </a:accent5>
        <a:accent6>
          <a:srgbClr val="CC8F05"/>
        </a:accent6>
        <a:hlink>
          <a:srgbClr val="EFB206"/>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00629E"/>
        </a:lt2>
        <a:accent1>
          <a:srgbClr val="0077C0"/>
        </a:accent1>
        <a:accent2>
          <a:srgbClr val="E4980F"/>
        </a:accent2>
        <a:accent3>
          <a:srgbClr val="FFFFFF"/>
        </a:accent3>
        <a:accent4>
          <a:srgbClr val="404040"/>
        </a:accent4>
        <a:accent5>
          <a:srgbClr val="AABDDC"/>
        </a:accent5>
        <a:accent6>
          <a:srgbClr val="CF890C"/>
        </a:accent6>
        <a:hlink>
          <a:srgbClr val="F1AD0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00629E"/>
        </a:lt2>
        <a:accent1>
          <a:srgbClr val="0077C0"/>
        </a:accent1>
        <a:accent2>
          <a:srgbClr val="0082D2"/>
        </a:accent2>
        <a:accent3>
          <a:srgbClr val="FFFFFF"/>
        </a:accent3>
        <a:accent4>
          <a:srgbClr val="404040"/>
        </a:accent4>
        <a:accent5>
          <a:srgbClr val="AABDDC"/>
        </a:accent5>
        <a:accent6>
          <a:srgbClr val="0075BE"/>
        </a:accent6>
        <a:hlink>
          <a:srgbClr val="008CE2"/>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powerpoint-template(7)</Template>
  <TotalTime>174</TotalTime>
  <Words>1376</Words>
  <Application>Microsoft Office PowerPoint</Application>
  <PresentationFormat>Affichage à l'écran (4:3)</PresentationFormat>
  <Paragraphs>239</Paragraphs>
  <Slides>33</Slides>
  <Notes>7</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powerpoint-template(7)</vt:lpstr>
      <vt:lpstr>La gestion fiscale</vt:lpstr>
      <vt:lpstr>Diapositive 2</vt:lpstr>
      <vt:lpstr>Instruments de la gestion fiscale </vt:lpstr>
      <vt:lpstr>Instruments de la gestion fiscale </vt:lpstr>
      <vt:lpstr>Objectifs de la gestion fiscale</vt:lpstr>
      <vt:lpstr>Optimisation fiscale en matière de droit d’enregistrement</vt:lpstr>
      <vt:lpstr>Diapositive 7</vt:lpstr>
      <vt:lpstr>Diapositive 8</vt:lpstr>
      <vt:lpstr>optimisation fiscale en matière de l’impôt sur les sociétés </vt:lpstr>
      <vt:lpstr>Optimisation fiscale des charges</vt:lpstr>
      <vt:lpstr>Diapositive 11</vt:lpstr>
      <vt:lpstr> L’optimisation fiscale des produits </vt:lpstr>
      <vt:lpstr>L’imputation des déficits fiscaux</vt:lpstr>
      <vt:lpstr>Gestion des acomptes sur IS </vt:lpstr>
      <vt:lpstr>2. Optimisation de l’impôt : l’impôt sur le revenu </vt:lpstr>
      <vt:lpstr>Le régime du résultat net réel </vt:lpstr>
      <vt:lpstr>Le régime du résultat net simplifié </vt:lpstr>
      <vt:lpstr>Le régime du bénéfice forfaitaire </vt:lpstr>
      <vt:lpstr>Diapositive 19</vt:lpstr>
      <vt:lpstr>Conséquences fiscales en cas de changement de régime </vt:lpstr>
      <vt:lpstr> </vt:lpstr>
      <vt:lpstr> </vt:lpstr>
      <vt:lpstr>L’option pour l’imposition à la TVA </vt:lpstr>
      <vt:lpstr>L’option pour l’imposition à la TVA  </vt:lpstr>
      <vt:lpstr> </vt:lpstr>
      <vt:lpstr> </vt:lpstr>
      <vt:lpstr>Diapositive 27</vt:lpstr>
      <vt:lpstr>Diapositive 28</vt:lpstr>
      <vt:lpstr>Diapositive 29</vt:lpstr>
      <vt:lpstr>Diapositive 30</vt:lpstr>
      <vt:lpstr>Diapositive 31</vt:lpstr>
      <vt:lpstr>Diapositive 32</vt:lpstr>
      <vt:lpstr>Diapositive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gestion fiscale</dc:title>
  <dc:creator>AMINA</dc:creator>
  <cp:lastModifiedBy>PC</cp:lastModifiedBy>
  <cp:revision>17</cp:revision>
  <dcterms:created xsi:type="dcterms:W3CDTF">2012-01-11T18:58:05Z</dcterms:created>
  <dcterms:modified xsi:type="dcterms:W3CDTF">2012-01-20T21:23:11Z</dcterms:modified>
</cp:coreProperties>
</file>