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7"/>
  </p:handoutMasterIdLst>
  <p:sldIdLst>
    <p:sldId id="256" r:id="rId2"/>
    <p:sldId id="260" r:id="rId3"/>
    <p:sldId id="257" r:id="rId4"/>
    <p:sldId id="258" r:id="rId5"/>
    <p:sldId id="259" r:id="rId6"/>
    <p:sldId id="261" r:id="rId7"/>
    <p:sldId id="262" r:id="rId8"/>
    <p:sldId id="263" r:id="rId9"/>
    <p:sldId id="264" r:id="rId10"/>
    <p:sldId id="270" r:id="rId11"/>
    <p:sldId id="271" r:id="rId12"/>
    <p:sldId id="272" r:id="rId13"/>
    <p:sldId id="265" r:id="rId14"/>
    <p:sldId id="266" r:id="rId15"/>
    <p:sldId id="268"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m="http://schemas.openxmlformats.org/officeDocument/2006/math" xmlns:dgm="http://schemas.openxmlformats.org/drawingml/2006/diagram" xmlns:dsp="http://schemas.microsoft.com/office/drawing/2008/diagram" xmlns:v="urn:schemas-microsoft-com:vml" xmlns:c="http://schemas.openxmlformats.org/drawingml/2006/chart" xmlns:mc="http://schemas.openxmlformats.org/markup-compatibility/2006" xmlns:p14="http://schemas.microsoft.com/office/powerpoint/2010/main" xmlns:a14="http://schemas.microsoft.com/office/drawing/2010/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m="http://schemas.openxmlformats.org/officeDocument/2006/math" xmlns:dgm="http://schemas.openxmlformats.org/drawingml/2006/diagram" xmlns:dsp="http://schemas.microsoft.com/office/drawing/2008/diagram" xmlns:v="urn:schemas-microsoft-com:vml" xmlns:c="http://schemas.openxmlformats.org/drawingml/2006/chart" xmlns:mc="http://schemas.openxmlformats.org/markup-compatibility/2006" xmlns:p14="http://schemas.microsoft.com/office/powerpoint/2010/main" xmlns:a14="http://schemas.microsoft.com/office/drawing/2010/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CF39DD-0630-48A7-AB07-DB4C3CB132D3}" type="datetimeFigureOut">
              <a:rPr lang="fr-FR" smtClean="0"/>
              <a:pPr/>
              <a:t>23/05/2017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6FE163-4932-4732-B420-3AB756C24786}" type="slidenum">
              <a:rPr lang="fr-FR" smtClean="0"/>
              <a:pPr/>
              <a:t>‹N°›</a:t>
            </a:fld>
            <a:endParaRPr lang="fr-FR"/>
          </a:p>
        </p:txBody>
      </p:sp>
    </p:spTree>
    <p:extLst>
      <p:ext uri="{BB962C8B-B14F-4D97-AF65-F5344CB8AC3E}">
        <p14:creationId xmlns="" xmlns:p14="http://schemas.microsoft.com/office/powerpoint/2010/main" val="27160887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66E023B-048A-4298-89DC-8A3583719656}" type="datetimeFigureOut">
              <a:rPr lang="fr-FR" smtClean="0"/>
              <a:pPr/>
              <a:t>23/05/2017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983DAF-FCA0-4A81-B4B9-286CC724B39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6E023B-048A-4298-89DC-8A3583719656}" type="datetimeFigureOut">
              <a:rPr lang="fr-FR" smtClean="0"/>
              <a:pPr/>
              <a:t>23/05/2017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983DAF-FCA0-4A81-B4B9-286CC724B39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6E023B-048A-4298-89DC-8A3583719656}" type="datetimeFigureOut">
              <a:rPr lang="fr-FR" smtClean="0"/>
              <a:pPr/>
              <a:t>23/05/2017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983DAF-FCA0-4A81-B4B9-286CC724B39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6E023B-048A-4298-89DC-8A3583719656}" type="datetimeFigureOut">
              <a:rPr lang="fr-FR" smtClean="0"/>
              <a:pPr/>
              <a:t>23/05/2017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983DAF-FCA0-4A81-B4B9-286CC724B39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66E023B-048A-4298-89DC-8A3583719656}" type="datetimeFigureOut">
              <a:rPr lang="fr-FR" smtClean="0"/>
              <a:pPr/>
              <a:t>23/05/2017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5983DAF-FCA0-4A81-B4B9-286CC724B39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66E023B-048A-4298-89DC-8A3583719656}" type="datetimeFigureOut">
              <a:rPr lang="fr-FR" smtClean="0"/>
              <a:pPr/>
              <a:t>23/05/2017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983DAF-FCA0-4A81-B4B9-286CC724B39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66E023B-048A-4298-89DC-8A3583719656}" type="datetimeFigureOut">
              <a:rPr lang="fr-FR" smtClean="0"/>
              <a:pPr/>
              <a:t>23/05/2017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5983DAF-FCA0-4A81-B4B9-286CC724B39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66E023B-048A-4298-89DC-8A3583719656}" type="datetimeFigureOut">
              <a:rPr lang="fr-FR" smtClean="0"/>
              <a:pPr/>
              <a:t>23/05/2017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5983DAF-FCA0-4A81-B4B9-286CC724B39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66E023B-048A-4298-89DC-8A3583719656}" type="datetimeFigureOut">
              <a:rPr lang="fr-FR" smtClean="0"/>
              <a:pPr/>
              <a:t>23/05/2017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5983DAF-FCA0-4A81-B4B9-286CC724B39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66E023B-048A-4298-89DC-8A3583719656}" type="datetimeFigureOut">
              <a:rPr lang="fr-FR" smtClean="0"/>
              <a:pPr/>
              <a:t>23/05/2017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983DAF-FCA0-4A81-B4B9-286CC724B39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66E023B-048A-4298-89DC-8A3583719656}" type="datetimeFigureOut">
              <a:rPr lang="fr-FR" smtClean="0"/>
              <a:pPr/>
              <a:t>23/05/2017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5983DAF-FCA0-4A81-B4B9-286CC724B39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E023B-048A-4298-89DC-8A3583719656}" type="datetimeFigureOut">
              <a:rPr lang="fr-FR" smtClean="0"/>
              <a:pPr/>
              <a:t>23/05/2017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83DAF-FCA0-4A81-B4B9-286CC724B39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060848"/>
            <a:ext cx="7772400" cy="1226567"/>
          </a:xfrm>
        </p:spPr>
        <p:txBody>
          <a:bodyPr>
            <a:normAutofit/>
          </a:bodyPr>
          <a:lstStyle/>
          <a:p>
            <a:r>
              <a:rPr lang="fr-FR" sz="5400" b="1" i="1" smtClean="0">
                <a:solidFill>
                  <a:schemeClr val="accent1">
                    <a:lumMod val="75000"/>
                  </a:schemeClr>
                </a:solidFill>
              </a:rPr>
              <a:t>Le compte d’épargne </a:t>
            </a:r>
            <a:endParaRPr lang="fr-FR" sz="5400" b="1" i="1" dirty="0">
              <a:solidFill>
                <a:schemeClr val="accent1">
                  <a:lumMod val="75000"/>
                </a:schemeClr>
              </a:solidFill>
            </a:endParaRPr>
          </a:p>
        </p:txBody>
      </p:sp>
      <p:pic>
        <p:nvPicPr>
          <p:cNvPr id="4" name="Image 3" descr="logo.png"/>
          <p:cNvPicPr>
            <a:picLocks noChangeAspect="1"/>
          </p:cNvPicPr>
          <p:nvPr/>
        </p:nvPicPr>
        <p:blipFill>
          <a:blip r:embed="rId2" cstate="print"/>
          <a:stretch>
            <a:fillRect/>
          </a:stretch>
        </p:blipFill>
        <p:spPr>
          <a:xfrm>
            <a:off x="179512" y="332656"/>
            <a:ext cx="3096344" cy="864096"/>
          </a:xfrm>
          <a:prstGeom prst="rect">
            <a:avLst/>
          </a:prstGeom>
        </p:spPr>
      </p:pic>
      <p:pic>
        <p:nvPicPr>
          <p:cNvPr id="11" name="Image 10" descr="Capture.PNG"/>
          <p:cNvPicPr>
            <a:picLocks noChangeAspect="1"/>
          </p:cNvPicPr>
          <p:nvPr/>
        </p:nvPicPr>
        <p:blipFill>
          <a:blip r:embed="rId3" cstate="print"/>
          <a:stretch>
            <a:fillRect/>
          </a:stretch>
        </p:blipFill>
        <p:spPr>
          <a:xfrm>
            <a:off x="1619672" y="3501008"/>
            <a:ext cx="5904656" cy="2448272"/>
          </a:xfrm>
          <a:prstGeom prst="rect">
            <a:avLst/>
          </a:prstGeom>
        </p:spPr>
      </p:pic>
      <p:pic>
        <p:nvPicPr>
          <p:cNvPr id="14" name="Image 13" descr="Logo-UCD.jpg"/>
          <p:cNvPicPr>
            <a:picLocks noChangeAspect="1"/>
          </p:cNvPicPr>
          <p:nvPr/>
        </p:nvPicPr>
        <p:blipFill>
          <a:blip r:embed="rId4" cstate="print"/>
          <a:stretch>
            <a:fillRect/>
          </a:stretch>
        </p:blipFill>
        <p:spPr>
          <a:xfrm>
            <a:off x="5724128" y="188640"/>
            <a:ext cx="3419872" cy="13407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éléchargement.jpg"/>
          <p:cNvPicPr>
            <a:picLocks noChangeAspect="1"/>
          </p:cNvPicPr>
          <p:nvPr/>
        </p:nvPicPr>
        <p:blipFill>
          <a:blip r:embed="rId2" cstate="print"/>
          <a:stretch>
            <a:fillRect/>
          </a:stretch>
        </p:blipFill>
        <p:spPr>
          <a:xfrm>
            <a:off x="5868145" y="4943475"/>
            <a:ext cx="3275856" cy="1914525"/>
          </a:xfrm>
          <a:prstGeom prst="rect">
            <a:avLst/>
          </a:prstGeom>
        </p:spPr>
      </p:pic>
      <p:sp>
        <p:nvSpPr>
          <p:cNvPr id="3" name="Espace réservé du contenu 2"/>
          <p:cNvSpPr>
            <a:spLocks noGrp="1"/>
          </p:cNvSpPr>
          <p:nvPr>
            <p:ph idx="1"/>
          </p:nvPr>
        </p:nvSpPr>
        <p:spPr>
          <a:xfrm>
            <a:off x="395536" y="908720"/>
            <a:ext cx="8229600" cy="5030019"/>
          </a:xfrm>
        </p:spPr>
        <p:txBody>
          <a:bodyPr/>
          <a:lstStyle/>
          <a:p>
            <a:r>
              <a:rPr lang="fr-FR" dirty="0" smtClean="0"/>
              <a:t> Les intérêts sont versés chaque année et le capital est remboursé à l'échéance.</a:t>
            </a:r>
          </a:p>
          <a:p>
            <a:r>
              <a:rPr lang="fr-FR" dirty="0" smtClean="0"/>
              <a:t>Contrairement aux </a:t>
            </a:r>
            <a:r>
              <a:rPr lang="fr-FR" b="1" dirty="0" smtClean="0"/>
              <a:t>obligations</a:t>
            </a:r>
            <a:r>
              <a:rPr lang="fr-FR" dirty="0" smtClean="0"/>
              <a:t>, les intérêts de ces titres de créance ne sont donc pas versés annuellement mais à l'échéance. Le taux d'intérêt augmente en principe avec la durée du placement. Les</a:t>
            </a:r>
            <a:r>
              <a:rPr lang="fr-FR" b="1" dirty="0" smtClean="0"/>
              <a:t> bons de caisse anonymes </a:t>
            </a:r>
            <a:r>
              <a:rPr lang="fr-FR" dirty="0" smtClean="0"/>
              <a:t>font l'objet d'une fiscalité dissuasive</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Bons-de-caisse 1.jpg"/>
          <p:cNvPicPr>
            <a:picLocks noGrp="1" noChangeAspect="1"/>
          </p:cNvPicPr>
          <p:nvPr>
            <p:ph idx="1"/>
          </p:nvPr>
        </p:nvPicPr>
        <p:blipFill>
          <a:blip r:embed="rId2" cstate="print"/>
          <a:stretch>
            <a:fillRect/>
          </a:stretch>
        </p:blipFill>
        <p:spPr>
          <a:xfrm>
            <a:off x="755576" y="980728"/>
            <a:ext cx="7049756" cy="5145435"/>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bon de caisse 2.png"/>
          <p:cNvPicPr>
            <a:picLocks noGrp="1" noChangeAspect="1"/>
          </p:cNvPicPr>
          <p:nvPr>
            <p:ph idx="1"/>
          </p:nvPr>
        </p:nvPicPr>
        <p:blipFill>
          <a:blip r:embed="rId2" cstate="print"/>
          <a:stretch>
            <a:fillRect/>
          </a:stretch>
        </p:blipFill>
        <p:spPr>
          <a:xfrm>
            <a:off x="1187624" y="1340768"/>
            <a:ext cx="6898444"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éléchargement.jpg"/>
          <p:cNvPicPr>
            <a:picLocks noChangeAspect="1"/>
          </p:cNvPicPr>
          <p:nvPr/>
        </p:nvPicPr>
        <p:blipFill>
          <a:blip r:embed="rId2" cstate="print"/>
          <a:stretch>
            <a:fillRect/>
          </a:stretch>
        </p:blipFill>
        <p:spPr>
          <a:xfrm>
            <a:off x="5868145" y="4943475"/>
            <a:ext cx="3275856" cy="1914525"/>
          </a:xfrm>
          <a:prstGeom prst="rect">
            <a:avLst/>
          </a:prstGeom>
        </p:spPr>
      </p:pic>
      <p:sp>
        <p:nvSpPr>
          <p:cNvPr id="2" name="Titre 1"/>
          <p:cNvSpPr>
            <a:spLocks noGrp="1"/>
          </p:cNvSpPr>
          <p:nvPr>
            <p:ph type="title"/>
          </p:nvPr>
        </p:nvSpPr>
        <p:spPr/>
        <p:txBody>
          <a:bodyPr>
            <a:normAutofit fontScale="90000"/>
          </a:bodyPr>
          <a:lstStyle/>
          <a:p>
            <a:r>
              <a:rPr lang="fr-FR" b="1" i="1" dirty="0">
                <a:solidFill>
                  <a:schemeClr val="accent1">
                    <a:lumMod val="75000"/>
                  </a:schemeClr>
                </a:solidFill>
              </a:rPr>
              <a:t>Compte épargne ou </a:t>
            </a:r>
            <a:r>
              <a:rPr lang="fr-FR" b="1" i="1" dirty="0" smtClean="0">
                <a:solidFill>
                  <a:schemeClr val="accent1">
                    <a:lumMod val="75000"/>
                  </a:schemeClr>
                </a:solidFill>
              </a:rPr>
              <a:t>compte à terme</a:t>
            </a:r>
            <a:r>
              <a:rPr lang="fr-FR" b="1" dirty="0" smtClean="0">
                <a:solidFill>
                  <a:schemeClr val="accent1">
                    <a:lumMod val="75000"/>
                  </a:schemeClr>
                </a:solidFill>
              </a:rPr>
              <a:t>?</a:t>
            </a:r>
            <a:r>
              <a:rPr lang="fr-FR" b="1" dirty="0"/>
              <a:t/>
            </a:r>
            <a:br>
              <a:rPr lang="fr-FR" b="1" dirty="0"/>
            </a:br>
            <a:endParaRPr lang="fr-FR" dirty="0"/>
          </a:p>
        </p:txBody>
      </p:sp>
      <p:sp>
        <p:nvSpPr>
          <p:cNvPr id="3" name="Espace réservé du contenu 2"/>
          <p:cNvSpPr>
            <a:spLocks noGrp="1"/>
          </p:cNvSpPr>
          <p:nvPr>
            <p:ph idx="1"/>
          </p:nvPr>
        </p:nvSpPr>
        <p:spPr>
          <a:xfrm>
            <a:off x="467544" y="1124744"/>
            <a:ext cx="8229600" cy="4525963"/>
          </a:xfrm>
        </p:spPr>
        <p:txBody>
          <a:bodyPr>
            <a:noAutofit/>
          </a:bodyPr>
          <a:lstStyle/>
          <a:p>
            <a:r>
              <a:rPr lang="fr-FR" dirty="0"/>
              <a:t>Le taux d’intérêt </a:t>
            </a:r>
            <a:r>
              <a:rPr lang="fr-FR" dirty="0" smtClean="0"/>
              <a:t>d’un compte à terme </a:t>
            </a:r>
            <a:r>
              <a:rPr lang="fr-FR" dirty="0"/>
              <a:t>est fixe pendant toute </a:t>
            </a:r>
            <a:r>
              <a:rPr lang="fr-FR" dirty="0" smtClean="0"/>
              <a:t>la durée </a:t>
            </a:r>
            <a:r>
              <a:rPr lang="fr-FR" dirty="0"/>
              <a:t>du placement. Plus longtemps vous confiez votre argent à la banque, plus haut sera votre rendement</a:t>
            </a:r>
            <a:r>
              <a:rPr lang="fr-FR" dirty="0" smtClean="0"/>
              <a:t>.</a:t>
            </a:r>
          </a:p>
          <a:p>
            <a:r>
              <a:rPr lang="fr-FR" dirty="0" smtClean="0"/>
              <a:t>La durée d’un compte à terme </a:t>
            </a:r>
            <a:r>
              <a:rPr lang="fr-FR" dirty="0"/>
              <a:t>oscille entre un seul jour et dix ans. Si vous souhaitez retirer votre argent avant la date d’échéance, vous devrez vous acquitter d’une indemnité de rupture, laquelle dépendra du taux d’intérêt en vigueur sur le marché</a:t>
            </a:r>
            <a:r>
              <a:rPr lang="fr-FR" sz="2800" dirty="0"/>
              <a: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éléchargement.jpg"/>
          <p:cNvPicPr>
            <a:picLocks noChangeAspect="1"/>
          </p:cNvPicPr>
          <p:nvPr/>
        </p:nvPicPr>
        <p:blipFill>
          <a:blip r:embed="rId2" cstate="print"/>
          <a:stretch>
            <a:fillRect/>
          </a:stretch>
        </p:blipFill>
        <p:spPr>
          <a:xfrm>
            <a:off x="5868145" y="4943475"/>
            <a:ext cx="3275856" cy="1914525"/>
          </a:xfrm>
          <a:prstGeom prst="rect">
            <a:avLst/>
          </a:prstGeom>
        </p:spPr>
      </p:pic>
      <p:sp>
        <p:nvSpPr>
          <p:cNvPr id="3" name="Espace réservé du contenu 2"/>
          <p:cNvSpPr>
            <a:spLocks noGrp="1"/>
          </p:cNvSpPr>
          <p:nvPr>
            <p:ph idx="1"/>
          </p:nvPr>
        </p:nvSpPr>
        <p:spPr>
          <a:xfrm>
            <a:off x="467544" y="980728"/>
            <a:ext cx="8229600" cy="4525963"/>
          </a:xfrm>
        </p:spPr>
        <p:txBody>
          <a:bodyPr/>
          <a:lstStyle/>
          <a:p>
            <a:pPr>
              <a:buNone/>
            </a:pPr>
            <a:r>
              <a:rPr lang="fr-FR" dirty="0"/>
              <a:t> </a:t>
            </a:r>
            <a:r>
              <a:rPr lang="fr-FR" dirty="0" smtClean="0"/>
              <a:t>  Cela signifie que vous pourriez très bien recevoir une somme inférieure à votre investissement initial</a:t>
            </a:r>
          </a:p>
          <a:p>
            <a:r>
              <a:rPr lang="fr-FR" dirty="0"/>
              <a:t>N</a:t>
            </a:r>
            <a:r>
              <a:rPr lang="fr-FR" dirty="0" smtClean="0"/>
              <a:t>e </a:t>
            </a:r>
            <a:r>
              <a:rPr lang="fr-FR" dirty="0"/>
              <a:t>choisissez un </a:t>
            </a:r>
            <a:r>
              <a:rPr lang="fr-FR" dirty="0" smtClean="0"/>
              <a:t>compte à terme </a:t>
            </a:r>
            <a:r>
              <a:rPr lang="fr-FR" dirty="0"/>
              <a:t> que si vous êtes certain d’y laisser votre argent jusqu’au terme convenu.</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88840"/>
            <a:ext cx="8229600" cy="4137323"/>
          </a:xfrm>
        </p:spPr>
        <p:txBody>
          <a:bodyPr>
            <a:normAutofit/>
          </a:bodyPr>
          <a:lstStyle/>
          <a:p>
            <a:pPr algn="ctr">
              <a:buNone/>
            </a:pPr>
            <a:r>
              <a:rPr lang="fr-FR" sz="7200" b="1" dirty="0" smtClean="0">
                <a:solidFill>
                  <a:schemeClr val="tx2">
                    <a:lumMod val="50000"/>
                  </a:schemeClr>
                </a:solidFill>
              </a:rPr>
              <a:t>Merci pour votre attention</a:t>
            </a:r>
            <a:endParaRPr lang="fr-FR" sz="72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6000" b="1" i="1" dirty="0" smtClean="0">
                <a:solidFill>
                  <a:schemeClr val="tx2">
                    <a:lumMod val="85000"/>
                    <a:lumOff val="15000"/>
                  </a:schemeClr>
                </a:solidFill>
              </a:rPr>
              <a:t>PLAN</a:t>
            </a:r>
            <a:endParaRPr lang="fr-FR" sz="6000" b="1" i="1" dirty="0">
              <a:solidFill>
                <a:schemeClr val="tx2">
                  <a:lumMod val="85000"/>
                  <a:lumOff val="15000"/>
                </a:schemeClr>
              </a:solidFill>
            </a:endParaRPr>
          </a:p>
        </p:txBody>
      </p:sp>
      <p:sp>
        <p:nvSpPr>
          <p:cNvPr id="11" name="Espace réservé du contenu 10"/>
          <p:cNvSpPr>
            <a:spLocks noGrp="1"/>
          </p:cNvSpPr>
          <p:nvPr>
            <p:ph idx="1"/>
          </p:nvPr>
        </p:nvSpPr>
        <p:spPr>
          <a:xfrm>
            <a:off x="395536" y="1916832"/>
            <a:ext cx="8229600" cy="3773016"/>
          </a:xfrm>
        </p:spPr>
        <p:txBody>
          <a:bodyPr>
            <a:normAutofit lnSpcReduction="10000"/>
          </a:bodyPr>
          <a:lstStyle/>
          <a:p>
            <a:pPr>
              <a:buNone/>
            </a:pPr>
            <a:r>
              <a:rPr lang="fr-FR" sz="5400" dirty="0" smtClean="0"/>
              <a:t>● Définition d’épargne</a:t>
            </a:r>
          </a:p>
          <a:p>
            <a:pPr>
              <a:buNone/>
            </a:pPr>
            <a:r>
              <a:rPr lang="fr-FR" sz="5400" dirty="0" smtClean="0"/>
              <a:t>● Compte sur carnet </a:t>
            </a:r>
          </a:p>
          <a:p>
            <a:pPr>
              <a:buNone/>
            </a:pPr>
            <a:r>
              <a:rPr lang="fr-FR" sz="5400" dirty="0" smtClean="0"/>
              <a:t>● Compte de dépôt à terme</a:t>
            </a:r>
          </a:p>
          <a:p>
            <a:pPr>
              <a:buNone/>
            </a:pPr>
            <a:r>
              <a:rPr lang="fr-FR" sz="5400" dirty="0" smtClean="0"/>
              <a:t>● Compte de bon de caisse</a:t>
            </a:r>
            <a:endParaRPr lang="fr-FR" sz="5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téléchargement.jpg"/>
          <p:cNvPicPr>
            <a:picLocks noChangeAspect="1"/>
          </p:cNvPicPr>
          <p:nvPr/>
        </p:nvPicPr>
        <p:blipFill>
          <a:blip r:embed="rId2" cstate="print"/>
          <a:stretch>
            <a:fillRect/>
          </a:stretch>
        </p:blipFill>
        <p:spPr>
          <a:xfrm>
            <a:off x="5868145" y="4943475"/>
            <a:ext cx="3275856" cy="1914525"/>
          </a:xfrm>
          <a:prstGeom prst="rect">
            <a:avLst/>
          </a:prstGeom>
        </p:spPr>
      </p:pic>
      <p:sp>
        <p:nvSpPr>
          <p:cNvPr id="2" name="Titre 1"/>
          <p:cNvSpPr>
            <a:spLocks noGrp="1"/>
          </p:cNvSpPr>
          <p:nvPr>
            <p:ph type="title"/>
          </p:nvPr>
        </p:nvSpPr>
        <p:spPr/>
        <p:txBody>
          <a:bodyPr>
            <a:normAutofit/>
          </a:bodyPr>
          <a:lstStyle/>
          <a:p>
            <a:r>
              <a:rPr lang="fr-FR" sz="4000" b="1" i="1" dirty="0" smtClean="0">
                <a:solidFill>
                  <a:schemeClr val="accent1">
                    <a:lumMod val="75000"/>
                  </a:schemeClr>
                </a:solidFill>
              </a:rPr>
              <a:t>Qu'est-ce qu'un compte d'épargne ?</a:t>
            </a:r>
            <a:endParaRPr lang="fr-FR" sz="4000" i="1" dirty="0">
              <a:solidFill>
                <a:schemeClr val="accent1">
                  <a:lumMod val="75000"/>
                </a:schemeClr>
              </a:solidFill>
            </a:endParaRPr>
          </a:p>
        </p:txBody>
      </p:sp>
      <p:sp>
        <p:nvSpPr>
          <p:cNvPr id="3" name="Espace réservé du contenu 2"/>
          <p:cNvSpPr>
            <a:spLocks noGrp="1"/>
          </p:cNvSpPr>
          <p:nvPr>
            <p:ph idx="1"/>
          </p:nvPr>
        </p:nvSpPr>
        <p:spPr>
          <a:xfrm>
            <a:off x="457200" y="1412776"/>
            <a:ext cx="8229600" cy="4713387"/>
          </a:xfrm>
        </p:spPr>
        <p:txBody>
          <a:bodyPr>
            <a:normAutofit fontScale="92500" lnSpcReduction="10000"/>
          </a:bodyPr>
          <a:lstStyle/>
          <a:p>
            <a:pPr fontAlgn="base">
              <a:buNone/>
            </a:pPr>
            <a:r>
              <a:rPr lang="fr-FR" dirty="0" smtClean="0"/>
              <a:t> </a:t>
            </a:r>
            <a:endParaRPr lang="fr-FR" b="1" dirty="0"/>
          </a:p>
          <a:p>
            <a:pPr fontAlgn="base"/>
            <a:r>
              <a:rPr lang="fr-FR" b="1" dirty="0"/>
              <a:t>Un compte d'épargne </a:t>
            </a:r>
            <a:r>
              <a:rPr lang="fr-FR" dirty="0"/>
              <a:t>est un compte sur lequel vous pouvez facilement placer et retirer de l'argent à court terme.</a:t>
            </a:r>
          </a:p>
          <a:p>
            <a:pPr fontAlgn="base"/>
            <a:r>
              <a:rPr lang="fr-FR" b="1" dirty="0"/>
              <a:t>Un compte d'épargne </a:t>
            </a:r>
            <a:r>
              <a:rPr lang="fr-FR" dirty="0"/>
              <a:t>est aussi appelé "</a:t>
            </a:r>
            <a:r>
              <a:rPr lang="fr-FR" b="1" dirty="0"/>
              <a:t>livret de dépôt</a:t>
            </a:r>
            <a:r>
              <a:rPr lang="fr-FR" dirty="0"/>
              <a:t>", "</a:t>
            </a:r>
            <a:r>
              <a:rPr lang="fr-FR" b="1" dirty="0"/>
              <a:t>dépôt d'épargne</a:t>
            </a:r>
            <a:r>
              <a:rPr lang="fr-FR" dirty="0"/>
              <a:t>", "</a:t>
            </a:r>
            <a:r>
              <a:rPr lang="fr-FR" b="1" dirty="0"/>
              <a:t>livret d'épargne</a:t>
            </a:r>
            <a:r>
              <a:rPr lang="fr-FR" dirty="0"/>
              <a:t>". Ce qui est caractéristique d'un compte d'épargne, c'est que la première tranche du revenu d'intérêt est exempté d'impôts sur le revenu des personnes physiques. </a:t>
            </a:r>
          </a:p>
          <a:p>
            <a:pPr>
              <a:buNone/>
            </a:pPr>
            <a:endParaRPr lang="fr-F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19256" cy="1156990"/>
          </a:xfrm>
        </p:spPr>
        <p:txBody>
          <a:bodyPr/>
          <a:lstStyle/>
          <a:p>
            <a:r>
              <a:rPr lang="fr-FR" b="1" dirty="0">
                <a:solidFill>
                  <a:schemeClr val="accent1">
                    <a:lumMod val="75000"/>
                  </a:schemeClr>
                </a:solidFill>
              </a:rPr>
              <a:t>Compte sur carnet</a:t>
            </a:r>
          </a:p>
        </p:txBody>
      </p:sp>
      <p:pic>
        <p:nvPicPr>
          <p:cNvPr id="4" name="Image 3" descr="téléchargement.jpg"/>
          <p:cNvPicPr>
            <a:picLocks noChangeAspect="1"/>
          </p:cNvPicPr>
          <p:nvPr/>
        </p:nvPicPr>
        <p:blipFill>
          <a:blip r:embed="rId2" cstate="print"/>
          <a:stretch>
            <a:fillRect/>
          </a:stretch>
        </p:blipFill>
        <p:spPr>
          <a:xfrm>
            <a:off x="5868144" y="4943475"/>
            <a:ext cx="3275856" cy="1914525"/>
          </a:xfrm>
          <a:prstGeom prst="rect">
            <a:avLst/>
          </a:prstGeom>
        </p:spPr>
      </p:pic>
      <p:sp>
        <p:nvSpPr>
          <p:cNvPr id="3" name="Espace réservé du contenu 2"/>
          <p:cNvSpPr>
            <a:spLocks noGrp="1"/>
          </p:cNvSpPr>
          <p:nvPr>
            <p:ph idx="1"/>
          </p:nvPr>
        </p:nvSpPr>
        <p:spPr/>
        <p:txBody>
          <a:bodyPr>
            <a:normAutofit/>
          </a:bodyPr>
          <a:lstStyle/>
          <a:p>
            <a:r>
              <a:rPr lang="fr-FR" sz="3600" b="1" i="1" dirty="0"/>
              <a:t>Les </a:t>
            </a:r>
            <a:r>
              <a:rPr lang="fr-FR" sz="3600" b="1" i="1" dirty="0" smtClean="0"/>
              <a:t>comptes d'épargne</a:t>
            </a:r>
            <a:r>
              <a:rPr lang="fr-FR" sz="3600" dirty="0"/>
              <a:t> ou </a:t>
            </a:r>
            <a:r>
              <a:rPr lang="fr-FR" sz="3600" b="1" i="1" dirty="0"/>
              <a:t>comptes sur carnet</a:t>
            </a:r>
            <a:r>
              <a:rPr lang="fr-FR" sz="3600" dirty="0"/>
              <a:t> </a:t>
            </a:r>
            <a:r>
              <a:rPr lang="fr-FR" sz="3600" dirty="0" smtClean="0"/>
              <a:t>sont des comptes </a:t>
            </a:r>
            <a:r>
              <a:rPr lang="fr-FR" sz="3600" dirty="0"/>
              <a:t>destinés à mobiliser les petites épargnes du grand public. Il y a certaines restrictions concernant le nombre de retraits et le montant à être retiré dans une période de temps donnée.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téléchargement.jpg"/>
          <p:cNvPicPr>
            <a:picLocks noChangeAspect="1"/>
          </p:cNvPicPr>
          <p:nvPr/>
        </p:nvPicPr>
        <p:blipFill>
          <a:blip r:embed="rId2" cstate="print"/>
          <a:stretch>
            <a:fillRect/>
          </a:stretch>
        </p:blipFill>
        <p:spPr>
          <a:xfrm>
            <a:off x="5868145" y="4943475"/>
            <a:ext cx="3275856" cy="1914525"/>
          </a:xfrm>
          <a:prstGeom prst="rect">
            <a:avLst/>
          </a:prstGeom>
        </p:spPr>
      </p:pic>
      <p:sp>
        <p:nvSpPr>
          <p:cNvPr id="4" name="Titre 1"/>
          <p:cNvSpPr>
            <a:spLocks noGrp="1"/>
          </p:cNvSpPr>
          <p:nvPr>
            <p:ph idx="1"/>
          </p:nvPr>
        </p:nvSpPr>
        <p:spPr>
          <a:xfrm>
            <a:off x="467544" y="1052736"/>
            <a:ext cx="8229600" cy="5361459"/>
          </a:xfrm>
        </p:spPr>
        <p:txBody>
          <a:bodyPr>
            <a:normAutofit fontScale="85000" lnSpcReduction="10000"/>
          </a:bodyPr>
          <a:lstStyle/>
          <a:p>
            <a:r>
              <a:rPr lang="fr-FR" sz="4600" dirty="0"/>
              <a:t>Cependant, l'argent déposé dans ce compte, gagne un taux d'intérêt équitable. Bien que les clients de la banque ne puissent pas retirer leur argent avec des </a:t>
            </a:r>
            <a:r>
              <a:rPr lang="fr-FR" sz="4600" dirty="0" smtClean="0"/>
              <a:t>chèques </a:t>
            </a:r>
            <a:r>
              <a:rPr lang="fr-FR" sz="4600" dirty="0"/>
              <a:t>pour retirer de l’argent. Un livret est également fourni, qui conserve la trace de toutes les transactions financières.</a:t>
            </a:r>
          </a:p>
          <a:p>
            <a:pPr>
              <a:buNone/>
            </a:pPr>
            <a:r>
              <a:rPr lang="fr-FR" dirty="0" smtClean="0"/>
              <a:t/>
            </a:r>
            <a:br>
              <a:rPr lang="fr-FR" dirty="0" smtClean="0"/>
            </a:br>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éléchargement.jpg"/>
          <p:cNvPicPr>
            <a:picLocks noChangeAspect="1"/>
          </p:cNvPicPr>
          <p:nvPr/>
        </p:nvPicPr>
        <p:blipFill>
          <a:blip r:embed="rId2" cstate="print"/>
          <a:stretch>
            <a:fillRect/>
          </a:stretch>
        </p:blipFill>
        <p:spPr>
          <a:xfrm>
            <a:off x="5868145" y="4943475"/>
            <a:ext cx="3275856" cy="1914525"/>
          </a:xfrm>
          <a:prstGeom prst="rect">
            <a:avLst/>
          </a:prstGeom>
        </p:spPr>
      </p:pic>
      <p:sp>
        <p:nvSpPr>
          <p:cNvPr id="3" name="Espace réservé du contenu 2"/>
          <p:cNvSpPr>
            <a:spLocks noGrp="1"/>
          </p:cNvSpPr>
          <p:nvPr>
            <p:ph idx="1"/>
          </p:nvPr>
        </p:nvSpPr>
        <p:spPr>
          <a:xfrm>
            <a:off x="395536" y="1628800"/>
            <a:ext cx="8208912" cy="4525963"/>
          </a:xfrm>
          <a:ln>
            <a:noFill/>
          </a:ln>
        </p:spPr>
        <p:txBody>
          <a:bodyPr>
            <a:normAutofit/>
          </a:bodyPr>
          <a:lstStyle/>
          <a:p>
            <a:r>
              <a:rPr lang="fr-FR" sz="3600" b="1" i="1" dirty="0" smtClean="0"/>
              <a:t>Un dépôt à terme </a:t>
            </a:r>
            <a:r>
              <a:rPr lang="fr-FR" sz="3600" dirty="0" smtClean="0"/>
              <a:t>est </a:t>
            </a:r>
            <a:r>
              <a:rPr lang="fr-FR" sz="3600" dirty="0"/>
              <a:t>un dépôt bancaire qui ne peut être retiré qu'à l'échéance d'un certain terme ou période de temps. En contrepartie, le </a:t>
            </a:r>
            <a:r>
              <a:rPr lang="fr-FR" sz="3600" dirty="0" smtClean="0"/>
              <a:t>taux d’intérêt associé </a:t>
            </a:r>
            <a:r>
              <a:rPr lang="fr-FR" sz="3600" dirty="0"/>
              <a:t>est généralement plus élevé que pour un </a:t>
            </a:r>
            <a:r>
              <a:rPr lang="fr-FR" sz="3600" dirty="0" smtClean="0"/>
              <a:t>dépôt à vue où </a:t>
            </a:r>
            <a:r>
              <a:rPr lang="fr-FR" sz="3600" dirty="0"/>
              <a:t>la somme peut être retirée à n'importe quel moment.</a:t>
            </a:r>
          </a:p>
        </p:txBody>
      </p:sp>
      <p:sp>
        <p:nvSpPr>
          <p:cNvPr id="2" name="Titre 1"/>
          <p:cNvSpPr>
            <a:spLocks noGrp="1"/>
          </p:cNvSpPr>
          <p:nvPr>
            <p:ph type="title"/>
          </p:nvPr>
        </p:nvSpPr>
        <p:spPr/>
        <p:txBody>
          <a:bodyPr>
            <a:normAutofit/>
          </a:bodyPr>
          <a:lstStyle/>
          <a:p>
            <a:r>
              <a:rPr lang="fr-FR" b="1" i="1" dirty="0" smtClean="0">
                <a:solidFill>
                  <a:schemeClr val="accent1">
                    <a:lumMod val="75000"/>
                  </a:schemeClr>
                </a:solidFill>
              </a:rPr>
              <a:t> Dépôt à terme </a:t>
            </a:r>
            <a:endParaRPr lang="fr-FR" b="1" i="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196752"/>
            <a:ext cx="8229600" cy="4525963"/>
          </a:xfrm>
        </p:spPr>
        <p:txBody>
          <a:bodyPr/>
          <a:lstStyle/>
          <a:p>
            <a:r>
              <a:rPr lang="fr-FR" sz="3600" b="1" dirty="0"/>
              <a:t>Le dépôt à terme </a:t>
            </a:r>
            <a:r>
              <a:rPr lang="fr-FR" sz="3600" dirty="0"/>
              <a:t>est un placement dont les conditions de rémunération et d’immobilisation sont connues dès la souscription.</a:t>
            </a:r>
          </a:p>
          <a:p>
            <a:r>
              <a:rPr lang="fr-FR" sz="3600" dirty="0"/>
              <a:t>Vous choisissez le montant et la durée de votre placement en fonction de vos excédents de trésorerie</a:t>
            </a:r>
            <a:r>
              <a:rPr lang="fr-FR" sz="3600" b="1" dirty="0"/>
              <a:t>.</a:t>
            </a:r>
            <a:endParaRPr lang="fr-FR" sz="3600" dirty="0"/>
          </a:p>
          <a:p>
            <a:pPr>
              <a:buNone/>
            </a:pPr>
            <a:endParaRPr lang="fr-FR" dirty="0"/>
          </a:p>
        </p:txBody>
      </p:sp>
      <p:pic>
        <p:nvPicPr>
          <p:cNvPr id="4" name="Image 3" descr="téléchargement.jpg"/>
          <p:cNvPicPr>
            <a:picLocks noChangeAspect="1"/>
          </p:cNvPicPr>
          <p:nvPr/>
        </p:nvPicPr>
        <p:blipFill>
          <a:blip r:embed="rId2" cstate="print"/>
          <a:stretch>
            <a:fillRect/>
          </a:stretch>
        </p:blipFill>
        <p:spPr>
          <a:xfrm>
            <a:off x="5868145" y="4943475"/>
            <a:ext cx="3275856" cy="19145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éléchargement.jpg"/>
          <p:cNvPicPr>
            <a:picLocks noChangeAspect="1"/>
          </p:cNvPicPr>
          <p:nvPr/>
        </p:nvPicPr>
        <p:blipFill>
          <a:blip r:embed="rId2" cstate="print"/>
          <a:stretch>
            <a:fillRect/>
          </a:stretch>
        </p:blipFill>
        <p:spPr>
          <a:xfrm>
            <a:off x="5868145" y="4943475"/>
            <a:ext cx="3275856" cy="1914525"/>
          </a:xfrm>
          <a:prstGeom prst="rect">
            <a:avLst/>
          </a:prstGeom>
        </p:spPr>
      </p:pic>
      <p:sp>
        <p:nvSpPr>
          <p:cNvPr id="2" name="Titre 1"/>
          <p:cNvSpPr>
            <a:spLocks noGrp="1"/>
          </p:cNvSpPr>
          <p:nvPr>
            <p:ph type="title"/>
          </p:nvPr>
        </p:nvSpPr>
        <p:spPr/>
        <p:txBody>
          <a:bodyPr/>
          <a:lstStyle/>
          <a:p>
            <a:r>
              <a:rPr lang="fr-FR" b="1" i="1" dirty="0" smtClean="0">
                <a:solidFill>
                  <a:schemeClr val="accent1">
                    <a:lumMod val="75000"/>
                  </a:schemeClr>
                </a:solidFill>
              </a:rPr>
              <a:t>Compte de bon de caisse</a:t>
            </a:r>
            <a:endParaRPr lang="fr-FR" b="1" i="1" dirty="0">
              <a:solidFill>
                <a:schemeClr val="accent1">
                  <a:lumMod val="75000"/>
                </a:schemeClr>
              </a:solidFill>
            </a:endParaRPr>
          </a:p>
        </p:txBody>
      </p:sp>
      <p:sp>
        <p:nvSpPr>
          <p:cNvPr id="3" name="Espace réservé du contenu 2"/>
          <p:cNvSpPr>
            <a:spLocks noGrp="1"/>
          </p:cNvSpPr>
          <p:nvPr>
            <p:ph idx="1"/>
          </p:nvPr>
        </p:nvSpPr>
        <p:spPr/>
        <p:txBody>
          <a:bodyPr>
            <a:normAutofit/>
          </a:bodyPr>
          <a:lstStyle/>
          <a:p>
            <a:r>
              <a:rPr lang="fr-FR" b="1" i="1" dirty="0" smtClean="0"/>
              <a:t>Un </a:t>
            </a:r>
            <a:r>
              <a:rPr lang="fr-FR" b="1" i="1" dirty="0"/>
              <a:t>bon de caisse </a:t>
            </a:r>
            <a:r>
              <a:rPr lang="fr-FR" dirty="0"/>
              <a:t>est un placement à terme, effectué généralement auprès d'un établissement financier, qui se traduit par la remise d'un bon, nominatif ou un porteur. On parle de bons du Trésor quand le placement est effectué auprès de l'Etat. Au terme du placement, généralement d'un mois à cinq ans</a:t>
            </a:r>
            <a:r>
              <a:rPr lang="fr-FR" dirty="0" smtClean="0"/>
              <a:t>,</a:t>
            </a: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éléchargement.jpg"/>
          <p:cNvPicPr>
            <a:picLocks noChangeAspect="1"/>
          </p:cNvPicPr>
          <p:nvPr/>
        </p:nvPicPr>
        <p:blipFill>
          <a:blip r:embed="rId2" cstate="print"/>
          <a:stretch>
            <a:fillRect/>
          </a:stretch>
        </p:blipFill>
        <p:spPr>
          <a:xfrm>
            <a:off x="5868145" y="4943475"/>
            <a:ext cx="3275856" cy="1914525"/>
          </a:xfrm>
          <a:prstGeom prst="rect">
            <a:avLst/>
          </a:prstGeom>
        </p:spPr>
      </p:pic>
      <p:sp>
        <p:nvSpPr>
          <p:cNvPr id="3" name="Espace réservé du contenu 2"/>
          <p:cNvSpPr>
            <a:spLocks noGrp="1"/>
          </p:cNvSpPr>
          <p:nvPr>
            <p:ph idx="1"/>
          </p:nvPr>
        </p:nvSpPr>
        <p:spPr>
          <a:xfrm>
            <a:off x="457200" y="1052736"/>
            <a:ext cx="8229600" cy="5073427"/>
          </a:xfrm>
        </p:spPr>
        <p:txBody>
          <a:bodyPr>
            <a:normAutofit/>
          </a:bodyPr>
          <a:lstStyle/>
          <a:p>
            <a:pPr>
              <a:buNone/>
            </a:pPr>
            <a:r>
              <a:rPr lang="fr-FR" dirty="0" smtClean="0"/>
              <a:t>    le créancier est remboursé du nominal et perçoit en plus le montant des intérêts fixés initialement.</a:t>
            </a:r>
          </a:p>
          <a:p>
            <a:r>
              <a:rPr lang="fr-FR" dirty="0" smtClean="0"/>
              <a:t>Les bons de caisse ont une valeur nominale (montant déposé), un taux d'intérêt et une échéance de remboursement. C'est donc un placement dont le rendement est garanti et sans surprise, et ce pour une durée prédéterminée. </a:t>
            </a:r>
            <a:endParaRPr lang="fr-F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2339</TotalTime>
  <Words>495</Words>
  <Application>Microsoft Office PowerPoint</Application>
  <PresentationFormat>Affichage à l'écran (4:3)</PresentationFormat>
  <Paragraphs>30</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Le compte d’épargne </vt:lpstr>
      <vt:lpstr>PLAN</vt:lpstr>
      <vt:lpstr>Qu'est-ce qu'un compte d'épargne ?</vt:lpstr>
      <vt:lpstr>Compte sur carnet</vt:lpstr>
      <vt:lpstr>Diapositive 5</vt:lpstr>
      <vt:lpstr> Dépôt à terme </vt:lpstr>
      <vt:lpstr>Diapositive 7</vt:lpstr>
      <vt:lpstr>Compte de bon de caisse</vt:lpstr>
      <vt:lpstr>Diapositive 9</vt:lpstr>
      <vt:lpstr>Diapositive 10</vt:lpstr>
      <vt:lpstr>Diapositive 11</vt:lpstr>
      <vt:lpstr>Diapositive 12</vt:lpstr>
      <vt:lpstr>Compte épargne ou compte à terme? </vt:lpstr>
      <vt:lpstr>Diapositive 14</vt:lpstr>
      <vt:lpstr>Diapositive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amina</dc:creator>
  <cp:lastModifiedBy>user</cp:lastModifiedBy>
  <cp:revision>70</cp:revision>
  <dcterms:created xsi:type="dcterms:W3CDTF">2017-04-10T12:07:38Z</dcterms:created>
  <dcterms:modified xsi:type="dcterms:W3CDTF">2017-05-23T00:06:26Z</dcterms:modified>
</cp:coreProperties>
</file>