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326" r:id="rId6"/>
    <p:sldId id="327"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6" r:id="rId27"/>
    <p:sldId id="307" r:id="rId28"/>
    <p:sldId id="308" r:id="rId29"/>
    <p:sldId id="309" r:id="rId30"/>
    <p:sldId id="310" r:id="rId31"/>
    <p:sldId id="311" r:id="rId32"/>
    <p:sldId id="312" r:id="rId33"/>
    <p:sldId id="313" r:id="rId34"/>
    <p:sldId id="314" r:id="rId35"/>
    <p:sldId id="315" r:id="rId36"/>
    <p:sldId id="316" r:id="rId37"/>
    <p:sldId id="317" r:id="rId38"/>
    <p:sldId id="318" r:id="rId39"/>
    <p:sldId id="320" r:id="rId40"/>
    <p:sldId id="321" r:id="rId41"/>
    <p:sldId id="322" r:id="rId42"/>
    <p:sldId id="323" r:id="rId43"/>
    <p:sldId id="324" r:id="rId44"/>
    <p:sldId id="325" r:id="rId45"/>
    <p:sldId id="319" r:id="rId46"/>
    <p:sldId id="334" r:id="rId47"/>
    <p:sldId id="333" r:id="rId48"/>
    <p:sldId id="328" r:id="rId49"/>
    <p:sldId id="330" r:id="rId50"/>
    <p:sldId id="329" r:id="rId51"/>
    <p:sldId id="331" r:id="rId52"/>
    <p:sldId id="335" r:id="rId53"/>
    <p:sldId id="336" r:id="rId54"/>
    <p:sldId id="337" r:id="rId55"/>
    <p:sldId id="338" r:id="rId56"/>
    <p:sldId id="339" r:id="rId57"/>
    <p:sldId id="340" r:id="rId58"/>
    <p:sldId id="341" r:id="rId59"/>
    <p:sldId id="342" r:id="rId60"/>
    <p:sldId id="343" r:id="rId61"/>
    <p:sldId id="344" r:id="rId62"/>
    <p:sldId id="348" r:id="rId63"/>
    <p:sldId id="349" r:id="rId64"/>
    <p:sldId id="350" r:id="rId65"/>
    <p:sldId id="345" r:id="rId66"/>
    <p:sldId id="346" r:id="rId67"/>
    <p:sldId id="351" r:id="rId68"/>
    <p:sldId id="352" r:id="rId69"/>
    <p:sldId id="353" r:id="rId70"/>
    <p:sldId id="354" r:id="rId71"/>
    <p:sldId id="355" r:id="rId72"/>
    <p:sldId id="356" r:id="rId73"/>
    <p:sldId id="357" r:id="rId74"/>
    <p:sldId id="358" r:id="rId75"/>
    <p:sldId id="359" r:id="rId76"/>
    <p:sldId id="360" r:id="rId77"/>
    <p:sldId id="361" r:id="rId78"/>
    <p:sldId id="362" r:id="rId79"/>
    <p:sldId id="363" r:id="rId80"/>
    <p:sldId id="364" r:id="rId81"/>
    <p:sldId id="365" r:id="rId82"/>
    <p:sldId id="366" r:id="rId83"/>
    <p:sldId id="367" r:id="rId84"/>
    <p:sldId id="368" r:id="rId85"/>
    <p:sldId id="369" r:id="rId86"/>
    <p:sldId id="370" r:id="rId8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60"/>
  </p:normalViewPr>
  <p:slideViewPr>
    <p:cSldViewPr>
      <p:cViewPr varScale="1">
        <p:scale>
          <a:sx n="75" d="100"/>
          <a:sy n="75" d="100"/>
        </p:scale>
        <p:origin x="108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336DE97B-CEAA-43AE-82A3-3363A4B9FFB7}" type="datetimeFigureOut">
              <a:rPr lang="fr-FR" smtClean="0"/>
              <a:pPr/>
              <a:t>10/03/2019</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FC0A4CA3-2474-4C52-9B71-4530ED21D32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336DE97B-CEAA-43AE-82A3-3363A4B9FFB7}" type="datetimeFigureOut">
              <a:rPr lang="fr-FR" smtClean="0"/>
              <a:pPr/>
              <a:t>10/03/2019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C0A4CA3-2474-4C52-9B71-4530ED21D32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336DE97B-CEAA-43AE-82A3-3363A4B9FFB7}" type="datetimeFigureOut">
              <a:rPr lang="fr-FR" smtClean="0"/>
              <a:pPr/>
              <a:t>10/03/2019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C0A4CA3-2474-4C52-9B71-4530ED21D32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336DE97B-CEAA-43AE-82A3-3363A4B9FFB7}" type="datetimeFigureOut">
              <a:rPr lang="fr-FR" smtClean="0"/>
              <a:pPr/>
              <a:t>10/03/2019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C0A4CA3-2474-4C52-9B71-4530ED21D32B}" type="slidenum">
              <a:rPr lang="fr-FR" smtClean="0"/>
              <a:pPr/>
              <a:t>‹N°›</a:t>
            </a:fld>
            <a:endParaRPr lang="fr-FR"/>
          </a:p>
        </p:txBody>
      </p:sp>
      <p:sp>
        <p:nvSpPr>
          <p:cNvPr id="7" name="Titre 6"/>
          <p:cNvSpPr>
            <a:spLocks noGrp="1"/>
          </p:cNvSpPr>
          <p:nvPr>
            <p:ph type="title"/>
          </p:nvPr>
        </p:nvSpPr>
        <p:spPr/>
        <p:txBody>
          <a:bodyPr rtlCol="0"/>
          <a:lstStyle/>
          <a:p>
            <a:r>
              <a:rPr kumimoji="0" lang="fr-FR"/>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336DE97B-CEAA-43AE-82A3-3363A4B9FFB7}" type="datetimeFigureOut">
              <a:rPr lang="fr-FR" smtClean="0"/>
              <a:pPr/>
              <a:t>10/03/2019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C0A4CA3-2474-4C52-9B71-4530ED21D32B}" type="slidenum">
              <a:rPr lang="fr-FR" smtClean="0"/>
              <a:pPr/>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336DE97B-CEAA-43AE-82A3-3363A4B9FFB7}" type="datetimeFigureOut">
              <a:rPr lang="fr-FR" smtClean="0"/>
              <a:pPr/>
              <a:t>10/03/2019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C0A4CA3-2474-4C52-9B71-4530ED21D32B}" type="slidenum">
              <a:rPr lang="fr-FR" smtClean="0"/>
              <a:pPr/>
              <a:t>‹N°›</a:t>
            </a:fld>
            <a:endParaRPr lang="fr-FR"/>
          </a:p>
        </p:txBody>
      </p:sp>
      <p:sp>
        <p:nvSpPr>
          <p:cNvPr id="8" name="Titre 7"/>
          <p:cNvSpPr>
            <a:spLocks noGrp="1"/>
          </p:cNvSpPr>
          <p:nvPr>
            <p:ph type="title"/>
          </p:nvPr>
        </p:nvSpPr>
        <p:spPr/>
        <p:txBody>
          <a:bodyPr rtlCol="0"/>
          <a:lstStyle/>
          <a:p>
            <a:r>
              <a:rPr kumimoji="0" lang="fr-FR"/>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336DE97B-CEAA-43AE-82A3-3363A4B9FFB7}" type="datetimeFigureOut">
              <a:rPr lang="fr-FR" smtClean="0"/>
              <a:pPr/>
              <a:t>10/03/2019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C0A4CA3-2474-4C52-9B71-4530ED21D32B}"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336DE97B-CEAA-43AE-82A3-3363A4B9FFB7}" type="datetimeFigureOut">
              <a:rPr lang="fr-FR" smtClean="0"/>
              <a:pPr/>
              <a:t>10/03/2019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C0A4CA3-2474-4C52-9B71-4530ED21D32B}" type="slidenum">
              <a:rPr lang="fr-FR" smtClean="0"/>
              <a:pPr/>
              <a:t>‹N°›</a:t>
            </a:fld>
            <a:endParaRPr lang="fr-FR"/>
          </a:p>
        </p:txBody>
      </p:sp>
      <p:sp>
        <p:nvSpPr>
          <p:cNvPr id="6" name="Titre 5"/>
          <p:cNvSpPr>
            <a:spLocks noGrp="1"/>
          </p:cNvSpPr>
          <p:nvPr>
            <p:ph type="title"/>
          </p:nvPr>
        </p:nvSpPr>
        <p:spPr/>
        <p:txBody>
          <a:bodyPr rtlCol="0"/>
          <a:lstStyle/>
          <a:p>
            <a:r>
              <a:rPr kumimoji="0" lang="fr-FR"/>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36DE97B-CEAA-43AE-82A3-3363A4B9FFB7}" type="datetimeFigureOut">
              <a:rPr lang="fr-FR" smtClean="0"/>
              <a:pPr/>
              <a:t>10/03/2019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C0A4CA3-2474-4C52-9B71-4530ED21D32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p>
            <a:fld id="{336DE97B-CEAA-43AE-82A3-3363A4B9FFB7}" type="datetimeFigureOut">
              <a:rPr lang="fr-FR" smtClean="0"/>
              <a:pPr/>
              <a:t>10/03/2019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C0A4CA3-2474-4C52-9B71-4530ED21D32B}"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336DE97B-CEAA-43AE-82A3-3363A4B9FFB7}" type="datetimeFigureOut">
              <a:rPr lang="fr-FR" smtClean="0"/>
              <a:pPr/>
              <a:t>10/03/2019</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FC0A4CA3-2474-4C52-9B71-4530ED21D32B}" type="slidenum">
              <a:rPr lang="fr-FR" smtClean="0"/>
              <a:pPr/>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36DE97B-CEAA-43AE-82A3-3363A4B9FFB7}" type="datetimeFigureOut">
              <a:rPr lang="fr-FR" smtClean="0"/>
              <a:pPr/>
              <a:t>10/03/2019</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C0A4CA3-2474-4C52-9B71-4530ED21D3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31640" y="2046689"/>
            <a:ext cx="6017892" cy="854618"/>
          </a:xfrm>
        </p:spPr>
        <p:txBody>
          <a:bodyPr>
            <a:normAutofit/>
          </a:bodyPr>
          <a:lstStyle/>
          <a:p>
            <a:r>
              <a:rPr lang="fr-FR" sz="4400" dirty="0" smtClean="0">
                <a:latin typeface="Adobe Gothic Std B" panose="020B0800000000000000" pitchFamily="34" charset="-128"/>
                <a:ea typeface="Adobe Gothic Std B" panose="020B0800000000000000" pitchFamily="34" charset="-128"/>
              </a:rPr>
              <a:t>IMPOT SUR LE REVENU</a:t>
            </a:r>
            <a:endParaRPr lang="fr-FR" sz="4400" dirty="0">
              <a:latin typeface="Adobe Gothic Std B" panose="020B0800000000000000" pitchFamily="34" charset="-128"/>
              <a:ea typeface="Adobe Gothic Std B" panose="020B0800000000000000" pitchFamily="34" charset="-128"/>
            </a:endParaRPr>
          </a:p>
        </p:txBody>
      </p:sp>
      <p:sp>
        <p:nvSpPr>
          <p:cNvPr id="3" name="Sous-titre 2"/>
          <p:cNvSpPr>
            <a:spLocks noGrp="1"/>
          </p:cNvSpPr>
          <p:nvPr>
            <p:ph type="subTitle" idx="1"/>
          </p:nvPr>
        </p:nvSpPr>
        <p:spPr>
          <a:xfrm>
            <a:off x="685800" y="3286124"/>
            <a:ext cx="7772400" cy="1525187"/>
          </a:xfrm>
        </p:spPr>
        <p:txBody>
          <a:bodyPr>
            <a:normAutofit/>
          </a:bodyPr>
          <a:lstStyle/>
          <a:p>
            <a:endParaRPr lang="fr-FR" dirty="0">
              <a:latin typeface="Kozuka Gothic Pro H" panose="020B0800000000000000" pitchFamily="34" charset="-128"/>
              <a:ea typeface="Kozuka Gothic Pro H" panose="020B0800000000000000" pitchFamily="34" charset="-128"/>
            </a:endParaRPr>
          </a:p>
          <a:p>
            <a:r>
              <a:rPr lang="fr-FR" dirty="0">
                <a:latin typeface="Kozuka Gothic Pro H" panose="020B0800000000000000" pitchFamily="34" charset="-128"/>
                <a:ea typeface="Kozuka Gothic Pro H" panose="020B0800000000000000" pitchFamily="34" charset="-128"/>
              </a:rPr>
              <a:t>BENYASSINE Hicham</a:t>
            </a:r>
          </a:p>
          <a:p>
            <a:r>
              <a:rPr lang="fr-FR" dirty="0">
                <a:latin typeface="Kozuka Gothic Pro H" panose="020B0800000000000000" pitchFamily="34" charset="-128"/>
                <a:ea typeface="Kozuka Gothic Pro H" panose="020B0800000000000000" pitchFamily="34" charset="-128"/>
              </a:rPr>
              <a:t>2019 </a:t>
            </a:r>
          </a:p>
        </p:txBody>
      </p:sp>
      <p:sp>
        <p:nvSpPr>
          <p:cNvPr id="4" name="Rectangle 3"/>
          <p:cNvSpPr/>
          <p:nvPr/>
        </p:nvSpPr>
        <p:spPr>
          <a:xfrm>
            <a:off x="1187624" y="2901307"/>
            <a:ext cx="3536546" cy="369332"/>
          </a:xfrm>
          <a:prstGeom prst="rect">
            <a:avLst/>
          </a:prstGeom>
        </p:spPr>
        <p:txBody>
          <a:bodyPr wrap="none">
            <a:spAutoFit/>
          </a:bodyPr>
          <a:lstStyle/>
          <a:p>
            <a:r>
              <a:rPr lang="fr-FR" dirty="0" smtClean="0">
                <a:latin typeface="Kozuka Gothic Pro H" panose="020B0800000000000000" pitchFamily="34" charset="-128"/>
                <a:ea typeface="Kozuka Gothic Pro H" panose="020B0800000000000000" pitchFamily="34" charset="-128"/>
              </a:rPr>
              <a:t>CALCUL ET TRAITEMENT FISCAL</a:t>
            </a:r>
            <a:endParaRPr lang="fr-FR" dirty="0">
              <a:latin typeface="Kozuka Gothic Pro H" panose="020B0800000000000000" pitchFamily="34" charset="-128"/>
              <a:ea typeface="Kozuka Gothic Pro H" panose="020B0800000000000000"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2000240"/>
            <a:ext cx="8229600" cy="4007051"/>
          </a:xfrm>
        </p:spPr>
        <p:txBody>
          <a:bodyPr/>
          <a:lstStyle/>
          <a:p>
            <a:pPr marL="0" indent="0" algn="just">
              <a:buNone/>
            </a:pPr>
            <a:r>
              <a:rPr lang="fr-FR" dirty="0">
                <a:latin typeface="Book Antiqua" pitchFamily="18" charset="0"/>
              </a:rPr>
              <a:t>Les charges de personnel constituent généralement un élément important et significatif des charges de l'entreprise. </a:t>
            </a:r>
          </a:p>
          <a:p>
            <a:pPr marL="0" indent="0">
              <a:buNone/>
            </a:pPr>
            <a:r>
              <a:rPr lang="fr-FR" dirty="0">
                <a:latin typeface="Book Antiqua" pitchFamily="18" charset="0"/>
              </a:rPr>
              <a:t>Elles sont constituées : </a:t>
            </a:r>
          </a:p>
          <a:p>
            <a:pPr algn="just"/>
            <a:r>
              <a:rPr lang="fr-FR" dirty="0">
                <a:latin typeface="Book Antiqua" pitchFamily="18" charset="0"/>
              </a:rPr>
              <a:t>de l'ensemble des rémunérations, </a:t>
            </a:r>
          </a:p>
          <a:p>
            <a:pPr algn="just"/>
            <a:r>
              <a:rPr lang="fr-FR" dirty="0">
                <a:latin typeface="Book Antiqua" pitchFamily="18" charset="0"/>
              </a:rPr>
              <a:t>et des charges sociales et fiscales liées à ces rémunérations. </a:t>
            </a:r>
          </a:p>
          <a:p>
            <a:pPr>
              <a:buNone/>
            </a:pPr>
            <a:endParaRPr lang="fr-FR" dirty="0">
              <a:latin typeface="Book Antiqua" pitchFamily="18" charset="0"/>
            </a:endParaRPr>
          </a:p>
        </p:txBody>
      </p:sp>
      <p:sp>
        <p:nvSpPr>
          <p:cNvPr id="3" name="Titre 2"/>
          <p:cNvSpPr>
            <a:spLocks noGrp="1"/>
          </p:cNvSpPr>
          <p:nvPr>
            <p:ph type="title"/>
          </p:nvPr>
        </p:nvSpPr>
        <p:spPr/>
        <p:txBody>
          <a:bodyPr/>
          <a:lstStyle/>
          <a:p>
            <a:pPr algn="ctr"/>
            <a:r>
              <a:rPr lang="fr-FR" cap="small" dirty="0">
                <a:latin typeface="Book Antiqua" pitchFamily="18" charset="0"/>
              </a:rPr>
              <a:t>Les charges de personnel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a:r>
              <a:rPr lang="fr-FR" cap="small" dirty="0">
                <a:latin typeface="Book Antiqua" pitchFamily="18" charset="0"/>
              </a:rPr>
              <a:t>Les charges de personnel</a:t>
            </a:r>
          </a:p>
        </p:txBody>
      </p:sp>
      <p:graphicFrame>
        <p:nvGraphicFramePr>
          <p:cNvPr id="5" name="Espace réservé du contenu 4"/>
          <p:cNvGraphicFramePr>
            <a:graphicFrameLocks noGrp="1"/>
          </p:cNvGraphicFramePr>
          <p:nvPr>
            <p:ph idx="1"/>
          </p:nvPr>
        </p:nvGraphicFramePr>
        <p:xfrm>
          <a:off x="457200" y="1979308"/>
          <a:ext cx="8229600" cy="384048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xmlns="" val="20000"/>
                    </a:ext>
                  </a:extLst>
                </a:gridCol>
                <a:gridCol w="1763380">
                  <a:extLst>
                    <a:ext uri="{9D8B030D-6E8A-4147-A177-3AD203B41FA5}">
                      <a16:colId xmlns:a16="http://schemas.microsoft.com/office/drawing/2014/main" xmlns="" val="20001"/>
                    </a:ext>
                  </a:extLst>
                </a:gridCol>
                <a:gridCol w="2286016">
                  <a:extLst>
                    <a:ext uri="{9D8B030D-6E8A-4147-A177-3AD203B41FA5}">
                      <a16:colId xmlns:a16="http://schemas.microsoft.com/office/drawing/2014/main" xmlns="" val="20002"/>
                    </a:ext>
                  </a:extLst>
                </a:gridCol>
                <a:gridCol w="214314">
                  <a:extLst>
                    <a:ext uri="{9D8B030D-6E8A-4147-A177-3AD203B41FA5}">
                      <a16:colId xmlns:a16="http://schemas.microsoft.com/office/drawing/2014/main" xmlns="" val="20003"/>
                    </a:ext>
                  </a:extLst>
                </a:gridCol>
                <a:gridCol w="3500462">
                  <a:extLst>
                    <a:ext uri="{9D8B030D-6E8A-4147-A177-3AD203B41FA5}">
                      <a16:colId xmlns:a16="http://schemas.microsoft.com/office/drawing/2014/main" xmlns="" val="20004"/>
                    </a:ext>
                  </a:extLst>
                </a:gridCol>
                <a:gridCol w="257148">
                  <a:extLst>
                    <a:ext uri="{9D8B030D-6E8A-4147-A177-3AD203B41FA5}">
                      <a16:colId xmlns:a16="http://schemas.microsoft.com/office/drawing/2014/main" xmlns="" val="20005"/>
                    </a:ext>
                  </a:extLst>
                </a:gridCol>
              </a:tblGrid>
              <a:tr h="370840">
                <a:tc gridSpan="6">
                  <a:txBody>
                    <a:bodyPr/>
                    <a:lstStyle/>
                    <a:p>
                      <a:pPr algn="ctr"/>
                      <a:r>
                        <a:rPr lang="fr-FR" sz="2400" dirty="0">
                          <a:latin typeface="Book Antiqua" pitchFamily="18" charset="0"/>
                        </a:rPr>
                        <a:t>L'entreprise supporte en plus des rémunérations</a:t>
                      </a:r>
                      <a:r>
                        <a:rPr lang="fr-FR" sz="2400" baseline="0" dirty="0">
                          <a:latin typeface="Book Antiqua" pitchFamily="18" charset="0"/>
                        </a:rPr>
                        <a:t> versées au personnel un ensemble de charges sociales</a:t>
                      </a:r>
                    </a:p>
                    <a:p>
                      <a:pPr algn="ctr"/>
                      <a:endParaRPr lang="fr-FR" sz="2400" dirty="0">
                        <a:latin typeface="Book Antiqua"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algn="ctr"/>
                      <a:endParaRPr lang="fr-FR" dirty="0">
                        <a:latin typeface="Book Antiqua" pitchFamily="18" charset="0"/>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fr-FR" dirty="0">
                        <a:latin typeface="Book Antiqua" pitchFamily="18" charset="0"/>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fr-FR" dirty="0">
                        <a:latin typeface="Book Antiqua"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algn="ctr"/>
                      <a:endParaRPr lang="fr-FR" dirty="0">
                        <a:latin typeface="Book Antiqua" pitchFamily="18" charset="0"/>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fr-FR" dirty="0">
                        <a:latin typeface="Book Antiqua"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70840">
                <a:tc>
                  <a:txBody>
                    <a:bodyPr/>
                    <a:lstStyle/>
                    <a:p>
                      <a:pPr algn="ctr"/>
                      <a:endParaRPr lang="fr-FR" sz="2400">
                        <a:latin typeface="Book Antiqua" pitchFamily="18" charset="0"/>
                      </a:endParaRP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ctr"/>
                      <a:r>
                        <a:rPr lang="fr-FR" sz="2400" b="1" dirty="0">
                          <a:latin typeface="Book Antiqua" pitchFamily="18" charset="0"/>
                        </a:rPr>
                        <a:t>Salaire brut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fr-FR" dirty="0"/>
                    </a:p>
                  </a:txBody>
                  <a:tcPr/>
                </a:tc>
                <a:tc>
                  <a:txBody>
                    <a:bodyPr/>
                    <a:lstStyle/>
                    <a:p>
                      <a:endParaRPr lang="fr-FR" sz="2400" b="1" dirty="0">
                        <a:latin typeface="Book Antiqua"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algn="ctr"/>
                      <a:r>
                        <a:rPr lang="fr-FR" sz="2400" b="1" dirty="0">
                          <a:latin typeface="Book Antiqua" pitchFamily="18" charset="0"/>
                        </a:rPr>
                        <a:t>Charges sociales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400" dirty="0">
                        <a:latin typeface="Book Antiqua" pitchFamily="18" charset="0"/>
                      </a:endParaRPr>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640080">
                <a:tc rowSpan="2">
                  <a:txBody>
                    <a:bodyPr/>
                    <a:lstStyle/>
                    <a:p>
                      <a:pPr algn="ctr"/>
                      <a:endParaRPr lang="fr-FR" sz="2400">
                        <a:latin typeface="Book Antiqua" pitchFamily="18" charset="0"/>
                      </a:endParaRP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3">
                  <a:txBody>
                    <a:bodyPr/>
                    <a:lstStyle/>
                    <a:p>
                      <a:pPr algn="ctr"/>
                      <a:r>
                        <a:rPr lang="fr-FR" sz="2400" b="1" dirty="0">
                          <a:latin typeface="Book Antiqua" pitchFamily="18" charset="0"/>
                        </a:rPr>
                        <a:t>Salaire net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fr-FR" sz="2400" b="1" dirty="0">
                          <a:latin typeface="Book Antiqua" pitchFamily="18" charset="0"/>
                        </a:rPr>
                        <a:t>Retenues sur salaire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fr-FR" sz="2400" b="1" dirty="0">
                        <a:latin typeface="Book Antiqua"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pPr algn="ctr"/>
                      <a:endParaRPr lang="fr-FR" sz="2400" dirty="0">
                        <a:latin typeface="Book Antiqua"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fr-FR" sz="2400" dirty="0">
                        <a:latin typeface="Book Antiqua" pitchFamily="18" charset="0"/>
                      </a:endParaRPr>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182880">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dirty="0">
                          <a:latin typeface="Book Antiqua" pitchFamily="18" charset="0"/>
                        </a:rPr>
                        <a:t>(Part patronale)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fr-FR"/>
                    </a:p>
                  </a:txBody>
                  <a:tcPr/>
                </a:tc>
                <a:extLst>
                  <a:ext uri="{0D108BD9-81ED-4DB2-BD59-A6C34878D82A}">
                    <a16:rowId xmlns:a16="http://schemas.microsoft.com/office/drawing/2014/main" xmlns="" val="10003"/>
                  </a:ext>
                </a:extLst>
              </a:tr>
              <a:tr h="370840">
                <a:tc>
                  <a:txBody>
                    <a:bodyPr/>
                    <a:lstStyle/>
                    <a:p>
                      <a:pPr algn="ctr"/>
                      <a:endParaRPr lang="fr-FR" sz="2400">
                        <a:latin typeface="Book Antiqua" pitchFamily="18" charset="0"/>
                      </a:endParaRP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pPr algn="ctr"/>
                      <a:endParaRPr lang="fr-FR" dirty="0">
                        <a:latin typeface="Book Antiqua" pitchFamily="18" charset="0"/>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fr-FR" sz="2400" dirty="0">
                          <a:latin typeface="Book Antiqua" pitchFamily="18" charset="0"/>
                        </a:rPr>
                        <a:t>(Part salariale)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400" dirty="0">
                        <a:latin typeface="Book Antiqua"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pPr algn="ctr"/>
                      <a:endParaRPr lang="fr-FR" dirty="0">
                        <a:latin typeface="Book Antiqua" pitchFamily="18" charset="0"/>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fr-FR" sz="2400" dirty="0">
                        <a:latin typeface="Book Antiqua" pitchFamily="18" charset="0"/>
                      </a:endParaRPr>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370840">
                <a:tc>
                  <a:txBody>
                    <a:bodyPr/>
                    <a:lstStyle/>
                    <a:p>
                      <a:pPr algn="ctr"/>
                      <a:endParaRPr lang="fr-FR" sz="2400" dirty="0">
                        <a:latin typeface="Book Antiqua"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fr-FR" sz="2400">
                        <a:latin typeface="Book Antiqua" pitchFamily="18" charset="0"/>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fr-FR" sz="2400">
                        <a:latin typeface="Book Antiqua" pitchFamily="18" charset="0"/>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fr-FR" sz="2400" dirty="0">
                        <a:latin typeface="Book Antiqua"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fr-FR" sz="2400" dirty="0">
                        <a:latin typeface="Book Antiqua" pitchFamily="18" charset="0"/>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fr-FR" sz="2400" dirty="0">
                        <a:latin typeface="Book Antiqua"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370840">
                <a:tc>
                  <a:txBody>
                    <a:bodyPr/>
                    <a:lstStyle/>
                    <a:p>
                      <a:pPr algn="ctr"/>
                      <a:endParaRPr lang="fr-FR" sz="2400" dirty="0">
                        <a:latin typeface="Book Antiqua"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fr-FR" sz="2400">
                        <a:latin typeface="Book Antiqua"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fr-FR" sz="2400" dirty="0">
                        <a:latin typeface="Book Antiqua"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fr-FR" sz="2400" dirty="0">
                        <a:latin typeface="Book Antiqua"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fr-FR" sz="2400" dirty="0">
                        <a:latin typeface="Book Antiqua"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fr-FR" sz="2400" dirty="0">
                        <a:latin typeface="Book Antiqua"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500174"/>
            <a:ext cx="8229600" cy="5000660"/>
          </a:xfrm>
        </p:spPr>
        <p:txBody>
          <a:bodyPr>
            <a:noAutofit/>
          </a:bodyPr>
          <a:lstStyle/>
          <a:p>
            <a:pPr>
              <a:buNone/>
            </a:pPr>
            <a:r>
              <a:rPr lang="fr-FR" dirty="0">
                <a:latin typeface="Book Antiqua" pitchFamily="18" charset="0"/>
              </a:rPr>
              <a:t>Sont considérés comme revenus salariaux :</a:t>
            </a:r>
          </a:p>
          <a:p>
            <a:pPr lvl="0"/>
            <a:r>
              <a:rPr lang="fr-FR" dirty="0">
                <a:latin typeface="Book Antiqua" pitchFamily="18" charset="0"/>
              </a:rPr>
              <a:t>les traitements ; </a:t>
            </a:r>
          </a:p>
          <a:p>
            <a:pPr lvl="0"/>
            <a:r>
              <a:rPr lang="fr-FR" dirty="0">
                <a:latin typeface="Book Antiqua" pitchFamily="18" charset="0"/>
              </a:rPr>
              <a:t>les salaires ; </a:t>
            </a:r>
          </a:p>
          <a:p>
            <a:pPr lvl="0"/>
            <a:r>
              <a:rPr lang="fr-FR" dirty="0">
                <a:latin typeface="Book Antiqua" pitchFamily="18" charset="0"/>
              </a:rPr>
              <a:t>les indemnités et émoluments ; </a:t>
            </a:r>
          </a:p>
          <a:p>
            <a:pPr lvl="0"/>
            <a:r>
              <a:rPr lang="fr-FR" dirty="0">
                <a:latin typeface="Book Antiqua" pitchFamily="18" charset="0"/>
              </a:rPr>
              <a:t>les allocations spéciales, remboursements forfaitaires de frais et autres rémunérations allouées aux dirigeants des sociétés ; </a:t>
            </a:r>
          </a:p>
          <a:p>
            <a:pPr lvl="0"/>
            <a:r>
              <a:rPr lang="fr-FR" dirty="0">
                <a:latin typeface="Book Antiqua" pitchFamily="18" charset="0"/>
              </a:rPr>
              <a:t>les pensions ; </a:t>
            </a:r>
          </a:p>
          <a:p>
            <a:pPr lvl="0"/>
            <a:r>
              <a:rPr lang="fr-FR" dirty="0">
                <a:latin typeface="Book Antiqua" pitchFamily="18" charset="0"/>
              </a:rPr>
              <a:t>les rentes viagères ; </a:t>
            </a:r>
          </a:p>
          <a:p>
            <a:r>
              <a:rPr lang="fr-FR" dirty="0">
                <a:latin typeface="Book Antiqua" pitchFamily="18" charset="0"/>
              </a:rPr>
              <a:t>les avantages en argent ou en nature accordés</a:t>
            </a:r>
          </a:p>
        </p:txBody>
      </p:sp>
      <p:sp>
        <p:nvSpPr>
          <p:cNvPr id="3" name="Titre 2"/>
          <p:cNvSpPr>
            <a:spLocks noGrp="1"/>
          </p:cNvSpPr>
          <p:nvPr>
            <p:ph type="title"/>
          </p:nvPr>
        </p:nvSpPr>
        <p:spPr/>
        <p:txBody>
          <a:bodyPr>
            <a:normAutofit fontScale="90000"/>
          </a:bodyPr>
          <a:lstStyle/>
          <a:p>
            <a:pPr algn="ctr"/>
            <a:r>
              <a:rPr lang="fr-FR" cap="small" dirty="0">
                <a:latin typeface="Book Antiqua" pitchFamily="18" charset="0"/>
              </a:rPr>
              <a:t>1 - Les rémunérations </a:t>
            </a:r>
            <a:br>
              <a:rPr lang="fr-FR" cap="small" dirty="0">
                <a:latin typeface="Book Antiqua" pitchFamily="18" charset="0"/>
              </a:rPr>
            </a:br>
            <a:r>
              <a:rPr lang="fr-FR" cap="small" dirty="0">
                <a:latin typeface="Book Antiqua" pitchFamily="18" charset="0"/>
              </a:rPr>
              <a:t>ou Salaire Brut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500174"/>
            <a:ext cx="8229600" cy="5000660"/>
          </a:xfrm>
        </p:spPr>
        <p:txBody>
          <a:bodyPr>
            <a:noAutofit/>
          </a:bodyPr>
          <a:lstStyle/>
          <a:p>
            <a:pPr marL="0" indent="0" algn="just">
              <a:buNone/>
            </a:pPr>
            <a:r>
              <a:rPr lang="fr-FR" dirty="0">
                <a:latin typeface="Book Antiqua" pitchFamily="18" charset="0"/>
              </a:rPr>
              <a:t>Les charges sociales sont réparties entre employés et employeurs. Elles sont mises à la charge de l'employé par un mécanisme de retenue à la source. </a:t>
            </a:r>
          </a:p>
          <a:p>
            <a:pPr marL="0" indent="0" algn="just">
              <a:buNone/>
            </a:pPr>
            <a:r>
              <a:rPr lang="fr-FR" dirty="0">
                <a:latin typeface="Book Antiqua" pitchFamily="18" charset="0"/>
              </a:rPr>
              <a:t>Elles sont constituées de : </a:t>
            </a:r>
          </a:p>
          <a:p>
            <a:pPr marL="809625" indent="-539750" algn="just"/>
            <a:r>
              <a:rPr lang="fr-FR" dirty="0">
                <a:latin typeface="Book Antiqua" pitchFamily="18" charset="0"/>
              </a:rPr>
              <a:t>Retraite</a:t>
            </a:r>
          </a:p>
          <a:p>
            <a:pPr marL="809625" indent="-539750" algn="just"/>
            <a:r>
              <a:rPr lang="fr-FR" dirty="0">
                <a:latin typeface="Book Antiqua" pitchFamily="18" charset="0"/>
              </a:rPr>
              <a:t>Mutuelle</a:t>
            </a:r>
          </a:p>
          <a:p>
            <a:pPr marL="809625" indent="-539750" algn="just"/>
            <a:r>
              <a:rPr lang="fr-FR" dirty="0">
                <a:latin typeface="Book Antiqua" pitchFamily="18" charset="0"/>
              </a:rPr>
              <a:t>Assurance</a:t>
            </a:r>
          </a:p>
          <a:p>
            <a:pPr marL="809625" indent="-539750" algn="just"/>
            <a:r>
              <a:rPr lang="fr-FR" dirty="0">
                <a:latin typeface="Book Antiqua" pitchFamily="18" charset="0"/>
              </a:rPr>
              <a:t>CNSS</a:t>
            </a:r>
          </a:p>
          <a:p>
            <a:pPr marL="809625" indent="-539750" algn="just"/>
            <a:r>
              <a:rPr lang="fr-FR" dirty="0">
                <a:latin typeface="Book Antiqua" pitchFamily="18" charset="0"/>
              </a:rPr>
              <a:t>…</a:t>
            </a:r>
          </a:p>
          <a:p>
            <a:pPr>
              <a:buNone/>
            </a:pPr>
            <a:endParaRPr lang="fr-FR" dirty="0">
              <a:latin typeface="Book Antiqua" pitchFamily="18" charset="0"/>
            </a:endParaRPr>
          </a:p>
        </p:txBody>
      </p:sp>
      <p:sp>
        <p:nvSpPr>
          <p:cNvPr id="3" name="Titre 2"/>
          <p:cNvSpPr>
            <a:spLocks noGrp="1"/>
          </p:cNvSpPr>
          <p:nvPr>
            <p:ph type="title"/>
          </p:nvPr>
        </p:nvSpPr>
        <p:spPr/>
        <p:txBody>
          <a:bodyPr>
            <a:normAutofit/>
          </a:bodyPr>
          <a:lstStyle/>
          <a:p>
            <a:pPr algn="ctr"/>
            <a:r>
              <a:rPr lang="fr-FR" cap="small" dirty="0">
                <a:latin typeface="Book Antiqua" pitchFamily="18" charset="0"/>
              </a:rPr>
              <a:t>2 – Les Charges sociales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71462"/>
            <a:ext cx="8229600" cy="1143000"/>
          </a:xfrm>
        </p:spPr>
        <p:txBody>
          <a:bodyPr>
            <a:normAutofit/>
          </a:bodyPr>
          <a:lstStyle/>
          <a:p>
            <a:pPr algn="ctr"/>
            <a:r>
              <a:rPr lang="fr-FR" cap="small" dirty="0">
                <a:latin typeface="Book Antiqua" pitchFamily="18" charset="0"/>
              </a:rPr>
              <a:t>Les cotisations à la CNSS</a:t>
            </a:r>
          </a:p>
        </p:txBody>
      </p:sp>
      <p:graphicFrame>
        <p:nvGraphicFramePr>
          <p:cNvPr id="4" name="Tableau 3"/>
          <p:cNvGraphicFramePr>
            <a:graphicFrameLocks noGrp="1"/>
          </p:cNvGraphicFramePr>
          <p:nvPr/>
        </p:nvGraphicFramePr>
        <p:xfrm>
          <a:off x="357160" y="1000108"/>
          <a:ext cx="8429680" cy="5429288"/>
        </p:xfrm>
        <a:graphic>
          <a:graphicData uri="http://schemas.openxmlformats.org/drawingml/2006/table">
            <a:tbl>
              <a:tblPr/>
              <a:tblGrid>
                <a:gridCol w="2071700">
                  <a:extLst>
                    <a:ext uri="{9D8B030D-6E8A-4147-A177-3AD203B41FA5}">
                      <a16:colId xmlns:a16="http://schemas.microsoft.com/office/drawing/2014/main" xmlns="" val="20000"/>
                    </a:ext>
                  </a:extLst>
                </a:gridCol>
                <a:gridCol w="3000396">
                  <a:extLst>
                    <a:ext uri="{9D8B030D-6E8A-4147-A177-3AD203B41FA5}">
                      <a16:colId xmlns:a16="http://schemas.microsoft.com/office/drawing/2014/main" xmlns="" val="20001"/>
                    </a:ext>
                  </a:extLst>
                </a:gridCol>
                <a:gridCol w="1214446">
                  <a:extLst>
                    <a:ext uri="{9D8B030D-6E8A-4147-A177-3AD203B41FA5}">
                      <a16:colId xmlns:a16="http://schemas.microsoft.com/office/drawing/2014/main" xmlns="" val="20002"/>
                    </a:ext>
                  </a:extLst>
                </a:gridCol>
                <a:gridCol w="1143008">
                  <a:extLst>
                    <a:ext uri="{9D8B030D-6E8A-4147-A177-3AD203B41FA5}">
                      <a16:colId xmlns:a16="http://schemas.microsoft.com/office/drawing/2014/main" xmlns="" val="20003"/>
                    </a:ext>
                  </a:extLst>
                </a:gridCol>
                <a:gridCol w="1000130">
                  <a:extLst>
                    <a:ext uri="{9D8B030D-6E8A-4147-A177-3AD203B41FA5}">
                      <a16:colId xmlns:a16="http://schemas.microsoft.com/office/drawing/2014/main" xmlns="" val="20004"/>
                    </a:ext>
                  </a:extLst>
                </a:gridCol>
              </a:tblGrid>
              <a:tr h="418011">
                <a:tc>
                  <a:txBody>
                    <a:bodyPr/>
                    <a:lstStyle/>
                    <a:p>
                      <a:pPr algn="ctr">
                        <a:lnSpc>
                          <a:spcPct val="115000"/>
                        </a:lnSpc>
                        <a:spcAft>
                          <a:spcPts val="1000"/>
                        </a:spcAft>
                      </a:pPr>
                      <a:r>
                        <a:rPr lang="fr-FR" sz="1800" b="1" dirty="0">
                          <a:latin typeface="Book Antiqua" pitchFamily="18" charset="0"/>
                          <a:ea typeface="Times New Roman"/>
                          <a:cs typeface="Arial"/>
                        </a:rPr>
                        <a:t>Catégorie de prestation</a:t>
                      </a:r>
                      <a:endParaRPr lang="fr-FR" sz="1800" dirty="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fr-FR" sz="1800" b="1" dirty="0">
                          <a:latin typeface="Book Antiqua" pitchFamily="18" charset="0"/>
                          <a:ea typeface="Times New Roman"/>
                          <a:cs typeface="Arial"/>
                        </a:rPr>
                        <a:t>Base de calcul</a:t>
                      </a:r>
                      <a:endParaRPr lang="fr-FR" sz="1800" dirty="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fr-FR" sz="1800" b="1" dirty="0">
                          <a:latin typeface="Book Antiqua" pitchFamily="18" charset="0"/>
                          <a:ea typeface="Times New Roman"/>
                          <a:cs typeface="Arial"/>
                        </a:rPr>
                        <a:t>Part patronale</a:t>
                      </a:r>
                      <a:endParaRPr lang="fr-FR" sz="1800" dirty="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fr-FR" sz="1800" b="1" dirty="0">
                          <a:latin typeface="Book Antiqua" pitchFamily="18" charset="0"/>
                          <a:ea typeface="Times New Roman"/>
                          <a:cs typeface="Arial"/>
                        </a:rPr>
                        <a:t>Part Salariale</a:t>
                      </a:r>
                      <a:endParaRPr lang="fr-FR" sz="1800" dirty="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fr-FR" sz="1800" b="1" dirty="0">
                          <a:latin typeface="Book Antiqua" pitchFamily="18" charset="0"/>
                          <a:ea typeface="Times New Roman"/>
                          <a:cs typeface="Arial"/>
                        </a:rPr>
                        <a:t>Global</a:t>
                      </a:r>
                      <a:endParaRPr lang="fr-FR" sz="1800" dirty="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627017">
                <a:tc>
                  <a:txBody>
                    <a:bodyPr/>
                    <a:lstStyle/>
                    <a:p>
                      <a:pPr marL="90488" indent="0" algn="l">
                        <a:lnSpc>
                          <a:spcPct val="115000"/>
                        </a:lnSpc>
                        <a:spcAft>
                          <a:spcPts val="1000"/>
                        </a:spcAft>
                      </a:pPr>
                      <a:r>
                        <a:rPr lang="fr-FR" sz="1800" b="1" dirty="0">
                          <a:latin typeface="Book Antiqua" pitchFamily="18" charset="0"/>
                          <a:ea typeface="Times New Roman"/>
                          <a:cs typeface="Arial"/>
                        </a:rPr>
                        <a:t>1- Prestations Familiales</a:t>
                      </a:r>
                      <a:endParaRPr lang="fr-FR" sz="1800" dirty="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0488" indent="0" algn="l">
                        <a:lnSpc>
                          <a:spcPct val="115000"/>
                        </a:lnSpc>
                        <a:spcAft>
                          <a:spcPts val="1000"/>
                        </a:spcAft>
                      </a:pPr>
                      <a:r>
                        <a:rPr lang="fr-FR" sz="1800" dirty="0">
                          <a:latin typeface="Book Antiqua" pitchFamily="18" charset="0"/>
                          <a:ea typeface="Times New Roman"/>
                          <a:cs typeface="Arial"/>
                        </a:rPr>
                        <a:t>Le total des salaires réels de la période (mois/trimestre)</a:t>
                      </a:r>
                      <a:endParaRPr lang="fr-FR" sz="1800" dirty="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fr-FR" sz="1800">
                          <a:latin typeface="Book Antiqua" pitchFamily="18" charset="0"/>
                          <a:ea typeface="Times New Roman"/>
                          <a:cs typeface="Arial"/>
                        </a:rPr>
                        <a:t>6,40%</a:t>
                      </a:r>
                      <a:endParaRPr lang="fr-FR" sz="180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fr-FR" sz="1800">
                          <a:latin typeface="Book Antiqua" pitchFamily="18" charset="0"/>
                          <a:ea typeface="Times New Roman"/>
                          <a:cs typeface="Arial"/>
                        </a:rPr>
                        <a:t>--</a:t>
                      </a:r>
                      <a:endParaRPr lang="fr-FR" sz="180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fr-FR" sz="1800">
                          <a:latin typeface="Book Antiqua" pitchFamily="18" charset="0"/>
                          <a:ea typeface="Times New Roman"/>
                          <a:cs typeface="Arial"/>
                        </a:rPr>
                        <a:t>6,40%</a:t>
                      </a:r>
                      <a:endParaRPr lang="fr-FR" sz="180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836023">
                <a:tc>
                  <a:txBody>
                    <a:bodyPr/>
                    <a:lstStyle/>
                    <a:p>
                      <a:pPr marL="90488" indent="0" algn="l">
                        <a:lnSpc>
                          <a:spcPct val="115000"/>
                        </a:lnSpc>
                        <a:spcAft>
                          <a:spcPts val="1000"/>
                        </a:spcAft>
                      </a:pPr>
                      <a:r>
                        <a:rPr lang="fr-FR" sz="1800" b="1" dirty="0">
                          <a:latin typeface="Book Antiqua" pitchFamily="18" charset="0"/>
                          <a:ea typeface="Times New Roman"/>
                          <a:cs typeface="Arial"/>
                        </a:rPr>
                        <a:t>2- Prestations sociales à court terme</a:t>
                      </a:r>
                      <a:endParaRPr lang="fr-FR" sz="1800" dirty="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0488" indent="0" algn="l">
                        <a:lnSpc>
                          <a:spcPct val="115000"/>
                        </a:lnSpc>
                        <a:spcAft>
                          <a:spcPts val="1000"/>
                        </a:spcAft>
                      </a:pPr>
                      <a:r>
                        <a:rPr lang="fr-FR" sz="1800" dirty="0">
                          <a:latin typeface="Book Antiqua" pitchFamily="18" charset="0"/>
                          <a:ea typeface="Times New Roman"/>
                          <a:cs typeface="Arial"/>
                        </a:rPr>
                        <a:t>Le total des salaires </a:t>
                      </a:r>
                      <a:r>
                        <a:rPr lang="fr-FR" sz="1800" b="1" dirty="0">
                          <a:latin typeface="Book Antiqua" pitchFamily="18" charset="0"/>
                          <a:ea typeface="Times New Roman"/>
                          <a:cs typeface="Arial"/>
                        </a:rPr>
                        <a:t>plafonnés</a:t>
                      </a:r>
                      <a:r>
                        <a:rPr lang="fr-FR" sz="1800" dirty="0">
                          <a:latin typeface="Book Antiqua" pitchFamily="18" charset="0"/>
                          <a:ea typeface="Times New Roman"/>
                          <a:cs typeface="Arial"/>
                        </a:rPr>
                        <a:t> (chacun plafonné à 6000 </a:t>
                      </a:r>
                      <a:r>
                        <a:rPr lang="fr-FR" sz="1800" dirty="0" err="1">
                          <a:latin typeface="Book Antiqua" pitchFamily="18" charset="0"/>
                          <a:ea typeface="Times New Roman"/>
                          <a:cs typeface="Arial"/>
                        </a:rPr>
                        <a:t>dhs</a:t>
                      </a:r>
                      <a:r>
                        <a:rPr lang="fr-FR" sz="1800" dirty="0">
                          <a:latin typeface="Book Antiqua" pitchFamily="18" charset="0"/>
                          <a:ea typeface="Times New Roman"/>
                          <a:cs typeface="Arial"/>
                        </a:rPr>
                        <a:t>)</a:t>
                      </a:r>
                      <a:endParaRPr lang="fr-FR" sz="1800" dirty="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fr-FR" sz="1800">
                          <a:latin typeface="Book Antiqua" pitchFamily="18" charset="0"/>
                          <a:ea typeface="Times New Roman"/>
                          <a:cs typeface="Arial"/>
                        </a:rPr>
                        <a:t>1,05%</a:t>
                      </a:r>
                      <a:endParaRPr lang="fr-FR" sz="180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fr-FR" sz="1800">
                          <a:latin typeface="Book Antiqua" pitchFamily="18" charset="0"/>
                          <a:ea typeface="Times New Roman"/>
                          <a:cs typeface="Arial"/>
                        </a:rPr>
                        <a:t>0,52%</a:t>
                      </a:r>
                      <a:endParaRPr lang="fr-FR" sz="180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fr-FR" sz="1800">
                          <a:latin typeface="Book Antiqua" pitchFamily="18" charset="0"/>
                          <a:ea typeface="Times New Roman"/>
                          <a:cs typeface="Arial"/>
                        </a:rPr>
                        <a:t>1,57%</a:t>
                      </a:r>
                      <a:endParaRPr lang="fr-FR" sz="180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836023">
                <a:tc>
                  <a:txBody>
                    <a:bodyPr/>
                    <a:lstStyle/>
                    <a:p>
                      <a:pPr marL="90488" indent="0" algn="l">
                        <a:lnSpc>
                          <a:spcPct val="115000"/>
                        </a:lnSpc>
                        <a:spcAft>
                          <a:spcPts val="1000"/>
                        </a:spcAft>
                      </a:pPr>
                      <a:r>
                        <a:rPr lang="fr-FR" sz="1800" b="1" dirty="0">
                          <a:latin typeface="Book Antiqua" pitchFamily="18" charset="0"/>
                          <a:ea typeface="Times New Roman"/>
                          <a:cs typeface="Arial"/>
                        </a:rPr>
                        <a:t>3- Prestations sociales à long terme</a:t>
                      </a:r>
                      <a:endParaRPr lang="fr-FR" sz="1800" dirty="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0488" indent="0" algn="l">
                        <a:lnSpc>
                          <a:spcPct val="115000"/>
                        </a:lnSpc>
                        <a:spcAft>
                          <a:spcPts val="1000"/>
                        </a:spcAft>
                      </a:pPr>
                      <a:r>
                        <a:rPr lang="fr-FR" sz="1800" dirty="0">
                          <a:latin typeface="Book Antiqua" pitchFamily="18" charset="0"/>
                          <a:ea typeface="Times New Roman"/>
                          <a:cs typeface="Arial"/>
                        </a:rPr>
                        <a:t>Le total des salaires </a:t>
                      </a:r>
                      <a:r>
                        <a:rPr lang="fr-FR" sz="1800" b="1" dirty="0">
                          <a:latin typeface="Book Antiqua" pitchFamily="18" charset="0"/>
                          <a:ea typeface="Times New Roman"/>
                          <a:cs typeface="Arial"/>
                        </a:rPr>
                        <a:t>plafonnés</a:t>
                      </a:r>
                      <a:r>
                        <a:rPr lang="fr-FR" sz="1800" dirty="0">
                          <a:latin typeface="Book Antiqua" pitchFamily="18" charset="0"/>
                          <a:ea typeface="Times New Roman"/>
                          <a:cs typeface="Arial"/>
                        </a:rPr>
                        <a:t> (chacun plafonné à 6000 </a:t>
                      </a:r>
                      <a:r>
                        <a:rPr lang="fr-FR" sz="1800" dirty="0" err="1">
                          <a:latin typeface="Book Antiqua" pitchFamily="18" charset="0"/>
                          <a:ea typeface="Times New Roman"/>
                          <a:cs typeface="Arial"/>
                        </a:rPr>
                        <a:t>dhs</a:t>
                      </a:r>
                      <a:r>
                        <a:rPr lang="fr-FR" sz="1800" dirty="0">
                          <a:latin typeface="Book Antiqua" pitchFamily="18" charset="0"/>
                          <a:ea typeface="Times New Roman"/>
                          <a:cs typeface="Arial"/>
                        </a:rPr>
                        <a:t>)</a:t>
                      </a:r>
                      <a:endParaRPr lang="fr-FR" sz="1800" dirty="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fr-FR" sz="1800">
                          <a:latin typeface="Book Antiqua" pitchFamily="18" charset="0"/>
                          <a:ea typeface="Times New Roman"/>
                          <a:cs typeface="Arial"/>
                        </a:rPr>
                        <a:t>7,93%</a:t>
                      </a:r>
                      <a:endParaRPr lang="fr-FR" sz="180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fr-FR" sz="1800">
                          <a:latin typeface="Book Antiqua" pitchFamily="18" charset="0"/>
                          <a:ea typeface="Times New Roman"/>
                          <a:cs typeface="Arial"/>
                        </a:rPr>
                        <a:t>3,96%</a:t>
                      </a:r>
                      <a:endParaRPr lang="fr-FR" sz="180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fr-FR" sz="1800">
                          <a:latin typeface="Book Antiqua" pitchFamily="18" charset="0"/>
                          <a:ea typeface="Times New Roman"/>
                          <a:cs typeface="Arial"/>
                        </a:rPr>
                        <a:t>11,89%</a:t>
                      </a:r>
                      <a:endParaRPr lang="fr-FR" sz="180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627017">
                <a:tc>
                  <a:txBody>
                    <a:bodyPr/>
                    <a:lstStyle/>
                    <a:p>
                      <a:pPr marL="90488" indent="0" algn="l">
                        <a:lnSpc>
                          <a:spcPct val="115000"/>
                        </a:lnSpc>
                        <a:spcAft>
                          <a:spcPts val="1000"/>
                        </a:spcAft>
                      </a:pPr>
                      <a:r>
                        <a:rPr lang="fr-FR" sz="1800" b="1" dirty="0">
                          <a:latin typeface="Book Antiqua" pitchFamily="18" charset="0"/>
                          <a:ea typeface="Times New Roman"/>
                          <a:cs typeface="Arial"/>
                        </a:rPr>
                        <a:t>4- Assurance Maladie Obligatoire</a:t>
                      </a:r>
                      <a:endParaRPr lang="fr-FR" sz="1800" dirty="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0488" indent="0" algn="l">
                        <a:lnSpc>
                          <a:spcPct val="115000"/>
                        </a:lnSpc>
                        <a:spcAft>
                          <a:spcPts val="1000"/>
                        </a:spcAft>
                      </a:pPr>
                      <a:r>
                        <a:rPr lang="fr-FR" sz="1800" dirty="0">
                          <a:latin typeface="Book Antiqua" pitchFamily="18" charset="0"/>
                          <a:ea typeface="Times New Roman"/>
                          <a:cs typeface="Arial"/>
                        </a:rPr>
                        <a:t>Le total des salaires réels de la période (mois/trimestre)</a:t>
                      </a:r>
                      <a:endParaRPr lang="fr-FR" sz="1800" dirty="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fr-FR" sz="1800">
                          <a:latin typeface="Book Antiqua" pitchFamily="18" charset="0"/>
                          <a:ea typeface="Times New Roman"/>
                          <a:cs typeface="Arial"/>
                        </a:rPr>
                        <a:t>4,11%</a:t>
                      </a:r>
                      <a:endParaRPr lang="fr-FR" sz="180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fr-FR" sz="1800">
                          <a:latin typeface="Book Antiqua" pitchFamily="18" charset="0"/>
                          <a:ea typeface="Times New Roman"/>
                          <a:cs typeface="Arial"/>
                        </a:rPr>
                        <a:t>2,26%</a:t>
                      </a:r>
                      <a:endParaRPr lang="fr-FR" sz="180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fr-FR" sz="1800">
                          <a:latin typeface="Book Antiqua" pitchFamily="18" charset="0"/>
                          <a:ea typeface="Times New Roman"/>
                          <a:cs typeface="Arial"/>
                        </a:rPr>
                        <a:t>6,37%</a:t>
                      </a:r>
                      <a:endParaRPr lang="fr-FR" sz="180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627017">
                <a:tc>
                  <a:txBody>
                    <a:bodyPr/>
                    <a:lstStyle/>
                    <a:p>
                      <a:pPr marL="90488" indent="0" algn="l">
                        <a:lnSpc>
                          <a:spcPct val="115000"/>
                        </a:lnSpc>
                        <a:spcAft>
                          <a:spcPts val="1000"/>
                        </a:spcAft>
                      </a:pPr>
                      <a:r>
                        <a:rPr lang="fr-FR" sz="1800" b="1" dirty="0">
                          <a:latin typeface="Book Antiqua" pitchFamily="18" charset="0"/>
                          <a:ea typeface="Times New Roman"/>
                          <a:cs typeface="Arial"/>
                        </a:rPr>
                        <a:t>5- Taxe de formation professionnelle</a:t>
                      </a:r>
                      <a:endParaRPr lang="fr-FR" sz="1800" dirty="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0488" indent="0" algn="l">
                        <a:lnSpc>
                          <a:spcPct val="115000"/>
                        </a:lnSpc>
                        <a:spcAft>
                          <a:spcPts val="1000"/>
                        </a:spcAft>
                      </a:pPr>
                      <a:r>
                        <a:rPr lang="fr-FR" sz="1800" dirty="0">
                          <a:latin typeface="Book Antiqua" pitchFamily="18" charset="0"/>
                          <a:ea typeface="Times New Roman"/>
                          <a:cs typeface="Arial"/>
                        </a:rPr>
                        <a:t>Le total des salaires réels de la période (mois/trimestre)</a:t>
                      </a:r>
                      <a:endParaRPr lang="fr-FR" sz="1800" dirty="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fr-FR" sz="1800">
                          <a:latin typeface="Book Antiqua" pitchFamily="18" charset="0"/>
                          <a:ea typeface="Times New Roman"/>
                          <a:cs typeface="Arial"/>
                        </a:rPr>
                        <a:t>1,6 %</a:t>
                      </a:r>
                      <a:endParaRPr lang="fr-FR" sz="180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fr-FR" sz="1800">
                          <a:latin typeface="Book Antiqua" pitchFamily="18" charset="0"/>
                          <a:ea typeface="Times New Roman"/>
                          <a:cs typeface="Arial"/>
                        </a:rPr>
                        <a:t>--</a:t>
                      </a:r>
                      <a:endParaRPr lang="fr-FR" sz="180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fr-FR" sz="1800" dirty="0">
                          <a:latin typeface="Book Antiqua" pitchFamily="18" charset="0"/>
                          <a:ea typeface="Times New Roman"/>
                          <a:cs typeface="Arial"/>
                        </a:rPr>
                        <a:t>1,6 %</a:t>
                      </a:r>
                      <a:endParaRPr lang="fr-FR" sz="1800" dirty="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81800">
                <a:tc gridSpan="2">
                  <a:txBody>
                    <a:bodyPr/>
                    <a:lstStyle/>
                    <a:p>
                      <a:pPr marL="90488" indent="0" algn="l">
                        <a:lnSpc>
                          <a:spcPct val="115000"/>
                        </a:lnSpc>
                        <a:spcAft>
                          <a:spcPts val="1000"/>
                        </a:spcAft>
                      </a:pPr>
                      <a:endParaRPr lang="fr-FR" sz="1800" dirty="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90488" indent="0" algn="l">
                        <a:lnSpc>
                          <a:spcPct val="115000"/>
                        </a:lnSpc>
                        <a:spcAft>
                          <a:spcPts val="1000"/>
                        </a:spcAft>
                      </a:pPr>
                      <a:endParaRPr lang="fr-FR" sz="1800" dirty="0">
                        <a:latin typeface="Book Antiqua" pitchFamily="18" charset="0"/>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fr-FR" sz="1800" dirty="0">
                          <a:latin typeface="Book Antiqua" pitchFamily="18" charset="0"/>
                          <a:ea typeface="Calibri"/>
                          <a:cs typeface="Arial"/>
                        </a:rPr>
                        <a:t>21,09%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fr-FR" sz="1800" dirty="0">
                          <a:latin typeface="Book Antiqua" pitchFamily="18" charset="0"/>
                          <a:ea typeface="Calibri"/>
                          <a:cs typeface="Arial"/>
                        </a:rPr>
                        <a:t>6,74%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fr-FR" sz="1800" dirty="0">
                          <a:latin typeface="Book Antiqua" pitchFamily="18" charset="0"/>
                          <a:ea typeface="Calibri"/>
                          <a:cs typeface="Arial"/>
                        </a:rPr>
                        <a:t>27,83%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1733357"/>
          </a:xfrm>
        </p:spPr>
        <p:txBody>
          <a:bodyPr>
            <a:noAutofit/>
          </a:bodyPr>
          <a:lstStyle/>
          <a:p>
            <a:pPr>
              <a:buNone/>
            </a:pPr>
            <a:r>
              <a:rPr lang="fr-FR" sz="2400" b="1" dirty="0">
                <a:latin typeface="Book Antiqua" pitchFamily="18" charset="0"/>
              </a:rPr>
              <a:t>Exemple d'application :</a:t>
            </a:r>
          </a:p>
          <a:p>
            <a:r>
              <a:rPr lang="fr-FR" sz="2400" dirty="0">
                <a:latin typeface="Book Antiqua" pitchFamily="18" charset="0"/>
              </a:rPr>
              <a:t>Salaire de base 		: 10000 Dh</a:t>
            </a:r>
          </a:p>
          <a:p>
            <a:r>
              <a:rPr lang="fr-FR" sz="2400" dirty="0">
                <a:latin typeface="Book Antiqua" pitchFamily="18" charset="0"/>
              </a:rPr>
              <a:t>Indemnité de logement 	:   2000 Dh</a:t>
            </a:r>
          </a:p>
          <a:p>
            <a:r>
              <a:rPr lang="fr-FR" sz="2400" dirty="0">
                <a:latin typeface="Book Antiqua" pitchFamily="18" charset="0"/>
              </a:rPr>
              <a:t>Allocations Familiales 	:     600 Dh</a:t>
            </a:r>
          </a:p>
        </p:txBody>
      </p:sp>
      <p:sp>
        <p:nvSpPr>
          <p:cNvPr id="3" name="Titre 2"/>
          <p:cNvSpPr>
            <a:spLocks noGrp="1"/>
          </p:cNvSpPr>
          <p:nvPr>
            <p:ph type="title"/>
          </p:nvPr>
        </p:nvSpPr>
        <p:spPr/>
        <p:txBody>
          <a:bodyPr/>
          <a:lstStyle/>
          <a:p>
            <a:pPr algn="ctr"/>
            <a:r>
              <a:rPr lang="fr-FR" cap="small" dirty="0">
                <a:latin typeface="Book Antiqua" pitchFamily="18" charset="0"/>
              </a:rPr>
              <a:t>Les cotisations à la CNSS</a:t>
            </a:r>
            <a:endParaRPr lang="fr-FR" dirty="0"/>
          </a:p>
        </p:txBody>
      </p:sp>
      <p:graphicFrame>
        <p:nvGraphicFramePr>
          <p:cNvPr id="4" name="Tableau 3"/>
          <p:cNvGraphicFramePr>
            <a:graphicFrameLocks noGrp="1"/>
          </p:cNvGraphicFramePr>
          <p:nvPr/>
        </p:nvGraphicFramePr>
        <p:xfrm>
          <a:off x="571472" y="3357562"/>
          <a:ext cx="8001057" cy="2543542"/>
        </p:xfrm>
        <a:graphic>
          <a:graphicData uri="http://schemas.openxmlformats.org/drawingml/2006/table">
            <a:tbl>
              <a:tblPr/>
              <a:tblGrid>
                <a:gridCol w="2544436">
                  <a:extLst>
                    <a:ext uri="{9D8B030D-6E8A-4147-A177-3AD203B41FA5}">
                      <a16:colId xmlns:a16="http://schemas.microsoft.com/office/drawing/2014/main" xmlns="" val="20000"/>
                    </a:ext>
                  </a:extLst>
                </a:gridCol>
                <a:gridCol w="2385407">
                  <a:extLst>
                    <a:ext uri="{9D8B030D-6E8A-4147-A177-3AD203B41FA5}">
                      <a16:colId xmlns:a16="http://schemas.microsoft.com/office/drawing/2014/main" xmlns="" val="20001"/>
                    </a:ext>
                  </a:extLst>
                </a:gridCol>
                <a:gridCol w="3071214">
                  <a:extLst>
                    <a:ext uri="{9D8B030D-6E8A-4147-A177-3AD203B41FA5}">
                      <a16:colId xmlns:a16="http://schemas.microsoft.com/office/drawing/2014/main" xmlns="" val="20002"/>
                    </a:ext>
                  </a:extLst>
                </a:gridCol>
              </a:tblGrid>
              <a:tr h="257661">
                <a:tc>
                  <a:txBody>
                    <a:bodyPr/>
                    <a:lstStyle/>
                    <a:p>
                      <a:pPr algn="ctr" rtl="0" fontAlgn="ctr"/>
                      <a:r>
                        <a:rPr lang="fr-FR" sz="2000" b="1" i="0" u="none" strike="noStrike" dirty="0">
                          <a:solidFill>
                            <a:srgbClr val="000000"/>
                          </a:solidFill>
                          <a:latin typeface="Book Antiqua" pitchFamily="18" charset="0"/>
                        </a:rPr>
                        <a:t>Part patronale</a:t>
                      </a:r>
                      <a:r>
                        <a:rPr lang="fr-FR" sz="2000" b="0" i="0" u="none" strike="noStrike" dirty="0">
                          <a:solidFill>
                            <a:srgbClr val="000000"/>
                          </a:solidFill>
                          <a:latin typeface="Book Antiqua" pitchFamily="18" charset="0"/>
                        </a:rPr>
                        <a:t> </a:t>
                      </a:r>
                      <a:endParaRPr lang="fr-FR" sz="2000" b="1" i="0" u="none" strike="noStrike" dirty="0">
                        <a:solidFill>
                          <a:srgbClr val="000000"/>
                        </a:solidFill>
                        <a:latin typeface="Book Antiqua"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2000" b="1" i="0" u="none" strike="noStrike" dirty="0">
                          <a:solidFill>
                            <a:srgbClr val="000000"/>
                          </a:solidFill>
                          <a:latin typeface="Book Antiqua" pitchFamily="18" charset="0"/>
                        </a:rPr>
                        <a:t>Part Salariale</a:t>
                      </a:r>
                      <a:r>
                        <a:rPr lang="fr-FR" sz="2000" b="0" i="0" u="none" strike="noStrike" dirty="0">
                          <a:solidFill>
                            <a:srgbClr val="000000"/>
                          </a:solidFill>
                          <a:latin typeface="Book Antiqua" pitchFamily="18" charset="0"/>
                        </a:rPr>
                        <a:t> </a:t>
                      </a:r>
                      <a:endParaRPr lang="fr-FR" sz="2000" b="1" i="0" u="none" strike="noStrike" dirty="0">
                        <a:solidFill>
                          <a:srgbClr val="000000"/>
                        </a:solidFill>
                        <a:latin typeface="Book Antiqua"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2000" b="1" i="0" u="none" strike="noStrike" dirty="0">
                          <a:solidFill>
                            <a:srgbClr val="000000"/>
                          </a:solidFill>
                          <a:latin typeface="Book Antiqua" pitchFamily="18" charset="0"/>
                        </a:rPr>
                        <a:t>Global</a:t>
                      </a:r>
                      <a:r>
                        <a:rPr lang="fr-FR" sz="2000" b="0" i="0" u="none" strike="noStrike" dirty="0">
                          <a:solidFill>
                            <a:srgbClr val="000000"/>
                          </a:solidFill>
                          <a:latin typeface="Book Antiqua" pitchFamily="18" charset="0"/>
                        </a:rPr>
                        <a:t> </a:t>
                      </a:r>
                      <a:endParaRPr lang="fr-FR" sz="2000" b="1" i="0" u="none" strike="noStrike" dirty="0">
                        <a:solidFill>
                          <a:srgbClr val="000000"/>
                        </a:solidFill>
                        <a:latin typeface="Book Antiqua"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68924">
                <a:tc>
                  <a:txBody>
                    <a:bodyPr/>
                    <a:lstStyle/>
                    <a:p>
                      <a:pPr algn="ctr" fontAlgn="ctr"/>
                      <a:r>
                        <a:rPr lang="fr-FR" sz="2000" b="0" i="0" u="none" strike="noStrike">
                          <a:solidFill>
                            <a:srgbClr val="000000"/>
                          </a:solidFill>
                          <a:latin typeface="Book Antiqua" pitchFamily="18" charset="0"/>
                        </a:rPr>
                        <a:t>768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2000" b="0" i="0" u="none" strike="noStrike" dirty="0">
                          <a:solidFill>
                            <a:srgbClr val="000000"/>
                          </a:solidFill>
                          <a:latin typeface="Book Antiqua" pitchFamily="18"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2000" b="0" i="0" u="none" strike="noStrike" dirty="0">
                          <a:solidFill>
                            <a:srgbClr val="000000"/>
                          </a:solidFill>
                          <a:latin typeface="Book Antiqua" pitchFamily="18" charset="0"/>
                        </a:rPr>
                        <a:t>768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86492">
                <a:tc>
                  <a:txBody>
                    <a:bodyPr/>
                    <a:lstStyle/>
                    <a:p>
                      <a:pPr algn="ctr" fontAlgn="ctr"/>
                      <a:r>
                        <a:rPr lang="fr-FR" sz="2000" b="0" i="0" u="none" strike="noStrike">
                          <a:solidFill>
                            <a:srgbClr val="000000"/>
                          </a:solidFill>
                          <a:latin typeface="Book Antiqua" pitchFamily="18" charset="0"/>
                        </a:rPr>
                        <a:t>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2000" b="0" i="0" u="none" strike="noStrike">
                          <a:solidFill>
                            <a:srgbClr val="000000"/>
                          </a:solidFill>
                          <a:latin typeface="Book Antiqua" pitchFamily="18" charset="0"/>
                        </a:rPr>
                        <a:t>31,2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2000" b="0" i="0" u="none" strike="noStrike" dirty="0">
                          <a:solidFill>
                            <a:srgbClr val="000000"/>
                          </a:solidFill>
                          <a:latin typeface="Book Antiqua" pitchFamily="18" charset="0"/>
                        </a:rPr>
                        <a:t>94,2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86492">
                <a:tc>
                  <a:txBody>
                    <a:bodyPr/>
                    <a:lstStyle/>
                    <a:p>
                      <a:pPr algn="ctr" fontAlgn="ctr"/>
                      <a:r>
                        <a:rPr lang="fr-FR" sz="2000" b="0" i="0" u="none" strike="noStrike">
                          <a:solidFill>
                            <a:srgbClr val="000000"/>
                          </a:solidFill>
                          <a:latin typeface="Book Antiqua" pitchFamily="18" charset="0"/>
                        </a:rPr>
                        <a:t>475,8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2000" b="0" i="0" u="none" strike="noStrike">
                          <a:solidFill>
                            <a:srgbClr val="000000"/>
                          </a:solidFill>
                          <a:latin typeface="Book Antiqua" pitchFamily="18" charset="0"/>
                        </a:rPr>
                        <a:t>237,6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2000" b="0" i="0" u="none" strike="noStrike" dirty="0">
                          <a:solidFill>
                            <a:srgbClr val="000000"/>
                          </a:solidFill>
                          <a:latin typeface="Book Antiqua" pitchFamily="18" charset="0"/>
                        </a:rPr>
                        <a:t>713,4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86492">
                <a:tc>
                  <a:txBody>
                    <a:bodyPr/>
                    <a:lstStyle/>
                    <a:p>
                      <a:pPr algn="ctr" fontAlgn="ctr"/>
                      <a:r>
                        <a:rPr lang="fr-FR" sz="2000" b="0" i="0" u="none" strike="noStrike">
                          <a:solidFill>
                            <a:srgbClr val="000000"/>
                          </a:solidFill>
                          <a:latin typeface="Book Antiqua" pitchFamily="18" charset="0"/>
                        </a:rPr>
                        <a:t>493,2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2000" b="0" i="0" u="none" strike="noStrike">
                          <a:solidFill>
                            <a:srgbClr val="000000"/>
                          </a:solidFill>
                          <a:latin typeface="Book Antiqua" pitchFamily="18" charset="0"/>
                        </a:rPr>
                        <a:t>271,2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2000" b="0" i="0" u="none" strike="noStrike" dirty="0">
                          <a:solidFill>
                            <a:srgbClr val="000000"/>
                          </a:solidFill>
                          <a:latin typeface="Book Antiqua" pitchFamily="18" charset="0"/>
                        </a:rPr>
                        <a:t>764,4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386492">
                <a:tc>
                  <a:txBody>
                    <a:bodyPr/>
                    <a:lstStyle/>
                    <a:p>
                      <a:pPr algn="ctr" fontAlgn="ctr"/>
                      <a:r>
                        <a:rPr lang="fr-FR" sz="2000" b="0" i="0" u="none" strike="noStrike">
                          <a:solidFill>
                            <a:srgbClr val="000000"/>
                          </a:solidFill>
                          <a:latin typeface="Book Antiqua" pitchFamily="18" charset="0"/>
                        </a:rPr>
                        <a:t>192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2000" b="0" i="0" u="none" strike="noStrike">
                          <a:solidFill>
                            <a:srgbClr val="000000"/>
                          </a:solidFill>
                          <a:latin typeface="Book Antiqua" pitchFamily="18"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2000" b="0" i="0" u="none" strike="noStrike" dirty="0">
                          <a:solidFill>
                            <a:srgbClr val="000000"/>
                          </a:solidFill>
                          <a:latin typeface="Book Antiqua" pitchFamily="18" charset="0"/>
                        </a:rPr>
                        <a:t>192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22975">
                <a:tc>
                  <a:txBody>
                    <a:bodyPr/>
                    <a:lstStyle/>
                    <a:p>
                      <a:pPr algn="ctr" fontAlgn="b"/>
                      <a:r>
                        <a:rPr lang="fr-FR" sz="2000" b="1" i="0" u="none" strike="noStrike">
                          <a:solidFill>
                            <a:srgbClr val="000000"/>
                          </a:solidFill>
                          <a:latin typeface="Book Antiqua" pitchFamily="18" charset="0"/>
                        </a:rPr>
                        <a:t>   1 992,00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2000" b="1" i="0" u="none" strike="noStrike">
                          <a:solidFill>
                            <a:srgbClr val="000000"/>
                          </a:solidFill>
                          <a:latin typeface="Book Antiqua" pitchFamily="18" charset="0"/>
                        </a:rPr>
                        <a:t>    540,00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2000" b="1" i="0" u="none" strike="noStrike" dirty="0">
                          <a:solidFill>
                            <a:srgbClr val="000000"/>
                          </a:solidFill>
                          <a:latin typeface="Book Antiqua" pitchFamily="18" charset="0"/>
                        </a:rPr>
                        <a:t>       2 532,00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71462"/>
            <a:ext cx="8229600" cy="1143000"/>
          </a:xfrm>
        </p:spPr>
        <p:txBody>
          <a:bodyPr>
            <a:normAutofit/>
          </a:bodyPr>
          <a:lstStyle/>
          <a:p>
            <a:pPr algn="ctr"/>
            <a:r>
              <a:rPr lang="fr-FR" cap="small" dirty="0">
                <a:latin typeface="Book Antiqua" pitchFamily="18" charset="0"/>
              </a:rPr>
              <a:t>Les autres cotisations</a:t>
            </a:r>
          </a:p>
        </p:txBody>
      </p:sp>
      <p:sp>
        <p:nvSpPr>
          <p:cNvPr id="20481" name="Rectangle 1"/>
          <p:cNvSpPr>
            <a:spLocks noChangeArrowheads="1"/>
          </p:cNvSpPr>
          <p:nvPr/>
        </p:nvSpPr>
        <p:spPr bwMode="auto">
          <a:xfrm>
            <a:off x="357158" y="1000108"/>
            <a:ext cx="835824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a:ln>
                  <a:noFill/>
                </a:ln>
                <a:solidFill>
                  <a:schemeClr val="tx1"/>
                </a:solidFill>
                <a:effectLst/>
                <a:latin typeface="Book Antiqua" pitchFamily="18" charset="0"/>
                <a:ea typeface="Times New Roman" pitchFamily="18" charset="0"/>
                <a:cs typeface="Arial" pitchFamily="34" charset="0"/>
              </a:rPr>
              <a:t>CIMR : Taux de cotisation au Régime Normale</a:t>
            </a:r>
            <a:endParaRPr kumimoji="0" lang="fr-FR" sz="2400" b="0" i="0" u="none" strike="noStrike" cap="none" normalizeH="0" baseline="0" dirty="0">
              <a:ln>
                <a:noFill/>
              </a:ln>
              <a:solidFill>
                <a:schemeClr val="tx1"/>
              </a:solidFill>
              <a:effectLst/>
              <a:latin typeface="Book Antiqua"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a:ln>
                  <a:noFill/>
                </a:ln>
                <a:solidFill>
                  <a:schemeClr val="tx1"/>
                </a:solidFill>
                <a:effectLst/>
                <a:latin typeface="Book Antiqua" pitchFamily="18" charset="0"/>
                <a:ea typeface="Times New Roman" pitchFamily="18" charset="0"/>
                <a:cs typeface="Arial" pitchFamily="34" charset="0"/>
              </a:rPr>
              <a:t>La Retraite Normale est le produit de base de la CIMR qui permet aux salariés du secteur privé ou des établissements publics de bénéficier d’une retraite complémentaire servie par les régimes de base.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a:ln>
                  <a:noFill/>
                </a:ln>
                <a:solidFill>
                  <a:schemeClr val="tx1"/>
                </a:solidFill>
                <a:effectLst/>
                <a:latin typeface="Book Antiqua" pitchFamily="18" charset="0"/>
                <a:ea typeface="Times New Roman" pitchFamily="18" charset="0"/>
                <a:cs typeface="Arial" pitchFamily="34" charset="0"/>
              </a:rPr>
              <a:t>Offrant 5 taux de cotisation :</a:t>
            </a:r>
            <a:endParaRPr kumimoji="0" lang="fr-FR" sz="2400" b="0" i="0" u="none" strike="noStrike" cap="none" normalizeH="0" baseline="0" dirty="0">
              <a:ln>
                <a:noFill/>
              </a:ln>
              <a:solidFill>
                <a:schemeClr val="tx1"/>
              </a:solidFill>
              <a:effectLst/>
              <a:latin typeface="Book Antiqua" pitchFamily="18" charset="0"/>
              <a:cs typeface="Arial" pitchFamily="34" charset="0"/>
            </a:endParaRPr>
          </a:p>
        </p:txBody>
      </p:sp>
      <p:graphicFrame>
        <p:nvGraphicFramePr>
          <p:cNvPr id="5" name="Tableau 4"/>
          <p:cNvGraphicFramePr>
            <a:graphicFrameLocks noGrp="1"/>
          </p:cNvGraphicFramePr>
          <p:nvPr/>
        </p:nvGraphicFramePr>
        <p:xfrm>
          <a:off x="571472" y="3429000"/>
          <a:ext cx="7929618" cy="2638044"/>
        </p:xfrm>
        <a:graphic>
          <a:graphicData uri="http://schemas.openxmlformats.org/drawingml/2006/table">
            <a:tbl>
              <a:tblPr/>
              <a:tblGrid>
                <a:gridCol w="3964809">
                  <a:extLst>
                    <a:ext uri="{9D8B030D-6E8A-4147-A177-3AD203B41FA5}">
                      <a16:colId xmlns:a16="http://schemas.microsoft.com/office/drawing/2014/main" xmlns="" val="20000"/>
                    </a:ext>
                  </a:extLst>
                </a:gridCol>
                <a:gridCol w="3964809">
                  <a:extLst>
                    <a:ext uri="{9D8B030D-6E8A-4147-A177-3AD203B41FA5}">
                      <a16:colId xmlns:a16="http://schemas.microsoft.com/office/drawing/2014/main" xmlns="" val="20001"/>
                    </a:ext>
                  </a:extLst>
                </a:gridCol>
              </a:tblGrid>
              <a:tr h="261939">
                <a:tc>
                  <a:txBody>
                    <a:bodyPr/>
                    <a:lstStyle/>
                    <a:p>
                      <a:pPr algn="ctr">
                        <a:lnSpc>
                          <a:spcPct val="115000"/>
                        </a:lnSpc>
                        <a:spcAft>
                          <a:spcPts val="1000"/>
                        </a:spcAft>
                      </a:pPr>
                      <a:r>
                        <a:rPr lang="fr-FR" sz="2400" b="1" dirty="0">
                          <a:latin typeface="Book Antiqua" pitchFamily="18" charset="0"/>
                          <a:ea typeface="Calibri"/>
                          <a:cs typeface="Arial"/>
                        </a:rPr>
                        <a:t>Part salariale</a:t>
                      </a:r>
                      <a:endParaRPr lang="fr-FR" sz="2400" dirty="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2400" b="1" dirty="0">
                          <a:latin typeface="Book Antiqua" pitchFamily="18" charset="0"/>
                          <a:ea typeface="Calibri"/>
                          <a:cs typeface="Arial"/>
                        </a:rPr>
                        <a:t>Part patronale (+30%)</a:t>
                      </a:r>
                      <a:endParaRPr lang="fr-FR" sz="2400" dirty="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61939">
                <a:tc>
                  <a:txBody>
                    <a:bodyPr/>
                    <a:lstStyle/>
                    <a:p>
                      <a:pPr algn="ctr">
                        <a:lnSpc>
                          <a:spcPct val="115000"/>
                        </a:lnSpc>
                        <a:spcAft>
                          <a:spcPts val="1000"/>
                        </a:spcAft>
                      </a:pPr>
                      <a:r>
                        <a:rPr lang="fr-FR" sz="2400">
                          <a:latin typeface="Book Antiqua" pitchFamily="18" charset="0"/>
                          <a:ea typeface="Calibri"/>
                          <a:cs typeface="Arial"/>
                        </a:rPr>
                        <a:t>3%</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2400">
                          <a:latin typeface="Book Antiqua" pitchFamily="18" charset="0"/>
                          <a:ea typeface="Calibri"/>
                          <a:cs typeface="Arial"/>
                        </a:rPr>
                        <a:t>3.90%</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61939">
                <a:tc>
                  <a:txBody>
                    <a:bodyPr/>
                    <a:lstStyle/>
                    <a:p>
                      <a:pPr algn="ctr">
                        <a:lnSpc>
                          <a:spcPct val="115000"/>
                        </a:lnSpc>
                        <a:spcAft>
                          <a:spcPts val="1000"/>
                        </a:spcAft>
                      </a:pPr>
                      <a:r>
                        <a:rPr lang="fr-FR" sz="2400">
                          <a:latin typeface="Book Antiqua" pitchFamily="18" charset="0"/>
                          <a:ea typeface="Calibri"/>
                          <a:cs typeface="Arial"/>
                        </a:rPr>
                        <a:t>3.75%</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2400">
                          <a:latin typeface="Book Antiqua" pitchFamily="18" charset="0"/>
                          <a:ea typeface="Calibri"/>
                          <a:cs typeface="Arial"/>
                        </a:rPr>
                        <a:t>4.88%</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61939">
                <a:tc>
                  <a:txBody>
                    <a:bodyPr/>
                    <a:lstStyle/>
                    <a:p>
                      <a:pPr algn="ctr">
                        <a:lnSpc>
                          <a:spcPct val="115000"/>
                        </a:lnSpc>
                        <a:spcAft>
                          <a:spcPts val="1000"/>
                        </a:spcAft>
                      </a:pPr>
                      <a:r>
                        <a:rPr lang="fr-FR" sz="2400">
                          <a:latin typeface="Book Antiqua" pitchFamily="18" charset="0"/>
                          <a:ea typeface="Calibri"/>
                          <a:cs typeface="Arial"/>
                        </a:rPr>
                        <a:t>4.50%</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2400">
                          <a:latin typeface="Book Antiqua" pitchFamily="18" charset="0"/>
                          <a:ea typeface="Calibri"/>
                          <a:cs typeface="Arial"/>
                        </a:rPr>
                        <a:t>5.85%</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61939">
                <a:tc>
                  <a:txBody>
                    <a:bodyPr/>
                    <a:lstStyle/>
                    <a:p>
                      <a:pPr algn="ctr">
                        <a:lnSpc>
                          <a:spcPct val="115000"/>
                        </a:lnSpc>
                        <a:spcAft>
                          <a:spcPts val="1000"/>
                        </a:spcAft>
                      </a:pPr>
                      <a:r>
                        <a:rPr lang="fr-FR" sz="2400">
                          <a:latin typeface="Book Antiqua" pitchFamily="18" charset="0"/>
                          <a:ea typeface="Calibri"/>
                          <a:cs typeface="Arial"/>
                        </a:rPr>
                        <a:t>5.25%</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2400">
                          <a:latin typeface="Book Antiqua" pitchFamily="18" charset="0"/>
                          <a:ea typeface="Calibri"/>
                          <a:cs typeface="Arial"/>
                        </a:rPr>
                        <a:t>6.83%</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61939">
                <a:tc>
                  <a:txBody>
                    <a:bodyPr/>
                    <a:lstStyle/>
                    <a:p>
                      <a:pPr algn="ctr">
                        <a:lnSpc>
                          <a:spcPct val="115000"/>
                        </a:lnSpc>
                        <a:spcAft>
                          <a:spcPts val="1000"/>
                        </a:spcAft>
                      </a:pPr>
                      <a:r>
                        <a:rPr lang="fr-FR" sz="2400">
                          <a:latin typeface="Book Antiqua" pitchFamily="18" charset="0"/>
                          <a:ea typeface="Calibri"/>
                          <a:cs typeface="Arial"/>
                        </a:rPr>
                        <a:t>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2400" dirty="0">
                          <a:latin typeface="Book Antiqua" pitchFamily="18" charset="0"/>
                          <a:ea typeface="Calibri"/>
                          <a:cs typeface="Arial"/>
                        </a:rPr>
                        <a:t>7.80%</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857364"/>
            <a:ext cx="8229600" cy="3929090"/>
          </a:xfrm>
        </p:spPr>
        <p:txBody>
          <a:bodyPr>
            <a:noAutofit/>
          </a:bodyPr>
          <a:lstStyle/>
          <a:p>
            <a:pPr marL="0" indent="0">
              <a:buNone/>
            </a:pPr>
            <a:r>
              <a:rPr lang="fr-FR" dirty="0">
                <a:latin typeface="Book Antiqua" pitchFamily="18" charset="0"/>
              </a:rPr>
              <a:t>Sont obligatoirement retenus par l'employeur sur les salaires les éléments suivants :</a:t>
            </a:r>
          </a:p>
          <a:p>
            <a:pPr marL="0" indent="0">
              <a:buNone/>
            </a:pPr>
            <a:endParaRPr lang="fr-FR" dirty="0">
              <a:latin typeface="Book Antiqua" pitchFamily="18" charset="0"/>
            </a:endParaRPr>
          </a:p>
          <a:p>
            <a:pPr lvl="0"/>
            <a:r>
              <a:rPr lang="fr-FR" dirty="0">
                <a:latin typeface="Book Antiqua" pitchFamily="18" charset="0"/>
              </a:rPr>
              <a:t>Les cotisations sociales (part salariales); </a:t>
            </a:r>
          </a:p>
          <a:p>
            <a:pPr lvl="0"/>
            <a:r>
              <a:rPr lang="fr-FR" dirty="0">
                <a:latin typeface="Book Antiqua" pitchFamily="18" charset="0"/>
              </a:rPr>
              <a:t>Les oppositions sur salaire; </a:t>
            </a:r>
          </a:p>
          <a:p>
            <a:pPr lvl="0"/>
            <a:r>
              <a:rPr lang="fr-FR" dirty="0">
                <a:latin typeface="Book Antiqua" pitchFamily="18" charset="0"/>
              </a:rPr>
              <a:t>L'impôt su le revenu</a:t>
            </a:r>
          </a:p>
        </p:txBody>
      </p:sp>
      <p:sp>
        <p:nvSpPr>
          <p:cNvPr id="3" name="Titre 2"/>
          <p:cNvSpPr>
            <a:spLocks noGrp="1"/>
          </p:cNvSpPr>
          <p:nvPr>
            <p:ph type="title"/>
          </p:nvPr>
        </p:nvSpPr>
        <p:spPr/>
        <p:txBody>
          <a:bodyPr>
            <a:normAutofit/>
          </a:bodyPr>
          <a:lstStyle/>
          <a:p>
            <a:pPr algn="ctr"/>
            <a:r>
              <a:rPr lang="fr-FR" cap="small" dirty="0">
                <a:latin typeface="Book Antiqua" pitchFamily="18" charset="0"/>
              </a:rPr>
              <a:t>3 - Les retenues sur salaire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857364"/>
            <a:ext cx="8229600" cy="3929090"/>
          </a:xfrm>
        </p:spPr>
        <p:txBody>
          <a:bodyPr>
            <a:noAutofit/>
          </a:bodyPr>
          <a:lstStyle/>
          <a:p>
            <a:pPr marL="0" indent="0" algn="just">
              <a:buNone/>
            </a:pPr>
            <a:r>
              <a:rPr lang="fr-FR" dirty="0">
                <a:latin typeface="Book Antiqua" pitchFamily="18" charset="0"/>
              </a:rPr>
              <a:t>L'impôt sur le revenu est déterminé sur la base d'un barème. </a:t>
            </a:r>
          </a:p>
          <a:p>
            <a:pPr marL="0" indent="0" algn="just">
              <a:buNone/>
            </a:pPr>
            <a:endParaRPr lang="fr-FR" dirty="0">
              <a:latin typeface="Book Antiqua" pitchFamily="18" charset="0"/>
            </a:endParaRPr>
          </a:p>
          <a:p>
            <a:pPr marL="0" indent="0" algn="just">
              <a:buNone/>
            </a:pPr>
            <a:r>
              <a:rPr lang="fr-FR" dirty="0">
                <a:latin typeface="Book Antiqua" pitchFamily="18" charset="0"/>
              </a:rPr>
              <a:t>La retenue est effectuée par l'employeur qui la reverse ensuite au trésor pour le compte du salarié. </a:t>
            </a:r>
          </a:p>
          <a:p>
            <a:pPr marL="0" indent="0" algn="just">
              <a:buNone/>
            </a:pPr>
            <a:endParaRPr lang="fr-FR" dirty="0">
              <a:latin typeface="Book Antiqua" pitchFamily="18" charset="0"/>
            </a:endParaRPr>
          </a:p>
          <a:p>
            <a:pPr marL="0" indent="0" algn="just">
              <a:buNone/>
            </a:pPr>
            <a:r>
              <a:rPr lang="fr-FR" dirty="0">
                <a:latin typeface="Book Antiqua" pitchFamily="18" charset="0"/>
              </a:rPr>
              <a:t>La détermination du montant de l'impôt à retenir incombe à l'employeur.</a:t>
            </a:r>
          </a:p>
        </p:txBody>
      </p:sp>
      <p:sp>
        <p:nvSpPr>
          <p:cNvPr id="3" name="Titre 2"/>
          <p:cNvSpPr>
            <a:spLocks noGrp="1"/>
          </p:cNvSpPr>
          <p:nvPr>
            <p:ph type="title"/>
          </p:nvPr>
        </p:nvSpPr>
        <p:spPr/>
        <p:txBody>
          <a:bodyPr>
            <a:normAutofit/>
          </a:bodyPr>
          <a:lstStyle/>
          <a:p>
            <a:pPr lvl="0" algn="ctr"/>
            <a:r>
              <a:rPr lang="fr-FR" cap="small" dirty="0">
                <a:latin typeface="Book Antiqua" pitchFamily="18" charset="0"/>
              </a:rPr>
              <a:t>L'impôt su le revenu</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857364"/>
            <a:ext cx="8229600" cy="3929090"/>
          </a:xfrm>
        </p:spPr>
        <p:txBody>
          <a:bodyPr>
            <a:noAutofit/>
          </a:bodyPr>
          <a:lstStyle/>
          <a:p>
            <a:pPr marL="0" indent="0" algn="just">
              <a:buNone/>
            </a:pPr>
            <a:r>
              <a:rPr lang="fr-FR" sz="2400" dirty="0">
                <a:latin typeface="Book Antiqua" pitchFamily="18" charset="0"/>
              </a:rPr>
              <a:t>L'IR sur salaire est calculé en cascade :</a:t>
            </a:r>
          </a:p>
          <a:p>
            <a:pPr marL="0" indent="0" algn="just">
              <a:buNone/>
            </a:pPr>
            <a:endParaRPr lang="fr-FR" sz="2400" dirty="0">
              <a:latin typeface="Book Antiqua" pitchFamily="18" charset="0"/>
            </a:endParaRPr>
          </a:p>
          <a:p>
            <a:pPr marL="630238" indent="-539750" algn="just">
              <a:buClrTx/>
              <a:buSzPct val="100000"/>
              <a:buFont typeface="+mj-lt"/>
              <a:buAutoNum type="arabicPeriod"/>
            </a:pPr>
            <a:r>
              <a:rPr lang="fr-FR" sz="2400" dirty="0">
                <a:latin typeface="Book Antiqua" pitchFamily="18" charset="0"/>
              </a:rPr>
              <a:t>Salaire Brut Global  : SBG</a:t>
            </a:r>
          </a:p>
          <a:p>
            <a:pPr marL="630238" indent="-539750" algn="just">
              <a:buClrTx/>
              <a:buSzPct val="100000"/>
              <a:buFont typeface="+mj-lt"/>
              <a:buAutoNum type="arabicPeriod"/>
            </a:pPr>
            <a:r>
              <a:rPr lang="fr-FR" sz="2400" dirty="0">
                <a:latin typeface="Book Antiqua" pitchFamily="18" charset="0"/>
              </a:rPr>
              <a:t>Salaire Brut Imposable  : SBI </a:t>
            </a:r>
          </a:p>
          <a:p>
            <a:pPr marL="630238" indent="-539750" algn="just">
              <a:buClrTx/>
              <a:buSzPct val="100000"/>
              <a:buFont typeface="+mj-lt"/>
              <a:buAutoNum type="arabicPeriod"/>
            </a:pPr>
            <a:r>
              <a:rPr lang="fr-FR" sz="2400" dirty="0">
                <a:latin typeface="Book Antiqua" pitchFamily="18" charset="0"/>
              </a:rPr>
              <a:t>Salaire Net Imposable : SNI</a:t>
            </a:r>
          </a:p>
          <a:p>
            <a:pPr marL="630238" indent="-539750" algn="just">
              <a:buClrTx/>
              <a:buSzPct val="100000"/>
              <a:buFont typeface="+mj-lt"/>
              <a:buAutoNum type="arabicPeriod"/>
            </a:pPr>
            <a:r>
              <a:rPr lang="fr-FR" sz="2400" dirty="0">
                <a:latin typeface="Book Antiqua" pitchFamily="18" charset="0"/>
              </a:rPr>
              <a:t>Impôt brut </a:t>
            </a:r>
          </a:p>
          <a:p>
            <a:pPr marL="630238" indent="-539750" algn="just">
              <a:buClrTx/>
              <a:buSzPct val="100000"/>
              <a:buFont typeface="+mj-lt"/>
              <a:buAutoNum type="arabicPeriod"/>
            </a:pPr>
            <a:r>
              <a:rPr lang="fr-FR" sz="2400" dirty="0">
                <a:latin typeface="Book Antiqua" pitchFamily="18" charset="0"/>
              </a:rPr>
              <a:t>Impôt à payer </a:t>
            </a:r>
          </a:p>
        </p:txBody>
      </p:sp>
      <p:sp>
        <p:nvSpPr>
          <p:cNvPr id="3" name="Titre 2"/>
          <p:cNvSpPr>
            <a:spLocks noGrp="1"/>
          </p:cNvSpPr>
          <p:nvPr>
            <p:ph type="title"/>
          </p:nvPr>
        </p:nvSpPr>
        <p:spPr/>
        <p:txBody>
          <a:bodyPr>
            <a:normAutofit/>
          </a:bodyPr>
          <a:lstStyle/>
          <a:p>
            <a:pPr lvl="0" algn="ctr"/>
            <a:r>
              <a:rPr lang="fr-FR" cap="small" dirty="0">
                <a:latin typeface="Book Antiqua" pitchFamily="18" charset="0"/>
              </a:rPr>
              <a:t>L'impôt sur le revenu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2000240"/>
            <a:ext cx="8229600" cy="4007051"/>
          </a:xfrm>
        </p:spPr>
        <p:txBody>
          <a:bodyPr>
            <a:normAutofit/>
          </a:bodyPr>
          <a:lstStyle/>
          <a:p>
            <a:pPr marL="0" indent="0" algn="just">
              <a:buNone/>
            </a:pPr>
            <a:r>
              <a:rPr lang="fr-FR" sz="2400" dirty="0">
                <a:latin typeface="Book Antiqua" pitchFamily="18" charset="0"/>
              </a:rPr>
              <a:t>L’IR s’applique aux revenus et profits des personnes physiques et des personnes morales n’ayant pas opté pour l’IS.</a:t>
            </a:r>
          </a:p>
          <a:p>
            <a:pPr marL="0" indent="0" algn="just">
              <a:buNone/>
            </a:pPr>
            <a:r>
              <a:rPr lang="fr-FR" sz="2400" dirty="0">
                <a:latin typeface="Book Antiqua" pitchFamily="18" charset="0"/>
              </a:rPr>
              <a:t>Sont concernés :</a:t>
            </a:r>
          </a:p>
          <a:p>
            <a:pPr marL="0" indent="0" algn="just"/>
            <a:r>
              <a:rPr lang="fr-FR" sz="2400" dirty="0">
                <a:latin typeface="Book Antiqua" pitchFamily="18" charset="0"/>
              </a:rPr>
              <a:t> Les revenus professionnels ; </a:t>
            </a:r>
          </a:p>
          <a:p>
            <a:pPr marL="0" indent="0" algn="just"/>
            <a:r>
              <a:rPr lang="fr-FR" sz="2400" dirty="0">
                <a:latin typeface="Book Antiqua" pitchFamily="18" charset="0"/>
              </a:rPr>
              <a:t> Les revenus provenant des exploitations agricoles ; </a:t>
            </a:r>
          </a:p>
          <a:p>
            <a:pPr marL="0" indent="0" algn="just"/>
            <a:r>
              <a:rPr lang="fr-FR" sz="2400" dirty="0">
                <a:latin typeface="Book Antiqua" pitchFamily="18" charset="0"/>
              </a:rPr>
              <a:t> Les revenus salariaux et revenus assimilés ; </a:t>
            </a:r>
          </a:p>
          <a:p>
            <a:pPr marL="0" indent="0" algn="just"/>
            <a:r>
              <a:rPr lang="fr-FR" sz="2400" dirty="0">
                <a:latin typeface="Book Antiqua" pitchFamily="18" charset="0"/>
              </a:rPr>
              <a:t> Les revenus et profits fonciers ; </a:t>
            </a:r>
          </a:p>
          <a:p>
            <a:pPr marL="0" indent="0" algn="just"/>
            <a:r>
              <a:rPr lang="fr-FR" sz="2400" dirty="0">
                <a:latin typeface="Book Antiqua" pitchFamily="18" charset="0"/>
              </a:rPr>
              <a:t> Les revenus et profits de capitaux mobiliers. </a:t>
            </a:r>
          </a:p>
          <a:p>
            <a:pPr>
              <a:buNone/>
            </a:pPr>
            <a:endParaRPr lang="fr-FR" sz="2400" dirty="0">
              <a:latin typeface="Book Antiqua" pitchFamily="18" charset="0"/>
            </a:endParaRPr>
          </a:p>
        </p:txBody>
      </p:sp>
      <p:sp>
        <p:nvSpPr>
          <p:cNvPr id="3" name="Titre 2"/>
          <p:cNvSpPr>
            <a:spLocks noGrp="1"/>
          </p:cNvSpPr>
          <p:nvPr>
            <p:ph type="title"/>
          </p:nvPr>
        </p:nvSpPr>
        <p:spPr/>
        <p:txBody>
          <a:bodyPr/>
          <a:lstStyle/>
          <a:p>
            <a:pPr algn="ctr"/>
            <a:r>
              <a:rPr lang="fr-FR" cap="small" dirty="0">
                <a:latin typeface="Book Antiqua" pitchFamily="18" charset="0"/>
              </a:rPr>
              <a:t>1 - Champ d’application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857364"/>
            <a:ext cx="8229600" cy="3929090"/>
          </a:xfrm>
        </p:spPr>
        <p:txBody>
          <a:bodyPr>
            <a:noAutofit/>
          </a:bodyPr>
          <a:lstStyle/>
          <a:p>
            <a:pPr marL="0" indent="0" algn="just">
              <a:buNone/>
            </a:pPr>
            <a:r>
              <a:rPr lang="fr-FR" sz="2400" dirty="0">
                <a:latin typeface="Book Antiqua" pitchFamily="18" charset="0"/>
              </a:rPr>
              <a:t>L'IR sur salaire est calculé en cascade :</a:t>
            </a:r>
          </a:p>
          <a:p>
            <a:pPr marL="0" indent="0" algn="just">
              <a:buNone/>
            </a:pPr>
            <a:endParaRPr lang="fr-FR" sz="2400" dirty="0">
              <a:latin typeface="Book Antiqua" pitchFamily="18" charset="0"/>
            </a:endParaRPr>
          </a:p>
          <a:p>
            <a:pPr marL="630238" indent="-539750" algn="just">
              <a:buClrTx/>
              <a:buSzPct val="100000"/>
              <a:buFont typeface="+mj-lt"/>
              <a:buAutoNum type="arabicPeriod"/>
            </a:pPr>
            <a:r>
              <a:rPr lang="fr-FR" sz="2400" dirty="0">
                <a:latin typeface="Book Antiqua" pitchFamily="18" charset="0"/>
              </a:rPr>
              <a:t>Salaire Brut Global = Total des rémunérations</a:t>
            </a:r>
          </a:p>
          <a:p>
            <a:pPr marL="630238" indent="-539750" algn="just">
              <a:buClrTx/>
              <a:buSzPct val="100000"/>
              <a:buFont typeface="+mj-lt"/>
              <a:buAutoNum type="arabicPeriod"/>
            </a:pPr>
            <a:r>
              <a:rPr lang="fr-FR" sz="2400" dirty="0">
                <a:latin typeface="Book Antiqua" pitchFamily="18" charset="0"/>
              </a:rPr>
              <a:t>Salaire Brut Imposable = SBG – éléments exonérés</a:t>
            </a:r>
          </a:p>
          <a:p>
            <a:pPr marL="630238" indent="-539750" algn="just">
              <a:buClrTx/>
              <a:buSzPct val="100000"/>
              <a:buFont typeface="+mj-lt"/>
              <a:buAutoNum type="arabicPeriod"/>
            </a:pPr>
            <a:r>
              <a:rPr lang="fr-FR" sz="2400" dirty="0">
                <a:latin typeface="Book Antiqua" pitchFamily="18" charset="0"/>
              </a:rPr>
              <a:t>Salaire Net Imposable = SBI – déductions sur revenu</a:t>
            </a:r>
          </a:p>
          <a:p>
            <a:pPr marL="630238" indent="-539750" algn="just">
              <a:buClrTx/>
              <a:buSzPct val="100000"/>
              <a:buFont typeface="+mj-lt"/>
              <a:buAutoNum type="arabicPeriod"/>
            </a:pPr>
            <a:r>
              <a:rPr lang="fr-FR" sz="2400" dirty="0">
                <a:latin typeface="Book Antiqua" pitchFamily="18" charset="0"/>
              </a:rPr>
              <a:t>Impôt brut = SNI x Taux - SAD</a:t>
            </a:r>
          </a:p>
          <a:p>
            <a:pPr marL="630238" indent="-539750" algn="just">
              <a:buClrTx/>
              <a:buSzPct val="100000"/>
              <a:buFont typeface="+mj-lt"/>
              <a:buAutoNum type="arabicPeriod"/>
            </a:pPr>
            <a:r>
              <a:rPr lang="fr-FR" sz="2400" dirty="0">
                <a:latin typeface="Book Antiqua" pitchFamily="18" charset="0"/>
              </a:rPr>
              <a:t>Impôt à payer = Impôt Brut – Déductions sur impôt</a:t>
            </a:r>
          </a:p>
        </p:txBody>
      </p:sp>
      <p:sp>
        <p:nvSpPr>
          <p:cNvPr id="3" name="Titre 2"/>
          <p:cNvSpPr>
            <a:spLocks noGrp="1"/>
          </p:cNvSpPr>
          <p:nvPr>
            <p:ph type="title"/>
          </p:nvPr>
        </p:nvSpPr>
        <p:spPr/>
        <p:txBody>
          <a:bodyPr>
            <a:normAutofit/>
          </a:bodyPr>
          <a:lstStyle/>
          <a:p>
            <a:pPr lvl="0" algn="ctr"/>
            <a:r>
              <a:rPr lang="fr-FR" cap="small" dirty="0">
                <a:latin typeface="Book Antiqua" pitchFamily="18" charset="0"/>
              </a:rPr>
              <a:t>L'impôt su le revenu</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285860"/>
            <a:ext cx="8229600" cy="5000660"/>
          </a:xfrm>
        </p:spPr>
        <p:txBody>
          <a:bodyPr>
            <a:noAutofit/>
          </a:bodyPr>
          <a:lstStyle/>
          <a:p>
            <a:pPr marL="0" indent="0" algn="just">
              <a:buNone/>
            </a:pPr>
            <a:r>
              <a:rPr lang="fr-FR" sz="2400" dirty="0">
                <a:latin typeface="Book Antiqua" pitchFamily="18" charset="0"/>
              </a:rPr>
              <a:t>Salaire Brut Global (SBG) : c’est la somme des Rémunérations (salaires de base + prime + indemnités  + avantages en argents ou en nature + …)</a:t>
            </a:r>
          </a:p>
          <a:p>
            <a:pPr marL="0" indent="0" algn="just">
              <a:buNone/>
            </a:pPr>
            <a:endParaRPr lang="fr-FR" sz="2400" dirty="0">
              <a:latin typeface="Book Antiqua" pitchFamily="18" charset="0"/>
            </a:endParaRPr>
          </a:p>
          <a:p>
            <a:pPr marL="0" indent="0" algn="just">
              <a:buNone/>
            </a:pPr>
            <a:r>
              <a:rPr lang="fr-FR" sz="2400" b="1" dirty="0">
                <a:latin typeface="Book Antiqua" pitchFamily="18" charset="0"/>
              </a:rPr>
              <a:t>Exemple d'application :</a:t>
            </a:r>
          </a:p>
          <a:p>
            <a:pPr marL="360363" indent="0" algn="just">
              <a:buNone/>
            </a:pPr>
            <a:r>
              <a:rPr lang="fr-FR" sz="2400" dirty="0">
                <a:latin typeface="Book Antiqua" pitchFamily="18" charset="0"/>
              </a:rPr>
              <a:t>Salaire de base			: 10 000</a:t>
            </a:r>
          </a:p>
          <a:p>
            <a:pPr marL="360363" indent="0" algn="just">
              <a:buNone/>
            </a:pPr>
            <a:r>
              <a:rPr lang="fr-FR" sz="2400" dirty="0">
                <a:latin typeface="Book Antiqua" pitchFamily="18" charset="0"/>
              </a:rPr>
              <a:t>Prime				:   1 000</a:t>
            </a:r>
          </a:p>
          <a:p>
            <a:pPr marL="360363" indent="0" algn="just">
              <a:buNone/>
            </a:pPr>
            <a:r>
              <a:rPr lang="fr-FR" sz="2400" dirty="0">
                <a:latin typeface="Book Antiqua" pitchFamily="18" charset="0"/>
              </a:rPr>
              <a:t>Indemnités de logement		: 3 000</a:t>
            </a:r>
          </a:p>
          <a:p>
            <a:pPr marL="360363" indent="0" algn="just">
              <a:buNone/>
            </a:pPr>
            <a:r>
              <a:rPr lang="fr-FR" sz="2400" dirty="0">
                <a:latin typeface="Book Antiqua" pitchFamily="18" charset="0"/>
              </a:rPr>
              <a:t>Frais de déplacement justifiés	: 2 000</a:t>
            </a:r>
          </a:p>
          <a:p>
            <a:pPr marL="360363" indent="0" algn="just">
              <a:buNone/>
            </a:pPr>
            <a:r>
              <a:rPr lang="fr-FR" sz="2400" dirty="0">
                <a:latin typeface="Book Antiqua" pitchFamily="18" charset="0"/>
              </a:rPr>
              <a:t>Allocations Familiales		: 200</a:t>
            </a:r>
          </a:p>
          <a:p>
            <a:pPr marL="0" indent="0" algn="just">
              <a:buNone/>
            </a:pPr>
            <a:endParaRPr lang="fr-FR" sz="2400" dirty="0">
              <a:latin typeface="Book Antiqua" pitchFamily="18" charset="0"/>
            </a:endParaRPr>
          </a:p>
          <a:p>
            <a:pPr marL="0" indent="0" algn="ctr">
              <a:buNone/>
            </a:pPr>
            <a:r>
              <a:rPr lang="fr-FR" sz="2400" dirty="0">
                <a:latin typeface="Book Antiqua" pitchFamily="18" charset="0"/>
              </a:rPr>
              <a:t>SBG = 16 200</a:t>
            </a:r>
          </a:p>
        </p:txBody>
      </p:sp>
      <p:sp>
        <p:nvSpPr>
          <p:cNvPr id="3" name="Titre 2"/>
          <p:cNvSpPr>
            <a:spLocks noGrp="1"/>
          </p:cNvSpPr>
          <p:nvPr>
            <p:ph type="title"/>
          </p:nvPr>
        </p:nvSpPr>
        <p:spPr/>
        <p:txBody>
          <a:bodyPr>
            <a:normAutofit/>
          </a:bodyPr>
          <a:lstStyle/>
          <a:p>
            <a:pPr lvl="0" algn="ctr"/>
            <a:r>
              <a:rPr lang="fr-FR" cap="small" dirty="0">
                <a:latin typeface="Book Antiqua" pitchFamily="18" charset="0"/>
              </a:rPr>
              <a:t>Le Salaire Brut Global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071546"/>
            <a:ext cx="8429684" cy="4857784"/>
          </a:xfrm>
        </p:spPr>
        <p:txBody>
          <a:bodyPr>
            <a:noAutofit/>
          </a:bodyPr>
          <a:lstStyle/>
          <a:p>
            <a:pPr marL="0" indent="0" algn="just">
              <a:buNone/>
            </a:pPr>
            <a:r>
              <a:rPr lang="fr-FR" sz="2000" dirty="0">
                <a:latin typeface="Book Antiqua" pitchFamily="18" charset="0"/>
              </a:rPr>
              <a:t>Salaire Brut Imposable (SBI) : ce salaire est obtenu en éliminant du salaire brut les éléments exonérés. Il s’agit notamment :</a:t>
            </a:r>
          </a:p>
          <a:p>
            <a:pPr lvl="0" algn="just"/>
            <a:r>
              <a:rPr lang="fr-FR" sz="2000" dirty="0">
                <a:latin typeface="Book Antiqua" pitchFamily="18" charset="0"/>
              </a:rPr>
              <a:t>des allocations familiales et d’assistance à la famille ;</a:t>
            </a:r>
          </a:p>
          <a:p>
            <a:pPr lvl="0" algn="just"/>
            <a:r>
              <a:rPr lang="fr-FR" sz="2000" dirty="0">
                <a:latin typeface="Book Antiqua" pitchFamily="18" charset="0"/>
              </a:rPr>
              <a:t>des indemnités destinées à couvrir des frais de fonction lorsqu’elles sont justifiées ;</a:t>
            </a:r>
          </a:p>
          <a:p>
            <a:pPr lvl="0" algn="just"/>
            <a:r>
              <a:rPr lang="fr-FR" sz="2000" dirty="0">
                <a:latin typeface="Book Antiqua" pitchFamily="18" charset="0"/>
              </a:rPr>
              <a:t>des pensions alimentaires ;</a:t>
            </a:r>
          </a:p>
          <a:p>
            <a:pPr lvl="0" algn="just"/>
            <a:r>
              <a:rPr lang="fr-FR" sz="2000" dirty="0">
                <a:latin typeface="Book Antiqua" pitchFamily="18" charset="0"/>
              </a:rPr>
              <a:t>des indemnités journalières de maladie, d’accident et de maternité et des allocations décès ;</a:t>
            </a:r>
          </a:p>
          <a:p>
            <a:pPr lvl="0" algn="just"/>
            <a:r>
              <a:rPr lang="fr-FR" sz="2000" dirty="0">
                <a:latin typeface="Book Antiqua" pitchFamily="18" charset="0"/>
              </a:rPr>
              <a:t>des indemnités de licenciement ; </a:t>
            </a:r>
          </a:p>
          <a:p>
            <a:pPr lvl="0" algn="just"/>
            <a:r>
              <a:rPr lang="fr-FR" sz="2000" dirty="0">
                <a:latin typeface="Book Antiqua" pitchFamily="18" charset="0"/>
              </a:rPr>
              <a:t>des pensions d’invalidité servies aux militaires et leurs ayants cause</a:t>
            </a:r>
          </a:p>
          <a:p>
            <a:pPr lvl="0" algn="just"/>
            <a:r>
              <a:rPr lang="fr-FR" sz="2000" dirty="0">
                <a:latin typeface="Book Antiqua" pitchFamily="18" charset="0"/>
              </a:rPr>
              <a:t>le salaire mensuel brut plafonné à dix mille (10 000) dirhams, pour une durée de vingt quatre (24) mois à compter de la date de recrutement du salarié, versé par une entreprise créée durant la période allant du 1er janvier 2015 au 31 décembre 2019 dans la limite de cinq (5) salariés. ….</a:t>
            </a:r>
          </a:p>
          <a:p>
            <a:pPr marL="0" indent="0" algn="just">
              <a:buNone/>
            </a:pPr>
            <a:endParaRPr lang="fr-FR" sz="2000" dirty="0">
              <a:latin typeface="Book Antiqua" pitchFamily="18" charset="0"/>
            </a:endParaRPr>
          </a:p>
        </p:txBody>
      </p:sp>
      <p:sp>
        <p:nvSpPr>
          <p:cNvPr id="3" name="Titre 2"/>
          <p:cNvSpPr>
            <a:spLocks noGrp="1"/>
          </p:cNvSpPr>
          <p:nvPr>
            <p:ph type="title"/>
          </p:nvPr>
        </p:nvSpPr>
        <p:spPr>
          <a:xfrm>
            <a:off x="457200" y="-24"/>
            <a:ext cx="8229600" cy="1143000"/>
          </a:xfrm>
        </p:spPr>
        <p:txBody>
          <a:bodyPr>
            <a:normAutofit/>
          </a:bodyPr>
          <a:lstStyle/>
          <a:p>
            <a:pPr lvl="0" algn="ctr"/>
            <a:r>
              <a:rPr lang="fr-FR" cap="small" dirty="0">
                <a:latin typeface="Book Antiqua" pitchFamily="18" charset="0"/>
              </a:rPr>
              <a:t>Le Salaire Brut Imposable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428736"/>
            <a:ext cx="8229600" cy="4857784"/>
          </a:xfrm>
        </p:spPr>
        <p:txBody>
          <a:bodyPr>
            <a:noAutofit/>
          </a:bodyPr>
          <a:lstStyle/>
          <a:p>
            <a:pPr marL="0" indent="0" algn="just">
              <a:buNone/>
            </a:pPr>
            <a:r>
              <a:rPr lang="fr-FR" sz="2400" b="1" dirty="0">
                <a:latin typeface="Book Antiqua" pitchFamily="18" charset="0"/>
              </a:rPr>
              <a:t>Exemple d'application :</a:t>
            </a:r>
          </a:p>
          <a:p>
            <a:pPr marL="360363" indent="0" algn="just">
              <a:buNone/>
            </a:pPr>
            <a:r>
              <a:rPr lang="fr-FR" sz="2400" dirty="0">
                <a:latin typeface="Book Antiqua" pitchFamily="18" charset="0"/>
              </a:rPr>
              <a:t> SBG = 16 200</a:t>
            </a:r>
          </a:p>
          <a:p>
            <a:pPr marL="0" indent="0" algn="just">
              <a:buNone/>
            </a:pPr>
            <a:endParaRPr lang="fr-FR" sz="2400" dirty="0">
              <a:latin typeface="Book Antiqua" pitchFamily="18" charset="0"/>
            </a:endParaRPr>
          </a:p>
          <a:p>
            <a:pPr marL="0" indent="0" algn="just">
              <a:buNone/>
            </a:pPr>
            <a:r>
              <a:rPr lang="fr-FR" sz="2400" dirty="0">
                <a:latin typeface="Book Antiqua" pitchFamily="18" charset="0"/>
              </a:rPr>
              <a:t>Éléments exonérés : </a:t>
            </a:r>
          </a:p>
          <a:p>
            <a:pPr marL="360363" indent="0" algn="just">
              <a:buNone/>
            </a:pPr>
            <a:r>
              <a:rPr lang="fr-FR" sz="2400" dirty="0">
                <a:latin typeface="Book Antiqua" pitchFamily="18" charset="0"/>
              </a:rPr>
              <a:t>Frais de déplacement justifiés	: 2 000</a:t>
            </a:r>
          </a:p>
          <a:p>
            <a:pPr marL="360363" indent="0" algn="just">
              <a:buNone/>
            </a:pPr>
            <a:r>
              <a:rPr lang="fr-FR" sz="2400" dirty="0">
                <a:latin typeface="Book Antiqua" pitchFamily="18" charset="0"/>
              </a:rPr>
              <a:t>Allocations Familiales		:    200</a:t>
            </a:r>
          </a:p>
          <a:p>
            <a:pPr marL="360363" indent="0" algn="just">
              <a:buNone/>
            </a:pPr>
            <a:endParaRPr lang="fr-FR" sz="2400" dirty="0">
              <a:latin typeface="Book Antiqua" pitchFamily="18" charset="0"/>
            </a:endParaRPr>
          </a:p>
          <a:p>
            <a:pPr marL="360363" indent="0" algn="just">
              <a:buNone/>
            </a:pPr>
            <a:r>
              <a:rPr lang="fr-FR" sz="2400" dirty="0">
                <a:latin typeface="Book Antiqua" pitchFamily="18" charset="0"/>
              </a:rPr>
              <a:t>SBI = 14 000</a:t>
            </a:r>
          </a:p>
        </p:txBody>
      </p:sp>
      <p:sp>
        <p:nvSpPr>
          <p:cNvPr id="3" name="Titre 2"/>
          <p:cNvSpPr>
            <a:spLocks noGrp="1"/>
          </p:cNvSpPr>
          <p:nvPr>
            <p:ph type="title"/>
          </p:nvPr>
        </p:nvSpPr>
        <p:spPr/>
        <p:txBody>
          <a:bodyPr>
            <a:normAutofit/>
          </a:bodyPr>
          <a:lstStyle/>
          <a:p>
            <a:pPr lvl="0" algn="ctr"/>
            <a:r>
              <a:rPr lang="fr-FR" cap="small" dirty="0">
                <a:latin typeface="Book Antiqua" pitchFamily="18" charset="0"/>
              </a:rPr>
              <a:t>Le Salaire Brut Imposable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85720" y="1071546"/>
            <a:ext cx="8572560" cy="5214974"/>
          </a:xfrm>
        </p:spPr>
        <p:txBody>
          <a:bodyPr>
            <a:noAutofit/>
          </a:bodyPr>
          <a:lstStyle/>
          <a:p>
            <a:pPr marL="0" indent="0" algn="just">
              <a:buNone/>
            </a:pPr>
            <a:r>
              <a:rPr lang="fr-FR" sz="2000" dirty="0">
                <a:latin typeface="Book Antiqua" pitchFamily="18" charset="0"/>
              </a:rPr>
              <a:t>Salaire Net Imposable (SNI) : ce salaire s’obtient en déduisant du SBI, certaines déductions nous pouvons citer :</a:t>
            </a:r>
          </a:p>
          <a:p>
            <a:pPr lvl="0" algn="just"/>
            <a:r>
              <a:rPr lang="fr-FR" sz="2000" dirty="0">
                <a:latin typeface="Book Antiqua" pitchFamily="18" charset="0"/>
              </a:rPr>
              <a:t>Les frais professionnel évalués forfaitairement à 20% du SBI non compris les avantages en argents ou en nature, et ce dans la limite de 30 000 DH par an (2500 DH par mois)</a:t>
            </a:r>
          </a:p>
          <a:p>
            <a:pPr lvl="0" algn="just"/>
            <a:r>
              <a:rPr lang="fr-FR" sz="2000" dirty="0">
                <a:latin typeface="Book Antiqua" pitchFamily="18" charset="0"/>
              </a:rPr>
              <a:t>Les cotisations à la CNSS ;</a:t>
            </a:r>
          </a:p>
          <a:p>
            <a:pPr lvl="0" algn="just"/>
            <a:r>
              <a:rPr lang="fr-FR" sz="2000" dirty="0">
                <a:latin typeface="Book Antiqua" pitchFamily="18" charset="0"/>
              </a:rPr>
              <a:t>Les cotisations de retraite constituées auprès d’organismes marocains ; </a:t>
            </a:r>
          </a:p>
          <a:p>
            <a:pPr lvl="0"/>
            <a:r>
              <a:rPr lang="fr-FR" sz="2000" dirty="0">
                <a:latin typeface="Book Antiqua" pitchFamily="18" charset="0"/>
              </a:rPr>
              <a:t>la part salariale de primes d’assurance-groupe ;</a:t>
            </a:r>
          </a:p>
          <a:p>
            <a:r>
              <a:rPr lang="fr-FR" sz="2000" dirty="0">
                <a:latin typeface="Book Antiqua" pitchFamily="18" charset="0"/>
              </a:rPr>
              <a:t>les remboursements en principal et intérêts des prêts contractés ou du coût d’acquisition et de la rémunération convenue d’avance dans le cadre du contrat « </a:t>
            </a:r>
            <a:r>
              <a:rPr lang="fr-FR" sz="2000" dirty="0" err="1">
                <a:latin typeface="Book Antiqua" pitchFamily="18" charset="0"/>
              </a:rPr>
              <a:t>Mourabaha</a:t>
            </a:r>
            <a:r>
              <a:rPr lang="fr-FR" sz="2000" dirty="0">
                <a:latin typeface="Book Antiqua" pitchFamily="18" charset="0"/>
              </a:rPr>
              <a:t> », pour l’acquisition d’un logement social. </a:t>
            </a:r>
          </a:p>
          <a:p>
            <a:r>
              <a:rPr lang="fr-FR" sz="2000" dirty="0">
                <a:latin typeface="Book Antiqua" pitchFamily="18" charset="0"/>
              </a:rPr>
              <a:t>Les intérêts ou des rémunérations dans la limite de 10% du revenu global imposable, en vue de l’acquisition ou de la construction de logements à usage d’habitation principale…</a:t>
            </a:r>
          </a:p>
          <a:p>
            <a:pPr marL="360363" indent="0" algn="just">
              <a:buNone/>
            </a:pPr>
            <a:endParaRPr lang="fr-FR" sz="2000" dirty="0">
              <a:latin typeface="Book Antiqua" pitchFamily="18" charset="0"/>
            </a:endParaRPr>
          </a:p>
        </p:txBody>
      </p:sp>
      <p:sp>
        <p:nvSpPr>
          <p:cNvPr id="3" name="Titre 2"/>
          <p:cNvSpPr>
            <a:spLocks noGrp="1"/>
          </p:cNvSpPr>
          <p:nvPr>
            <p:ph type="title"/>
          </p:nvPr>
        </p:nvSpPr>
        <p:spPr>
          <a:xfrm>
            <a:off x="428596" y="0"/>
            <a:ext cx="8229600" cy="1143000"/>
          </a:xfrm>
        </p:spPr>
        <p:txBody>
          <a:bodyPr>
            <a:normAutofit/>
          </a:bodyPr>
          <a:lstStyle/>
          <a:p>
            <a:pPr lvl="0" algn="ctr"/>
            <a:r>
              <a:rPr lang="fr-FR" cap="small" dirty="0">
                <a:latin typeface="Book Antiqua" pitchFamily="18" charset="0"/>
              </a:rPr>
              <a:t>Le Salaire Net Imposable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428736"/>
            <a:ext cx="8229600" cy="4857784"/>
          </a:xfrm>
        </p:spPr>
        <p:txBody>
          <a:bodyPr>
            <a:noAutofit/>
          </a:bodyPr>
          <a:lstStyle/>
          <a:p>
            <a:pPr marL="0" indent="0" algn="just">
              <a:buNone/>
            </a:pPr>
            <a:r>
              <a:rPr lang="fr-FR" sz="2400" b="1" dirty="0">
                <a:latin typeface="Book Antiqua" pitchFamily="18" charset="0"/>
              </a:rPr>
              <a:t>Exemple d'application :</a:t>
            </a:r>
          </a:p>
          <a:p>
            <a:pPr marL="360363" indent="0" algn="just">
              <a:buNone/>
            </a:pPr>
            <a:r>
              <a:rPr lang="fr-FR" sz="2400" dirty="0">
                <a:latin typeface="Book Antiqua" pitchFamily="18" charset="0"/>
              </a:rPr>
              <a:t>SBG = 16 200</a:t>
            </a:r>
          </a:p>
          <a:p>
            <a:pPr marL="360363" indent="0" algn="just">
              <a:buNone/>
            </a:pPr>
            <a:r>
              <a:rPr lang="fr-FR" sz="2400" dirty="0">
                <a:latin typeface="Book Antiqua" pitchFamily="18" charset="0"/>
              </a:rPr>
              <a:t>SBI   = 14 000</a:t>
            </a:r>
          </a:p>
          <a:p>
            <a:pPr marL="360363" indent="0" algn="just">
              <a:buNone/>
            </a:pPr>
            <a:endParaRPr lang="fr-FR" sz="2400" dirty="0">
              <a:latin typeface="Book Antiqua" pitchFamily="18" charset="0"/>
            </a:endParaRPr>
          </a:p>
          <a:p>
            <a:pPr marL="0" indent="0" algn="just">
              <a:buNone/>
            </a:pPr>
            <a:r>
              <a:rPr lang="fr-FR" sz="2400" dirty="0">
                <a:latin typeface="Book Antiqua" pitchFamily="18" charset="0"/>
              </a:rPr>
              <a:t>Les déductions sur revenu :</a:t>
            </a:r>
          </a:p>
          <a:p>
            <a:pPr marL="360363" indent="0" algn="just">
              <a:buNone/>
            </a:pPr>
            <a:r>
              <a:rPr lang="fr-FR" sz="2400" dirty="0">
                <a:latin typeface="Book Antiqua" pitchFamily="18" charset="0"/>
              </a:rPr>
              <a:t>Les frais professionnel = 14 000 x 20% = 2 800</a:t>
            </a:r>
          </a:p>
          <a:p>
            <a:pPr marL="360363" indent="0" algn="just">
              <a:buNone/>
            </a:pPr>
            <a:r>
              <a:rPr lang="fr-FR" sz="2400" dirty="0">
                <a:latin typeface="Book Antiqua" pitchFamily="18" charset="0"/>
              </a:rPr>
              <a:t>Plafond de 2 500</a:t>
            </a:r>
          </a:p>
          <a:p>
            <a:pPr marL="360363" indent="0" algn="just">
              <a:buNone/>
            </a:pPr>
            <a:r>
              <a:rPr lang="fr-FR" sz="2400" dirty="0">
                <a:latin typeface="Book Antiqua" pitchFamily="18" charset="0"/>
              </a:rPr>
              <a:t>CNSS = 585</a:t>
            </a:r>
          </a:p>
          <a:p>
            <a:pPr marL="360363" indent="0" algn="just">
              <a:buNone/>
            </a:pPr>
            <a:r>
              <a:rPr lang="fr-FR" sz="2400" dirty="0">
                <a:latin typeface="Book Antiqua" pitchFamily="18" charset="0"/>
              </a:rPr>
              <a:t>Retraite 6% = 840</a:t>
            </a:r>
          </a:p>
          <a:p>
            <a:pPr marL="360363" indent="0" algn="just">
              <a:buNone/>
            </a:pPr>
            <a:r>
              <a:rPr lang="fr-FR" sz="2400" dirty="0">
                <a:latin typeface="Book Antiqua" pitchFamily="18" charset="0"/>
              </a:rPr>
              <a:t>Assurance groupe 2% = 280</a:t>
            </a:r>
          </a:p>
          <a:p>
            <a:pPr marL="360363" indent="0" algn="just">
              <a:buNone/>
            </a:pPr>
            <a:r>
              <a:rPr lang="fr-FR" sz="2400" dirty="0">
                <a:latin typeface="Book Antiqua" pitchFamily="18" charset="0"/>
              </a:rPr>
              <a:t>Déductions sur revenus = 4 205</a:t>
            </a:r>
          </a:p>
          <a:p>
            <a:pPr marL="360363" indent="0" algn="ctr">
              <a:buNone/>
            </a:pPr>
            <a:r>
              <a:rPr lang="fr-FR" sz="2400" dirty="0">
                <a:latin typeface="Book Antiqua" pitchFamily="18" charset="0"/>
              </a:rPr>
              <a:t>SNI = 14 000 – 4 205 = 9 795</a:t>
            </a:r>
          </a:p>
        </p:txBody>
      </p:sp>
      <p:sp>
        <p:nvSpPr>
          <p:cNvPr id="3" name="Titre 2"/>
          <p:cNvSpPr>
            <a:spLocks noGrp="1"/>
          </p:cNvSpPr>
          <p:nvPr>
            <p:ph type="title"/>
          </p:nvPr>
        </p:nvSpPr>
        <p:spPr/>
        <p:txBody>
          <a:bodyPr>
            <a:normAutofit/>
          </a:bodyPr>
          <a:lstStyle/>
          <a:p>
            <a:pPr lvl="0" algn="ctr"/>
            <a:r>
              <a:rPr lang="fr-FR" cap="small" dirty="0">
                <a:latin typeface="Book Antiqua" pitchFamily="18" charset="0"/>
              </a:rPr>
              <a:t>Le Salaire Net Imposable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pPr algn="ctr"/>
            <a:r>
              <a:rPr lang="fr-FR" cap="small" dirty="0">
                <a:latin typeface="Book Antiqua" pitchFamily="18" charset="0"/>
              </a:rPr>
              <a:t>Calcul de l'impôt mensuel</a:t>
            </a:r>
          </a:p>
        </p:txBody>
      </p:sp>
      <p:graphicFrame>
        <p:nvGraphicFramePr>
          <p:cNvPr id="4" name="Tableau 3"/>
          <p:cNvGraphicFramePr>
            <a:graphicFrameLocks noGrp="1"/>
          </p:cNvGraphicFramePr>
          <p:nvPr/>
        </p:nvGraphicFramePr>
        <p:xfrm>
          <a:off x="571472" y="1714488"/>
          <a:ext cx="8072496" cy="3938016"/>
        </p:xfrm>
        <a:graphic>
          <a:graphicData uri="http://schemas.openxmlformats.org/drawingml/2006/table">
            <a:tbl>
              <a:tblPr/>
              <a:tblGrid>
                <a:gridCol w="2018124">
                  <a:extLst>
                    <a:ext uri="{9D8B030D-6E8A-4147-A177-3AD203B41FA5}">
                      <a16:colId xmlns:a16="http://schemas.microsoft.com/office/drawing/2014/main" xmlns="" val="20000"/>
                    </a:ext>
                  </a:extLst>
                </a:gridCol>
                <a:gridCol w="2018124">
                  <a:extLst>
                    <a:ext uri="{9D8B030D-6E8A-4147-A177-3AD203B41FA5}">
                      <a16:colId xmlns:a16="http://schemas.microsoft.com/office/drawing/2014/main" xmlns="" val="20001"/>
                    </a:ext>
                  </a:extLst>
                </a:gridCol>
                <a:gridCol w="2018124">
                  <a:extLst>
                    <a:ext uri="{9D8B030D-6E8A-4147-A177-3AD203B41FA5}">
                      <a16:colId xmlns:a16="http://schemas.microsoft.com/office/drawing/2014/main" xmlns="" val="20002"/>
                    </a:ext>
                  </a:extLst>
                </a:gridCol>
                <a:gridCol w="2018124">
                  <a:extLst>
                    <a:ext uri="{9D8B030D-6E8A-4147-A177-3AD203B41FA5}">
                      <a16:colId xmlns:a16="http://schemas.microsoft.com/office/drawing/2014/main" xmlns="" val="20003"/>
                    </a:ext>
                  </a:extLst>
                </a:gridCol>
              </a:tblGrid>
              <a:tr h="259080">
                <a:tc gridSpan="4">
                  <a:txBody>
                    <a:bodyPr/>
                    <a:lstStyle/>
                    <a:p>
                      <a:pPr algn="ctr">
                        <a:lnSpc>
                          <a:spcPct val="115000"/>
                        </a:lnSpc>
                        <a:spcAft>
                          <a:spcPts val="0"/>
                        </a:spcAft>
                      </a:pPr>
                      <a:r>
                        <a:rPr lang="fr-FR" sz="2400" b="1" dirty="0">
                          <a:latin typeface="Book Antiqua" pitchFamily="18" charset="0"/>
                          <a:ea typeface="Times New Roman"/>
                          <a:cs typeface="Arial"/>
                        </a:rPr>
                        <a:t>Barème mensuel de l’impôt sur le revenu</a:t>
                      </a:r>
                      <a:endParaRPr lang="fr-FR" sz="2400" dirty="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0"/>
                  </a:ext>
                </a:extLst>
              </a:tr>
              <a:tr h="259080">
                <a:tc gridSpan="2">
                  <a:txBody>
                    <a:bodyPr/>
                    <a:lstStyle/>
                    <a:p>
                      <a:pPr algn="ctr">
                        <a:lnSpc>
                          <a:spcPct val="115000"/>
                        </a:lnSpc>
                        <a:spcAft>
                          <a:spcPts val="0"/>
                        </a:spcAft>
                      </a:pPr>
                      <a:r>
                        <a:rPr lang="fr-FR" sz="2400" b="1" dirty="0">
                          <a:latin typeface="Book Antiqua"/>
                          <a:ea typeface="Times New Roman"/>
                          <a:cs typeface="Times New Roman"/>
                        </a:rPr>
                        <a:t>Tranches de revenu </a:t>
                      </a:r>
                      <a:endParaRPr lang="fr-FR" sz="2400" b="1" dirty="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hMerge="1">
                  <a:txBody>
                    <a:bodyPr/>
                    <a:lstStyle/>
                    <a:p>
                      <a:pPr algn="ctr">
                        <a:lnSpc>
                          <a:spcPct val="115000"/>
                        </a:lnSpc>
                        <a:spcAft>
                          <a:spcPts val="0"/>
                        </a:spcAft>
                      </a:pPr>
                      <a:endParaRPr lang="fr-FR" sz="2400" dirty="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ctr">
                        <a:lnSpc>
                          <a:spcPct val="115000"/>
                        </a:lnSpc>
                        <a:spcAft>
                          <a:spcPts val="0"/>
                        </a:spcAft>
                      </a:pPr>
                      <a:r>
                        <a:rPr lang="fr-FR" sz="2400" b="1">
                          <a:latin typeface="Book Antiqua" pitchFamily="18" charset="0"/>
                          <a:ea typeface="Times New Roman"/>
                          <a:cs typeface="Arial"/>
                        </a:rPr>
                        <a:t>Taux impôt</a:t>
                      </a:r>
                      <a:endParaRPr lang="fr-FR" sz="240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ctr">
                        <a:lnSpc>
                          <a:spcPct val="115000"/>
                        </a:lnSpc>
                        <a:spcAft>
                          <a:spcPts val="0"/>
                        </a:spcAft>
                      </a:pPr>
                      <a:r>
                        <a:rPr lang="fr-FR" sz="2400" b="1">
                          <a:latin typeface="Book Antiqua" pitchFamily="18" charset="0"/>
                          <a:ea typeface="Times New Roman"/>
                          <a:cs typeface="Arial"/>
                        </a:rPr>
                        <a:t>Déduction (MAD)</a:t>
                      </a:r>
                      <a:endParaRPr lang="fr-FR" sz="240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extLst>
                  <a:ext uri="{0D108BD9-81ED-4DB2-BD59-A6C34878D82A}">
                    <a16:rowId xmlns:a16="http://schemas.microsoft.com/office/drawing/2014/main" xmlns="" val="10001"/>
                  </a:ext>
                </a:extLst>
              </a:tr>
              <a:tr h="259080">
                <a:tc>
                  <a:txBody>
                    <a:bodyPr/>
                    <a:lstStyle/>
                    <a:p>
                      <a:pPr algn="r">
                        <a:lnSpc>
                          <a:spcPct val="115000"/>
                        </a:lnSpc>
                        <a:spcAft>
                          <a:spcPts val="0"/>
                        </a:spcAft>
                      </a:pPr>
                      <a:r>
                        <a:rPr lang="fr-FR" sz="2400" dirty="0">
                          <a:latin typeface="Book Antiqua" pitchFamily="18" charset="0"/>
                          <a:ea typeface="Times New Roman"/>
                          <a:cs typeface="Arial"/>
                        </a:rPr>
                        <a:t>0.00</a:t>
                      </a:r>
                      <a:endParaRPr lang="fr-FR" sz="2400" dirty="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fr-FR" sz="2400" dirty="0">
                          <a:latin typeface="Book Antiqua" pitchFamily="18" charset="0"/>
                          <a:ea typeface="Times New Roman"/>
                          <a:cs typeface="Arial"/>
                        </a:rPr>
                        <a:t>2 500.00</a:t>
                      </a:r>
                      <a:endParaRPr lang="fr-FR" sz="2400" dirty="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dirty="0">
                          <a:latin typeface="Book Antiqua" pitchFamily="18" charset="0"/>
                          <a:ea typeface="Times New Roman"/>
                          <a:cs typeface="Arial"/>
                        </a:rPr>
                        <a:t>0 %</a:t>
                      </a:r>
                      <a:endParaRPr lang="fr-FR" sz="2400" dirty="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fr-FR" sz="2400" dirty="0">
                          <a:latin typeface="Book Antiqua" pitchFamily="18" charset="0"/>
                          <a:ea typeface="Times New Roman"/>
                          <a:cs typeface="Arial"/>
                        </a:rPr>
                        <a:t>0.00</a:t>
                      </a:r>
                      <a:endParaRPr lang="fr-FR" sz="2400" dirty="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59080">
                <a:tc>
                  <a:txBody>
                    <a:bodyPr/>
                    <a:lstStyle/>
                    <a:p>
                      <a:pPr algn="r">
                        <a:lnSpc>
                          <a:spcPct val="115000"/>
                        </a:lnSpc>
                        <a:spcAft>
                          <a:spcPts val="0"/>
                        </a:spcAft>
                      </a:pPr>
                      <a:r>
                        <a:rPr lang="fr-FR" sz="2400">
                          <a:latin typeface="Book Antiqua" pitchFamily="18" charset="0"/>
                          <a:ea typeface="Times New Roman"/>
                          <a:cs typeface="Arial"/>
                        </a:rPr>
                        <a:t>2 501.00</a:t>
                      </a:r>
                      <a:endParaRPr lang="fr-FR" sz="240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fr-FR" sz="2400">
                          <a:latin typeface="Book Antiqua" pitchFamily="18" charset="0"/>
                          <a:ea typeface="Times New Roman"/>
                          <a:cs typeface="Arial"/>
                        </a:rPr>
                        <a:t>4 166.00</a:t>
                      </a:r>
                      <a:endParaRPr lang="fr-FR" sz="240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dirty="0">
                          <a:latin typeface="Book Antiqua" pitchFamily="18" charset="0"/>
                          <a:ea typeface="Times New Roman"/>
                          <a:cs typeface="Arial"/>
                        </a:rPr>
                        <a:t>10 %</a:t>
                      </a:r>
                      <a:endParaRPr lang="fr-FR" sz="2400" dirty="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fr-FR" sz="2400" dirty="0">
                          <a:latin typeface="Book Antiqua" pitchFamily="18" charset="0"/>
                          <a:ea typeface="Times New Roman"/>
                          <a:cs typeface="Arial"/>
                        </a:rPr>
                        <a:t>250.00</a:t>
                      </a:r>
                      <a:endParaRPr lang="fr-FR" sz="2400" dirty="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59080">
                <a:tc>
                  <a:txBody>
                    <a:bodyPr/>
                    <a:lstStyle/>
                    <a:p>
                      <a:pPr algn="r">
                        <a:lnSpc>
                          <a:spcPct val="115000"/>
                        </a:lnSpc>
                        <a:spcAft>
                          <a:spcPts val="0"/>
                        </a:spcAft>
                      </a:pPr>
                      <a:r>
                        <a:rPr lang="fr-FR" sz="2400">
                          <a:latin typeface="Book Antiqua" pitchFamily="18" charset="0"/>
                          <a:ea typeface="Times New Roman"/>
                          <a:cs typeface="Arial"/>
                        </a:rPr>
                        <a:t>4 167.00</a:t>
                      </a:r>
                      <a:endParaRPr lang="fr-FR" sz="240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fr-FR" sz="2400">
                          <a:latin typeface="Book Antiqua" pitchFamily="18" charset="0"/>
                          <a:ea typeface="Times New Roman"/>
                          <a:cs typeface="Arial"/>
                        </a:rPr>
                        <a:t>5 000.00</a:t>
                      </a:r>
                      <a:endParaRPr lang="fr-FR" sz="240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dirty="0">
                          <a:latin typeface="Book Antiqua" pitchFamily="18" charset="0"/>
                          <a:ea typeface="Times New Roman"/>
                          <a:cs typeface="Arial"/>
                        </a:rPr>
                        <a:t>20 %</a:t>
                      </a:r>
                      <a:endParaRPr lang="fr-FR" sz="2400" dirty="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fr-FR" sz="2400" dirty="0">
                          <a:latin typeface="Book Antiqua" pitchFamily="18" charset="0"/>
                          <a:ea typeface="Times New Roman"/>
                          <a:cs typeface="Arial"/>
                        </a:rPr>
                        <a:t>666.67</a:t>
                      </a:r>
                      <a:endParaRPr lang="fr-FR" sz="2400" dirty="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59080">
                <a:tc>
                  <a:txBody>
                    <a:bodyPr/>
                    <a:lstStyle/>
                    <a:p>
                      <a:pPr algn="r">
                        <a:lnSpc>
                          <a:spcPct val="115000"/>
                        </a:lnSpc>
                        <a:spcAft>
                          <a:spcPts val="0"/>
                        </a:spcAft>
                      </a:pPr>
                      <a:r>
                        <a:rPr lang="fr-FR" sz="2400">
                          <a:latin typeface="Book Antiqua" pitchFamily="18" charset="0"/>
                          <a:ea typeface="Times New Roman"/>
                          <a:cs typeface="Arial"/>
                        </a:rPr>
                        <a:t>5 001.00</a:t>
                      </a:r>
                      <a:endParaRPr lang="fr-FR" sz="240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fr-FR" sz="2400">
                          <a:latin typeface="Book Antiqua" pitchFamily="18" charset="0"/>
                          <a:ea typeface="Times New Roman"/>
                          <a:cs typeface="Arial"/>
                        </a:rPr>
                        <a:t>6 666.00</a:t>
                      </a:r>
                      <a:endParaRPr lang="fr-FR" sz="240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a:latin typeface="Book Antiqua" pitchFamily="18" charset="0"/>
                          <a:ea typeface="Times New Roman"/>
                          <a:cs typeface="Arial"/>
                        </a:rPr>
                        <a:t>30 %</a:t>
                      </a:r>
                      <a:endParaRPr lang="fr-FR" sz="240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fr-FR" sz="2400" dirty="0">
                          <a:latin typeface="Book Antiqua" pitchFamily="18" charset="0"/>
                          <a:ea typeface="Times New Roman"/>
                          <a:cs typeface="Arial"/>
                        </a:rPr>
                        <a:t>1 166.67</a:t>
                      </a:r>
                      <a:endParaRPr lang="fr-FR" sz="2400" dirty="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59080">
                <a:tc>
                  <a:txBody>
                    <a:bodyPr/>
                    <a:lstStyle/>
                    <a:p>
                      <a:pPr algn="r">
                        <a:lnSpc>
                          <a:spcPct val="115000"/>
                        </a:lnSpc>
                        <a:spcAft>
                          <a:spcPts val="0"/>
                        </a:spcAft>
                      </a:pPr>
                      <a:r>
                        <a:rPr lang="fr-FR" sz="2400">
                          <a:latin typeface="Book Antiqua" pitchFamily="18" charset="0"/>
                          <a:ea typeface="Times New Roman"/>
                          <a:cs typeface="Arial"/>
                        </a:rPr>
                        <a:t>6 667.00</a:t>
                      </a:r>
                      <a:endParaRPr lang="fr-FR" sz="240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fr-FR" sz="2400">
                          <a:latin typeface="Book Antiqua" pitchFamily="18" charset="0"/>
                          <a:ea typeface="Times New Roman"/>
                          <a:cs typeface="Arial"/>
                        </a:rPr>
                        <a:t>15 000.00</a:t>
                      </a:r>
                      <a:endParaRPr lang="fr-FR" sz="240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a:latin typeface="Book Antiqua" pitchFamily="18" charset="0"/>
                          <a:ea typeface="Times New Roman"/>
                          <a:cs typeface="Arial"/>
                        </a:rPr>
                        <a:t>34 %</a:t>
                      </a:r>
                      <a:endParaRPr lang="fr-FR" sz="240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fr-FR" sz="2400" dirty="0">
                          <a:latin typeface="Book Antiqua" pitchFamily="18" charset="0"/>
                          <a:ea typeface="Times New Roman"/>
                          <a:cs typeface="Arial"/>
                        </a:rPr>
                        <a:t>1 433.33</a:t>
                      </a:r>
                      <a:endParaRPr lang="fr-FR" sz="2400" dirty="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59080">
                <a:tc>
                  <a:txBody>
                    <a:bodyPr/>
                    <a:lstStyle/>
                    <a:p>
                      <a:pPr algn="r">
                        <a:lnSpc>
                          <a:spcPct val="115000"/>
                        </a:lnSpc>
                        <a:spcAft>
                          <a:spcPts val="0"/>
                        </a:spcAft>
                      </a:pPr>
                      <a:r>
                        <a:rPr lang="fr-FR" sz="2400">
                          <a:latin typeface="Book Antiqua" pitchFamily="18" charset="0"/>
                          <a:ea typeface="Times New Roman"/>
                          <a:cs typeface="Arial"/>
                        </a:rPr>
                        <a:t>15 001.00</a:t>
                      </a:r>
                      <a:endParaRPr lang="fr-FR" sz="240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fr-FR" sz="2400">
                          <a:latin typeface="Book Antiqua" pitchFamily="18" charset="0"/>
                          <a:ea typeface="Times New Roman"/>
                          <a:cs typeface="Arial"/>
                        </a:rPr>
                        <a:t>+</a:t>
                      </a:r>
                      <a:endParaRPr lang="fr-FR" sz="240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a:latin typeface="Book Antiqua" pitchFamily="18" charset="0"/>
                          <a:ea typeface="Times New Roman"/>
                          <a:cs typeface="Arial"/>
                        </a:rPr>
                        <a:t>38 %</a:t>
                      </a:r>
                      <a:endParaRPr lang="fr-FR" sz="240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fr-FR" sz="2400" dirty="0">
                          <a:latin typeface="Book Antiqua" pitchFamily="18" charset="0"/>
                          <a:ea typeface="Times New Roman"/>
                          <a:cs typeface="Arial"/>
                        </a:rPr>
                        <a:t>2 033.33</a:t>
                      </a:r>
                      <a:endParaRPr lang="fr-FR" sz="2400" dirty="0">
                        <a:latin typeface="Book Antiqua" pitchFamily="18" charset="0"/>
                        <a:ea typeface="Calibri"/>
                        <a:cs typeface="Arial"/>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428736"/>
            <a:ext cx="8229600" cy="4857784"/>
          </a:xfrm>
        </p:spPr>
        <p:txBody>
          <a:bodyPr>
            <a:noAutofit/>
          </a:bodyPr>
          <a:lstStyle/>
          <a:p>
            <a:pPr marL="0" indent="0" algn="just">
              <a:buNone/>
            </a:pPr>
            <a:r>
              <a:rPr lang="fr-FR" sz="2400" b="1" dirty="0">
                <a:latin typeface="Book Antiqua" pitchFamily="18" charset="0"/>
              </a:rPr>
              <a:t>Exemple d'application :</a:t>
            </a:r>
          </a:p>
          <a:p>
            <a:pPr marL="360363" indent="0" algn="just">
              <a:buNone/>
            </a:pPr>
            <a:r>
              <a:rPr lang="fr-FR" sz="2400" dirty="0">
                <a:latin typeface="Book Antiqua" pitchFamily="18" charset="0"/>
              </a:rPr>
              <a:t>SNI = 9 795</a:t>
            </a:r>
          </a:p>
          <a:p>
            <a:pPr marL="360363" indent="0" algn="just">
              <a:buNone/>
            </a:pPr>
            <a:endParaRPr lang="fr-FR" sz="2400" dirty="0">
              <a:latin typeface="Book Antiqua" pitchFamily="18" charset="0"/>
            </a:endParaRPr>
          </a:p>
          <a:p>
            <a:pPr marL="360363" indent="0" algn="just">
              <a:buNone/>
            </a:pPr>
            <a:r>
              <a:rPr lang="fr-FR" sz="2400" dirty="0">
                <a:latin typeface="Book Antiqua" pitchFamily="18" charset="0"/>
              </a:rPr>
              <a:t>Impôt brut = SNI x Taux – SAD</a:t>
            </a:r>
          </a:p>
          <a:p>
            <a:pPr marL="360363" indent="0" algn="just">
              <a:buNone/>
            </a:pPr>
            <a:r>
              <a:rPr lang="fr-FR" sz="2400" dirty="0">
                <a:latin typeface="Book Antiqua" pitchFamily="18" charset="0"/>
              </a:rPr>
              <a:t>		 = 9 795 x 34% - 1 433</a:t>
            </a:r>
          </a:p>
          <a:p>
            <a:pPr marL="360363" indent="0" algn="just">
              <a:buNone/>
            </a:pPr>
            <a:r>
              <a:rPr lang="fr-FR" sz="2400" dirty="0">
                <a:latin typeface="Book Antiqua" pitchFamily="18" charset="0"/>
              </a:rPr>
              <a:t>Impôt Brut = 1 897</a:t>
            </a:r>
          </a:p>
        </p:txBody>
      </p:sp>
      <p:sp>
        <p:nvSpPr>
          <p:cNvPr id="3" name="Titre 2"/>
          <p:cNvSpPr>
            <a:spLocks noGrp="1"/>
          </p:cNvSpPr>
          <p:nvPr>
            <p:ph type="title"/>
          </p:nvPr>
        </p:nvSpPr>
        <p:spPr/>
        <p:txBody>
          <a:bodyPr>
            <a:normAutofit/>
          </a:bodyPr>
          <a:lstStyle/>
          <a:p>
            <a:pPr lvl="0" algn="ctr"/>
            <a:r>
              <a:rPr lang="fr-FR" cap="small" dirty="0">
                <a:latin typeface="Book Antiqua" pitchFamily="18" charset="0"/>
              </a:rPr>
              <a:t>Calcul de l'impôt mensuel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428736"/>
            <a:ext cx="8229600" cy="4857784"/>
          </a:xfrm>
        </p:spPr>
        <p:txBody>
          <a:bodyPr>
            <a:noAutofit/>
          </a:bodyPr>
          <a:lstStyle/>
          <a:p>
            <a:pPr marL="0" indent="0" algn="just">
              <a:buNone/>
            </a:pPr>
            <a:r>
              <a:rPr lang="fr-FR" sz="2400" dirty="0">
                <a:latin typeface="Book Antiqua" pitchFamily="18" charset="0"/>
              </a:rPr>
              <a:t>Impôt à payer = Impôt Brut – Déductions sur impôt</a:t>
            </a:r>
          </a:p>
          <a:p>
            <a:pPr marL="0" indent="0" algn="just">
              <a:buNone/>
            </a:pPr>
            <a:endParaRPr lang="fr-FR" sz="2400" dirty="0">
              <a:latin typeface="Book Antiqua" pitchFamily="18" charset="0"/>
            </a:endParaRPr>
          </a:p>
          <a:p>
            <a:pPr marL="0" indent="0" algn="just">
              <a:buNone/>
            </a:pPr>
            <a:r>
              <a:rPr lang="fr-FR" sz="2400" dirty="0">
                <a:latin typeface="Book Antiqua" pitchFamily="18" charset="0"/>
              </a:rPr>
              <a:t>Déductions d’impôt : Déductions pour charge de famille : La déduction est de 360 DH pour le conjoint et pour les enfants à charge, dans la limite de  2.160 DH (soit pour 6 personnes).</a:t>
            </a:r>
          </a:p>
          <a:p>
            <a:pPr marL="0" indent="0" algn="just">
              <a:buNone/>
            </a:pPr>
            <a:endParaRPr lang="fr-FR" sz="2400" dirty="0">
              <a:latin typeface="Book Antiqua" pitchFamily="18" charset="0"/>
            </a:endParaRPr>
          </a:p>
          <a:p>
            <a:pPr marL="0" indent="0" algn="just">
              <a:buNone/>
            </a:pPr>
            <a:r>
              <a:rPr lang="fr-FR" sz="2400" b="1" dirty="0">
                <a:latin typeface="Book Antiqua" pitchFamily="18" charset="0"/>
              </a:rPr>
              <a:t>Exemple d'application :</a:t>
            </a:r>
          </a:p>
          <a:p>
            <a:pPr marL="360363" indent="0" algn="just">
              <a:buNone/>
            </a:pPr>
            <a:r>
              <a:rPr lang="fr-FR" sz="2400" dirty="0">
                <a:latin typeface="Book Antiqua" pitchFamily="18" charset="0"/>
              </a:rPr>
              <a:t>Déduction pour charges de famille = 2 x 30 = 60</a:t>
            </a:r>
          </a:p>
          <a:p>
            <a:pPr marL="360363" indent="0" algn="just">
              <a:buNone/>
            </a:pPr>
            <a:endParaRPr lang="fr-FR" sz="2400" dirty="0">
              <a:latin typeface="Book Antiqua" pitchFamily="18" charset="0"/>
            </a:endParaRPr>
          </a:p>
          <a:p>
            <a:pPr marL="360363" indent="0" algn="just">
              <a:buNone/>
            </a:pPr>
            <a:r>
              <a:rPr lang="fr-FR" sz="2400" dirty="0">
                <a:latin typeface="Book Antiqua" pitchFamily="18" charset="0"/>
              </a:rPr>
              <a:t>Impôt à payer = 1 897 – 60 = 1 837 </a:t>
            </a:r>
          </a:p>
        </p:txBody>
      </p:sp>
      <p:sp>
        <p:nvSpPr>
          <p:cNvPr id="3" name="Titre 2"/>
          <p:cNvSpPr>
            <a:spLocks noGrp="1"/>
          </p:cNvSpPr>
          <p:nvPr>
            <p:ph type="title"/>
          </p:nvPr>
        </p:nvSpPr>
        <p:spPr/>
        <p:txBody>
          <a:bodyPr>
            <a:normAutofit/>
          </a:bodyPr>
          <a:lstStyle/>
          <a:p>
            <a:pPr lvl="0" algn="ctr"/>
            <a:r>
              <a:rPr lang="fr-FR" cap="small" dirty="0">
                <a:latin typeface="Book Antiqua" pitchFamily="18" charset="0"/>
              </a:rPr>
              <a:t>Calcul de l'impôt à payer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428736"/>
            <a:ext cx="8229600" cy="4857784"/>
          </a:xfrm>
        </p:spPr>
        <p:txBody>
          <a:bodyPr>
            <a:noAutofit/>
          </a:bodyPr>
          <a:lstStyle/>
          <a:p>
            <a:pPr marL="0" indent="0" algn="just">
              <a:buNone/>
            </a:pPr>
            <a:r>
              <a:rPr lang="fr-FR" sz="2400" dirty="0">
                <a:latin typeface="Book Antiqua" pitchFamily="18" charset="0"/>
              </a:rPr>
              <a:t>Le Salaire Net à Payer est le salaire Brut moins les Retenues (CIMR, CNSS, AMO, IR…)</a:t>
            </a:r>
          </a:p>
          <a:p>
            <a:pPr marL="0" indent="0" algn="just">
              <a:buNone/>
            </a:pPr>
            <a:endParaRPr lang="fr-FR" sz="2400" dirty="0">
              <a:latin typeface="Book Antiqua" pitchFamily="18" charset="0"/>
            </a:endParaRPr>
          </a:p>
          <a:p>
            <a:pPr marL="0" indent="0" algn="just">
              <a:buNone/>
            </a:pPr>
            <a:r>
              <a:rPr lang="fr-FR" sz="2400" b="1" dirty="0">
                <a:latin typeface="Book Antiqua" pitchFamily="18" charset="0"/>
              </a:rPr>
              <a:t>Exemple d'application :</a:t>
            </a:r>
          </a:p>
          <a:p>
            <a:pPr marL="360363" indent="0" algn="just">
              <a:buNone/>
            </a:pPr>
            <a:r>
              <a:rPr lang="fr-FR" sz="2400" dirty="0">
                <a:latin typeface="Book Antiqua" pitchFamily="18" charset="0"/>
              </a:rPr>
              <a:t>SBG = 16 200</a:t>
            </a:r>
          </a:p>
          <a:p>
            <a:pPr marL="360363" indent="0" algn="just">
              <a:buNone/>
            </a:pPr>
            <a:r>
              <a:rPr lang="fr-FR" sz="2400" dirty="0">
                <a:latin typeface="Book Antiqua" pitchFamily="18" charset="0"/>
              </a:rPr>
              <a:t>CNSS = 585</a:t>
            </a:r>
          </a:p>
          <a:p>
            <a:pPr marL="360363" indent="0" algn="just">
              <a:buNone/>
            </a:pPr>
            <a:r>
              <a:rPr lang="fr-FR" sz="2400" dirty="0">
                <a:latin typeface="Book Antiqua" pitchFamily="18" charset="0"/>
              </a:rPr>
              <a:t>Retraite = 840</a:t>
            </a:r>
          </a:p>
          <a:p>
            <a:pPr marL="360363" indent="0" algn="just">
              <a:buNone/>
            </a:pPr>
            <a:r>
              <a:rPr lang="fr-FR" sz="2400" dirty="0">
                <a:latin typeface="Book Antiqua" pitchFamily="18" charset="0"/>
              </a:rPr>
              <a:t>Assurance groupe = 280</a:t>
            </a:r>
          </a:p>
          <a:p>
            <a:pPr marL="360363" indent="0" algn="just">
              <a:buNone/>
            </a:pPr>
            <a:r>
              <a:rPr lang="fr-FR" sz="2400" dirty="0">
                <a:latin typeface="Book Antiqua" pitchFamily="18" charset="0"/>
              </a:rPr>
              <a:t>Impôt à payer = 1 837</a:t>
            </a:r>
          </a:p>
          <a:p>
            <a:pPr marL="360363" indent="0" algn="just">
              <a:buNone/>
            </a:pPr>
            <a:endParaRPr lang="fr-FR" sz="2400" dirty="0">
              <a:latin typeface="Book Antiqua" pitchFamily="18" charset="0"/>
            </a:endParaRPr>
          </a:p>
          <a:p>
            <a:pPr marL="360363" indent="0" algn="just">
              <a:buNone/>
            </a:pPr>
            <a:r>
              <a:rPr lang="fr-FR" sz="2400" dirty="0">
                <a:latin typeface="Book Antiqua" pitchFamily="18" charset="0"/>
              </a:rPr>
              <a:t>Salaire </a:t>
            </a:r>
            <a:r>
              <a:rPr lang="fr-FR" sz="2400">
                <a:latin typeface="Book Antiqua" pitchFamily="18" charset="0"/>
              </a:rPr>
              <a:t>net = 12 658</a:t>
            </a:r>
            <a:endParaRPr lang="fr-FR" sz="2400" dirty="0">
              <a:latin typeface="Book Antiqua" pitchFamily="18" charset="0"/>
            </a:endParaRPr>
          </a:p>
          <a:p>
            <a:pPr marL="0" indent="0" algn="just">
              <a:buNone/>
            </a:pPr>
            <a:endParaRPr lang="fr-FR" sz="2400" dirty="0">
              <a:latin typeface="Book Antiqua" pitchFamily="18" charset="0"/>
            </a:endParaRPr>
          </a:p>
        </p:txBody>
      </p:sp>
      <p:sp>
        <p:nvSpPr>
          <p:cNvPr id="3" name="Titre 2"/>
          <p:cNvSpPr>
            <a:spLocks noGrp="1"/>
          </p:cNvSpPr>
          <p:nvPr>
            <p:ph type="title"/>
          </p:nvPr>
        </p:nvSpPr>
        <p:spPr/>
        <p:txBody>
          <a:bodyPr>
            <a:normAutofit/>
          </a:bodyPr>
          <a:lstStyle/>
          <a:p>
            <a:pPr lvl="0" algn="ctr"/>
            <a:r>
              <a:rPr lang="fr-FR" cap="small" dirty="0">
                <a:latin typeface="Book Antiqua" pitchFamily="18" charset="0"/>
              </a:rPr>
              <a:t>Salaire Net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643050"/>
            <a:ext cx="8229600" cy="3857652"/>
          </a:xfrm>
        </p:spPr>
        <p:txBody>
          <a:bodyPr>
            <a:noAutofit/>
          </a:bodyPr>
          <a:lstStyle/>
          <a:p>
            <a:pPr marL="95250" indent="14288" algn="just">
              <a:buNone/>
            </a:pPr>
            <a:r>
              <a:rPr lang="fr-FR" b="1" dirty="0">
                <a:latin typeface="Book Antiqua" pitchFamily="18" charset="0"/>
              </a:rPr>
              <a:t>Définition de la notion de Résident :</a:t>
            </a:r>
          </a:p>
          <a:p>
            <a:pPr marL="95250" indent="14288" algn="just">
              <a:buNone/>
            </a:pPr>
            <a:endParaRPr lang="fr-FR" b="1" dirty="0">
              <a:latin typeface="Book Antiqua" pitchFamily="18" charset="0"/>
            </a:endParaRPr>
          </a:p>
          <a:p>
            <a:pPr marL="95250" indent="14288" algn="just">
              <a:buNone/>
            </a:pPr>
            <a:r>
              <a:rPr lang="fr-FR" dirty="0">
                <a:latin typeface="Book Antiqua" pitchFamily="18" charset="0"/>
              </a:rPr>
              <a:t>Une personne physique a son domicile fiscal au Maroc lorsqu’elle a au Maroc son foyer d’habitation permanent, le centre de ses intérêts économiques ou lorsque la durée continue ou discontinue de ses séjours au Maroc dépasse 183 jours pour toute période de 365 jours.</a:t>
            </a:r>
          </a:p>
        </p:txBody>
      </p:sp>
      <p:sp>
        <p:nvSpPr>
          <p:cNvPr id="3" name="Titre 2"/>
          <p:cNvSpPr>
            <a:spLocks noGrp="1"/>
          </p:cNvSpPr>
          <p:nvPr>
            <p:ph type="title"/>
          </p:nvPr>
        </p:nvSpPr>
        <p:spPr/>
        <p:txBody>
          <a:bodyPr>
            <a:normAutofit/>
          </a:bodyPr>
          <a:lstStyle/>
          <a:p>
            <a:pPr algn="ctr"/>
            <a:r>
              <a:rPr lang="fr-FR" cap="small" dirty="0">
                <a:latin typeface="Book Antiqua" pitchFamily="18" charset="0"/>
              </a:rPr>
              <a:t>2 - Territorialité</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928802"/>
            <a:ext cx="8229600" cy="4357718"/>
          </a:xfrm>
        </p:spPr>
        <p:txBody>
          <a:bodyPr>
            <a:noAutofit/>
          </a:bodyPr>
          <a:lstStyle/>
          <a:p>
            <a:pPr marL="0" indent="0">
              <a:buNone/>
            </a:pPr>
            <a:r>
              <a:rPr lang="fr-FR" sz="2400" dirty="0">
                <a:latin typeface="Book Antiqua" pitchFamily="18" charset="0"/>
              </a:rPr>
              <a:t>La comptabilisation des charges du personnel s’effectue en deux temps :</a:t>
            </a:r>
          </a:p>
          <a:p>
            <a:pPr marL="0" indent="0">
              <a:buNone/>
            </a:pPr>
            <a:endParaRPr lang="fr-FR" sz="2400" dirty="0">
              <a:latin typeface="Book Antiqua" pitchFamily="18" charset="0"/>
            </a:endParaRPr>
          </a:p>
          <a:p>
            <a:pPr lvl="0"/>
            <a:r>
              <a:rPr lang="fr-FR" sz="2400" dirty="0">
                <a:latin typeface="Book Antiqua" pitchFamily="18" charset="0"/>
              </a:rPr>
              <a:t>Constatation des dettes &amp; Constatation des charges (Fin du mois)</a:t>
            </a:r>
          </a:p>
          <a:p>
            <a:r>
              <a:rPr lang="fr-FR" sz="2400" dirty="0">
                <a:latin typeface="Book Antiqua" pitchFamily="18" charset="0"/>
              </a:rPr>
              <a:t>Procéder aux différents règlements (le salaire net début du mois suivant, Autres retenues la fin du mois suivant)</a:t>
            </a:r>
          </a:p>
          <a:p>
            <a:endParaRPr lang="fr-FR" sz="2400" dirty="0">
              <a:latin typeface="Book Antiqua" pitchFamily="18" charset="0"/>
            </a:endParaRPr>
          </a:p>
        </p:txBody>
      </p:sp>
      <p:sp>
        <p:nvSpPr>
          <p:cNvPr id="3" name="Titre 2"/>
          <p:cNvSpPr>
            <a:spLocks noGrp="1"/>
          </p:cNvSpPr>
          <p:nvPr>
            <p:ph type="title"/>
          </p:nvPr>
        </p:nvSpPr>
        <p:spPr/>
        <p:txBody>
          <a:bodyPr>
            <a:normAutofit/>
          </a:bodyPr>
          <a:lstStyle/>
          <a:p>
            <a:pPr lvl="0" algn="ctr"/>
            <a:r>
              <a:rPr lang="fr-FR" cap="small" dirty="0">
                <a:latin typeface="Book Antiqua" pitchFamily="18" charset="0"/>
              </a:rPr>
              <a:t>La Comptabilisation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indent="0">
              <a:buNone/>
            </a:pPr>
            <a:r>
              <a:rPr lang="fr-FR" sz="2400" dirty="0">
                <a:latin typeface="Book Antiqua" pitchFamily="18" charset="0"/>
              </a:rPr>
              <a:t>L’entreprise TECHNA a réalisé, entre autres, les opérations suivantes au cours du mois de Janvier 2018 :</a:t>
            </a:r>
          </a:p>
          <a:p>
            <a:r>
              <a:rPr lang="fr-FR" sz="2400" dirty="0">
                <a:latin typeface="Book Antiqua" pitchFamily="18" charset="0"/>
              </a:rPr>
              <a:t>Salaires de base 			: 24000 </a:t>
            </a:r>
            <a:r>
              <a:rPr lang="fr-FR" sz="2400" dirty="0" err="1">
                <a:latin typeface="Book Antiqua" pitchFamily="18" charset="0"/>
              </a:rPr>
              <a:t>Dhs</a:t>
            </a:r>
            <a:endParaRPr lang="fr-FR" sz="2400" dirty="0">
              <a:latin typeface="Book Antiqua" pitchFamily="18" charset="0"/>
            </a:endParaRPr>
          </a:p>
          <a:p>
            <a:r>
              <a:rPr lang="fr-FR" sz="2400" dirty="0">
                <a:latin typeface="Book Antiqua" pitchFamily="18" charset="0"/>
              </a:rPr>
              <a:t>Indemnités de déplacement	:   5600 </a:t>
            </a:r>
            <a:r>
              <a:rPr lang="fr-FR" sz="2400" dirty="0" err="1">
                <a:latin typeface="Book Antiqua" pitchFamily="18" charset="0"/>
              </a:rPr>
              <a:t>Dhs</a:t>
            </a:r>
            <a:endParaRPr lang="fr-FR" sz="2400" dirty="0">
              <a:latin typeface="Book Antiqua" pitchFamily="18" charset="0"/>
            </a:endParaRPr>
          </a:p>
          <a:p>
            <a:r>
              <a:rPr lang="fr-FR" sz="2400" dirty="0">
                <a:latin typeface="Book Antiqua" pitchFamily="18" charset="0"/>
              </a:rPr>
              <a:t>Heures supplémentaires	:   3200 </a:t>
            </a:r>
            <a:r>
              <a:rPr lang="fr-FR" sz="2400" dirty="0" err="1">
                <a:latin typeface="Book Antiqua" pitchFamily="18" charset="0"/>
              </a:rPr>
              <a:t>Dhs</a:t>
            </a:r>
            <a:endParaRPr lang="fr-FR" sz="2400" dirty="0">
              <a:latin typeface="Book Antiqua" pitchFamily="18" charset="0"/>
            </a:endParaRPr>
          </a:p>
          <a:p>
            <a:pPr marL="365125" indent="-365125">
              <a:buNone/>
            </a:pPr>
            <a:r>
              <a:rPr lang="fr-FR" sz="2400" dirty="0">
                <a:latin typeface="Book Antiqua" pitchFamily="18" charset="0"/>
              </a:rPr>
              <a:t>Sur ces rémunérations l’entreprise retiendra à la source :</a:t>
            </a:r>
          </a:p>
          <a:p>
            <a:r>
              <a:rPr lang="fr-FR" sz="2400" dirty="0">
                <a:latin typeface="Book Antiqua" pitchFamily="18" charset="0"/>
              </a:rPr>
              <a:t>IR		: 4890 </a:t>
            </a:r>
            <a:r>
              <a:rPr lang="fr-FR" sz="2400" dirty="0" err="1">
                <a:latin typeface="Book Antiqua" pitchFamily="18" charset="0"/>
              </a:rPr>
              <a:t>Dhs</a:t>
            </a:r>
            <a:endParaRPr lang="fr-FR" sz="2400" dirty="0">
              <a:latin typeface="Book Antiqua" pitchFamily="18" charset="0"/>
            </a:endParaRPr>
          </a:p>
          <a:p>
            <a:r>
              <a:rPr lang="fr-FR" sz="2400" dirty="0">
                <a:latin typeface="Book Antiqua" pitchFamily="18" charset="0"/>
              </a:rPr>
              <a:t>CNSS	:   670 </a:t>
            </a:r>
            <a:r>
              <a:rPr lang="fr-FR" sz="2400" dirty="0" err="1">
                <a:latin typeface="Book Antiqua" pitchFamily="18" charset="0"/>
              </a:rPr>
              <a:t>Dhs</a:t>
            </a:r>
            <a:endParaRPr lang="fr-FR" sz="2400" dirty="0">
              <a:latin typeface="Book Antiqua" pitchFamily="18" charset="0"/>
            </a:endParaRPr>
          </a:p>
          <a:p>
            <a:r>
              <a:rPr lang="fr-FR" sz="2400" dirty="0">
                <a:latin typeface="Book Antiqua" pitchFamily="18" charset="0"/>
              </a:rPr>
              <a:t>Retraite	:   980 </a:t>
            </a:r>
            <a:r>
              <a:rPr lang="fr-FR" sz="2400" dirty="0" err="1">
                <a:latin typeface="Book Antiqua" pitchFamily="18" charset="0"/>
              </a:rPr>
              <a:t>Dhs</a:t>
            </a:r>
            <a:endParaRPr lang="fr-FR" sz="2400" dirty="0">
              <a:latin typeface="Book Antiqua" pitchFamily="18" charset="0"/>
            </a:endParaRPr>
          </a:p>
          <a:p>
            <a:pPr marL="365125" indent="-365125">
              <a:buNone/>
            </a:pPr>
            <a:r>
              <a:rPr lang="fr-FR" sz="2400" dirty="0">
                <a:latin typeface="Book Antiqua" pitchFamily="18" charset="0"/>
              </a:rPr>
              <a:t>La part patronale à verser à la CNSS s’élève à 1560 </a:t>
            </a:r>
            <a:r>
              <a:rPr lang="fr-FR" sz="2400" dirty="0" err="1">
                <a:latin typeface="Book Antiqua" pitchFamily="18" charset="0"/>
              </a:rPr>
              <a:t>Dhs</a:t>
            </a:r>
            <a:endParaRPr lang="fr-FR" sz="2400" dirty="0">
              <a:latin typeface="Book Antiqua" pitchFamily="18" charset="0"/>
            </a:endParaRPr>
          </a:p>
          <a:p>
            <a:pPr>
              <a:buNone/>
            </a:pPr>
            <a:endParaRPr lang="fr-FR" sz="2400" dirty="0">
              <a:latin typeface="Book Antiqua" pitchFamily="18" charset="0"/>
            </a:endParaRPr>
          </a:p>
          <a:p>
            <a:endParaRPr lang="fr-FR" dirty="0"/>
          </a:p>
        </p:txBody>
      </p:sp>
      <p:sp>
        <p:nvSpPr>
          <p:cNvPr id="3" name="Titre 2"/>
          <p:cNvSpPr>
            <a:spLocks noGrp="1"/>
          </p:cNvSpPr>
          <p:nvPr>
            <p:ph type="title"/>
          </p:nvPr>
        </p:nvSpPr>
        <p:spPr/>
        <p:txBody>
          <a:bodyPr>
            <a:noAutofit/>
          </a:bodyPr>
          <a:lstStyle/>
          <a:p>
            <a:pPr algn="ctr"/>
            <a:r>
              <a:rPr lang="fr-FR" cap="small" dirty="0">
                <a:latin typeface="Book Antiqua" pitchFamily="18" charset="0"/>
              </a:rPr>
              <a:t>L’enregistrement des rémunérations nettes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Autofit/>
          </a:bodyPr>
          <a:lstStyle/>
          <a:p>
            <a:pPr algn="ctr"/>
            <a:r>
              <a:rPr lang="fr-FR" cap="small" dirty="0">
                <a:latin typeface="Book Antiqua" pitchFamily="18" charset="0"/>
              </a:rPr>
              <a:t>L’enregistrement des Charges et des dettes</a:t>
            </a:r>
          </a:p>
        </p:txBody>
      </p:sp>
      <p:graphicFrame>
        <p:nvGraphicFramePr>
          <p:cNvPr id="6" name="Tableau 5"/>
          <p:cNvGraphicFramePr>
            <a:graphicFrameLocks noGrp="1"/>
          </p:cNvGraphicFramePr>
          <p:nvPr/>
        </p:nvGraphicFramePr>
        <p:xfrm>
          <a:off x="500035" y="2071677"/>
          <a:ext cx="7929618" cy="3714777"/>
        </p:xfrm>
        <a:graphic>
          <a:graphicData uri="http://schemas.openxmlformats.org/drawingml/2006/table">
            <a:tbl>
              <a:tblPr/>
              <a:tblGrid>
                <a:gridCol w="4958559">
                  <a:extLst>
                    <a:ext uri="{9D8B030D-6E8A-4147-A177-3AD203B41FA5}">
                      <a16:colId xmlns:a16="http://schemas.microsoft.com/office/drawing/2014/main" xmlns="" val="20000"/>
                    </a:ext>
                  </a:extLst>
                </a:gridCol>
                <a:gridCol w="1403865">
                  <a:extLst>
                    <a:ext uri="{9D8B030D-6E8A-4147-A177-3AD203B41FA5}">
                      <a16:colId xmlns:a16="http://schemas.microsoft.com/office/drawing/2014/main" xmlns="" val="20001"/>
                    </a:ext>
                  </a:extLst>
                </a:gridCol>
                <a:gridCol w="1567194">
                  <a:extLst>
                    <a:ext uri="{9D8B030D-6E8A-4147-A177-3AD203B41FA5}">
                      <a16:colId xmlns:a16="http://schemas.microsoft.com/office/drawing/2014/main" xmlns="" val="20002"/>
                    </a:ext>
                  </a:extLst>
                </a:gridCol>
              </a:tblGrid>
              <a:tr h="266269">
                <a:tc gridSpan="3">
                  <a:txBody>
                    <a:bodyPr/>
                    <a:lstStyle/>
                    <a:p>
                      <a:pPr algn="ctr">
                        <a:spcAft>
                          <a:spcPts val="0"/>
                        </a:spcAft>
                      </a:pPr>
                      <a:r>
                        <a:rPr lang="fr-FR" sz="1800" b="1" dirty="0">
                          <a:latin typeface="Book Antiqua" pitchFamily="18" charset="0"/>
                          <a:ea typeface="Times New Roman"/>
                        </a:rPr>
                        <a:t>Le 31-01-2018</a:t>
                      </a:r>
                      <a:endParaRPr lang="fr-FR" sz="1800" dirty="0">
                        <a:latin typeface="Book Antiqua" pitchFamily="18" charset="0"/>
                        <a:ea typeface="Times New Roman"/>
                      </a:endParaRPr>
                    </a:p>
                  </a:txBody>
                  <a:tcPr marL="66989" marR="6698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0"/>
                  </a:ext>
                </a:extLst>
              </a:tr>
              <a:tr h="266269">
                <a:tc>
                  <a:txBody>
                    <a:bodyPr/>
                    <a:lstStyle/>
                    <a:p>
                      <a:pPr algn="just">
                        <a:spcAft>
                          <a:spcPts val="0"/>
                        </a:spcAft>
                      </a:pPr>
                      <a:r>
                        <a:rPr lang="fr-FR" sz="1800" dirty="0">
                          <a:latin typeface="Book Antiqua" pitchFamily="18" charset="0"/>
                          <a:ea typeface="Times New Roman"/>
                        </a:rPr>
                        <a:t>6171 Rémunération du personnel (brut)</a:t>
                      </a:r>
                    </a:p>
                  </a:txBody>
                  <a:tcPr marL="66989" marR="66989"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fr-FR" sz="1800">
                          <a:latin typeface="Book Antiqua" pitchFamily="18" charset="0"/>
                          <a:ea typeface="Times New Roman"/>
                        </a:rPr>
                        <a:t>32800,00</a:t>
                      </a: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endParaRPr lang="fr-FR" sz="1800">
                        <a:latin typeface="Book Antiqua" pitchFamily="18" charset="0"/>
                        <a:ea typeface="Times New Roman"/>
                      </a:endParaRPr>
                    </a:p>
                  </a:txBody>
                  <a:tcPr marL="66989" marR="66989"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1"/>
                  </a:ext>
                </a:extLst>
              </a:tr>
              <a:tr h="266269">
                <a:tc>
                  <a:txBody>
                    <a:bodyPr/>
                    <a:lstStyle/>
                    <a:p>
                      <a:pPr algn="r">
                        <a:spcAft>
                          <a:spcPts val="0"/>
                        </a:spcAft>
                      </a:pPr>
                      <a:r>
                        <a:rPr lang="fr-FR" sz="1800" dirty="0">
                          <a:latin typeface="Book Antiqua" pitchFamily="18" charset="0"/>
                          <a:ea typeface="Times New Roman"/>
                        </a:rPr>
                        <a:t>44525 Etat IGR</a:t>
                      </a:r>
                    </a:p>
                  </a:txBody>
                  <a:tcPr marL="66989" marR="66989"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endParaRPr lang="fr-FR" sz="1800">
                        <a:latin typeface="Book Antiqua" pitchFamily="18" charset="0"/>
                        <a:ea typeface="Times New Roman"/>
                      </a:endParaRP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fr-FR" sz="1800">
                          <a:latin typeface="Book Antiqua" pitchFamily="18" charset="0"/>
                          <a:ea typeface="Times New Roman"/>
                        </a:rPr>
                        <a:t>4890,00</a:t>
                      </a:r>
                    </a:p>
                  </a:txBody>
                  <a:tcPr marL="66989" marR="66989"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2"/>
                  </a:ext>
                </a:extLst>
              </a:tr>
              <a:tr h="266269">
                <a:tc>
                  <a:txBody>
                    <a:bodyPr/>
                    <a:lstStyle/>
                    <a:p>
                      <a:pPr algn="r">
                        <a:spcAft>
                          <a:spcPts val="0"/>
                        </a:spcAft>
                      </a:pPr>
                      <a:r>
                        <a:rPr lang="fr-FR" sz="1800" dirty="0">
                          <a:latin typeface="Book Antiqua" pitchFamily="18" charset="0"/>
                          <a:ea typeface="Times New Roman"/>
                        </a:rPr>
                        <a:t>4441 CNSS</a:t>
                      </a:r>
                    </a:p>
                  </a:txBody>
                  <a:tcPr marL="66989" marR="66989"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endParaRPr lang="fr-FR" sz="1800">
                        <a:latin typeface="Book Antiqua" pitchFamily="18" charset="0"/>
                        <a:ea typeface="Times New Roman"/>
                      </a:endParaRP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fr-FR" sz="1800">
                          <a:latin typeface="Book Antiqua" pitchFamily="18" charset="0"/>
                          <a:ea typeface="Times New Roman"/>
                        </a:rPr>
                        <a:t>670,00</a:t>
                      </a:r>
                    </a:p>
                  </a:txBody>
                  <a:tcPr marL="66989" marR="66989"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3"/>
                  </a:ext>
                </a:extLst>
              </a:tr>
              <a:tr h="266269">
                <a:tc>
                  <a:txBody>
                    <a:bodyPr/>
                    <a:lstStyle/>
                    <a:p>
                      <a:pPr algn="r">
                        <a:spcAft>
                          <a:spcPts val="0"/>
                        </a:spcAft>
                      </a:pPr>
                      <a:r>
                        <a:rPr lang="fr-FR" sz="1800" dirty="0">
                          <a:latin typeface="Book Antiqua" pitchFamily="18" charset="0"/>
                          <a:ea typeface="Times New Roman"/>
                        </a:rPr>
                        <a:t>4443 Caisses de Retraite</a:t>
                      </a:r>
                    </a:p>
                  </a:txBody>
                  <a:tcPr marL="66989" marR="66989"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endParaRPr lang="fr-FR" sz="1800">
                        <a:latin typeface="Book Antiqua" pitchFamily="18" charset="0"/>
                        <a:ea typeface="Times New Roman"/>
                      </a:endParaRP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fr-FR" sz="1800">
                          <a:latin typeface="Book Antiqua" pitchFamily="18" charset="0"/>
                          <a:ea typeface="Times New Roman"/>
                        </a:rPr>
                        <a:t>980,00</a:t>
                      </a:r>
                    </a:p>
                  </a:txBody>
                  <a:tcPr marL="66989" marR="66989"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4"/>
                  </a:ext>
                </a:extLst>
              </a:tr>
              <a:tr h="266269">
                <a:tc>
                  <a:txBody>
                    <a:bodyPr/>
                    <a:lstStyle/>
                    <a:p>
                      <a:pPr algn="r">
                        <a:spcAft>
                          <a:spcPts val="0"/>
                        </a:spcAft>
                      </a:pPr>
                      <a:r>
                        <a:rPr lang="fr-FR" sz="1800" dirty="0">
                          <a:latin typeface="Book Antiqua" pitchFamily="18" charset="0"/>
                          <a:ea typeface="Times New Roman"/>
                        </a:rPr>
                        <a:t>4432 Rémunération due au personnel (Net)</a:t>
                      </a:r>
                    </a:p>
                  </a:txBody>
                  <a:tcPr marL="66989" marR="66989"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endParaRPr lang="fr-FR" sz="1800">
                        <a:latin typeface="Book Antiqua" pitchFamily="18" charset="0"/>
                        <a:ea typeface="Times New Roman"/>
                      </a:endParaRP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fr-FR" sz="1800">
                          <a:latin typeface="Book Antiqua" pitchFamily="18" charset="0"/>
                          <a:ea typeface="Times New Roman"/>
                        </a:rPr>
                        <a:t>26260,00</a:t>
                      </a:r>
                    </a:p>
                  </a:txBody>
                  <a:tcPr marL="66989" marR="66989"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5"/>
                  </a:ext>
                </a:extLst>
              </a:tr>
              <a:tr h="711535">
                <a:tc gridSpan="3">
                  <a:txBody>
                    <a:bodyPr/>
                    <a:lstStyle/>
                    <a:p>
                      <a:pPr algn="ctr">
                        <a:spcAft>
                          <a:spcPts val="0"/>
                        </a:spcAft>
                      </a:pPr>
                      <a:r>
                        <a:rPr lang="fr-FR" sz="1800" dirty="0">
                          <a:latin typeface="Book Antiqua" pitchFamily="18" charset="0"/>
                          <a:ea typeface="Times New Roman"/>
                        </a:rPr>
                        <a:t>Charges du personnel</a:t>
                      </a:r>
                    </a:p>
                  </a:txBody>
                  <a:tcPr marL="66989" marR="6698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6"/>
                  </a:ext>
                </a:extLst>
              </a:tr>
              <a:tr h="266269">
                <a:tc gridSpan="3">
                  <a:txBody>
                    <a:bodyPr/>
                    <a:lstStyle/>
                    <a:p>
                      <a:pPr algn="ctr">
                        <a:spcAft>
                          <a:spcPts val="0"/>
                        </a:spcAft>
                      </a:pPr>
                      <a:r>
                        <a:rPr lang="fr-FR" sz="1800" b="1" dirty="0">
                          <a:latin typeface="Book Antiqua" pitchFamily="18" charset="0"/>
                          <a:ea typeface="Times New Roman"/>
                        </a:rPr>
                        <a:t>Le 31-01-2018</a:t>
                      </a:r>
                      <a:endParaRPr lang="fr-FR" sz="1800" dirty="0">
                        <a:latin typeface="Book Antiqua" pitchFamily="18" charset="0"/>
                        <a:ea typeface="Times New Roman"/>
                      </a:endParaRPr>
                    </a:p>
                  </a:txBody>
                  <a:tcPr marL="66989" marR="6698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7"/>
                  </a:ext>
                </a:extLst>
              </a:tr>
              <a:tr h="266269">
                <a:tc>
                  <a:txBody>
                    <a:bodyPr/>
                    <a:lstStyle/>
                    <a:p>
                      <a:pPr algn="just">
                        <a:spcAft>
                          <a:spcPts val="0"/>
                        </a:spcAft>
                      </a:pPr>
                      <a:r>
                        <a:rPr lang="fr-FR" sz="1800" dirty="0">
                          <a:latin typeface="Book Antiqua" pitchFamily="18" charset="0"/>
                          <a:ea typeface="Times New Roman"/>
                        </a:rPr>
                        <a:t>6174 Charges sociales</a:t>
                      </a:r>
                    </a:p>
                  </a:txBody>
                  <a:tcPr marL="66989" marR="66989"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fr-FR" sz="1800">
                          <a:latin typeface="Book Antiqua" pitchFamily="18" charset="0"/>
                          <a:ea typeface="Times New Roman"/>
                        </a:rPr>
                        <a:t>1560,00</a:t>
                      </a: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endParaRPr lang="fr-FR" sz="1800">
                        <a:latin typeface="Book Antiqua" pitchFamily="18" charset="0"/>
                        <a:ea typeface="Times New Roman"/>
                      </a:endParaRPr>
                    </a:p>
                  </a:txBody>
                  <a:tcPr marL="66989" marR="66989"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8"/>
                  </a:ext>
                </a:extLst>
              </a:tr>
              <a:tr h="266269">
                <a:tc>
                  <a:txBody>
                    <a:bodyPr/>
                    <a:lstStyle/>
                    <a:p>
                      <a:pPr algn="r">
                        <a:spcAft>
                          <a:spcPts val="0"/>
                        </a:spcAft>
                      </a:pPr>
                      <a:r>
                        <a:rPr lang="fr-FR" sz="1800">
                          <a:latin typeface="Book Antiqua" pitchFamily="18" charset="0"/>
                          <a:ea typeface="Times New Roman"/>
                        </a:rPr>
                        <a:t>4441 CNSS</a:t>
                      </a:r>
                    </a:p>
                  </a:txBody>
                  <a:tcPr marL="66989" marR="66989"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endParaRPr lang="fr-FR" sz="1800">
                        <a:latin typeface="Book Antiqua" pitchFamily="18" charset="0"/>
                        <a:ea typeface="Times New Roman"/>
                      </a:endParaRP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fr-FR" sz="1800">
                          <a:latin typeface="Book Antiqua" pitchFamily="18" charset="0"/>
                          <a:ea typeface="Times New Roman"/>
                        </a:rPr>
                        <a:t>1560,00</a:t>
                      </a:r>
                    </a:p>
                  </a:txBody>
                  <a:tcPr marL="66989" marR="66989"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9"/>
                  </a:ext>
                </a:extLst>
              </a:tr>
              <a:tr h="534362">
                <a:tc gridSpan="3">
                  <a:txBody>
                    <a:bodyPr/>
                    <a:lstStyle/>
                    <a:p>
                      <a:pPr algn="ctr">
                        <a:spcAft>
                          <a:spcPts val="0"/>
                        </a:spcAft>
                      </a:pPr>
                      <a:r>
                        <a:rPr lang="fr-FR" sz="1800" dirty="0">
                          <a:latin typeface="Book Antiqua" pitchFamily="18" charset="0"/>
                          <a:ea typeface="Times New Roman"/>
                        </a:rPr>
                        <a:t>Charges sociales (part patronale CNSS) </a:t>
                      </a:r>
                    </a:p>
                  </a:txBody>
                  <a:tcPr marL="66989" marR="6698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10"/>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pPr algn="ctr"/>
            <a:r>
              <a:rPr lang="fr-FR" sz="4600" cap="small" dirty="0">
                <a:latin typeface="Book Antiqua" pitchFamily="18" charset="0"/>
              </a:rPr>
              <a:t>L’enregistrement des </a:t>
            </a:r>
            <a:r>
              <a:rPr lang="fr-FR" sz="4600" cap="small" dirty="0" err="1">
                <a:latin typeface="Book Antiqua" pitchFamily="18" charset="0"/>
              </a:rPr>
              <a:t>réglements</a:t>
            </a:r>
            <a:endParaRPr lang="fr-FR" sz="4600" cap="small" dirty="0">
              <a:latin typeface="Book Antiqua" pitchFamily="18" charset="0"/>
            </a:endParaRPr>
          </a:p>
        </p:txBody>
      </p:sp>
      <p:graphicFrame>
        <p:nvGraphicFramePr>
          <p:cNvPr id="6" name="Tableau 5"/>
          <p:cNvGraphicFramePr>
            <a:graphicFrameLocks noGrp="1"/>
          </p:cNvGraphicFramePr>
          <p:nvPr/>
        </p:nvGraphicFramePr>
        <p:xfrm>
          <a:off x="571473" y="1571610"/>
          <a:ext cx="8001054" cy="1928828"/>
        </p:xfrm>
        <a:graphic>
          <a:graphicData uri="http://schemas.openxmlformats.org/drawingml/2006/table">
            <a:tbl>
              <a:tblPr/>
              <a:tblGrid>
                <a:gridCol w="4891162">
                  <a:extLst>
                    <a:ext uri="{9D8B030D-6E8A-4147-A177-3AD203B41FA5}">
                      <a16:colId xmlns:a16="http://schemas.microsoft.com/office/drawing/2014/main" xmlns="" val="20000"/>
                    </a:ext>
                  </a:extLst>
                </a:gridCol>
                <a:gridCol w="1469465">
                  <a:extLst>
                    <a:ext uri="{9D8B030D-6E8A-4147-A177-3AD203B41FA5}">
                      <a16:colId xmlns:a16="http://schemas.microsoft.com/office/drawing/2014/main" xmlns="" val="20001"/>
                    </a:ext>
                  </a:extLst>
                </a:gridCol>
                <a:gridCol w="1640427">
                  <a:extLst>
                    <a:ext uri="{9D8B030D-6E8A-4147-A177-3AD203B41FA5}">
                      <a16:colId xmlns:a16="http://schemas.microsoft.com/office/drawing/2014/main" xmlns="" val="20002"/>
                    </a:ext>
                  </a:extLst>
                </a:gridCol>
              </a:tblGrid>
              <a:tr h="482207">
                <a:tc gridSpan="3">
                  <a:txBody>
                    <a:bodyPr/>
                    <a:lstStyle/>
                    <a:p>
                      <a:pPr algn="ctr">
                        <a:spcAft>
                          <a:spcPts val="0"/>
                        </a:spcAft>
                      </a:pPr>
                      <a:r>
                        <a:rPr lang="fr-FR" sz="1800" b="1" dirty="0">
                          <a:latin typeface="Book Antiqua" pitchFamily="18" charset="0"/>
                          <a:ea typeface="Times New Roman"/>
                        </a:rPr>
                        <a:t>Le 01-02-2018</a:t>
                      </a:r>
                      <a:endParaRPr lang="fr-FR" sz="1800" dirty="0">
                        <a:latin typeface="Book Antiqua" pitchFamily="18" charset="0"/>
                        <a:ea typeface="Times New Roman"/>
                      </a:endParaRPr>
                    </a:p>
                  </a:txBody>
                  <a:tcPr marL="66989" marR="6698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0"/>
                  </a:ext>
                </a:extLst>
              </a:tr>
              <a:tr h="482207">
                <a:tc>
                  <a:txBody>
                    <a:bodyPr/>
                    <a:lstStyle/>
                    <a:p>
                      <a:pPr algn="just">
                        <a:spcAft>
                          <a:spcPts val="0"/>
                        </a:spcAft>
                      </a:pPr>
                      <a:r>
                        <a:rPr lang="fr-FR" sz="1800" dirty="0">
                          <a:latin typeface="Book Antiqua" pitchFamily="18" charset="0"/>
                          <a:ea typeface="Times New Roman"/>
                        </a:rPr>
                        <a:t>4432 Rémunération due au personnel (Net)</a:t>
                      </a:r>
                    </a:p>
                  </a:txBody>
                  <a:tcPr marL="66989" marR="66989"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fr-FR" sz="1800">
                          <a:latin typeface="Book Antiqua" pitchFamily="18" charset="0"/>
                          <a:ea typeface="Times New Roman"/>
                        </a:rPr>
                        <a:t>26260,00</a:t>
                      </a: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endParaRPr lang="fr-FR" sz="1800">
                        <a:latin typeface="Book Antiqua" pitchFamily="18" charset="0"/>
                        <a:ea typeface="Times New Roman"/>
                      </a:endParaRPr>
                    </a:p>
                  </a:txBody>
                  <a:tcPr marL="66989" marR="66989"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1"/>
                  </a:ext>
                </a:extLst>
              </a:tr>
              <a:tr h="482207">
                <a:tc>
                  <a:txBody>
                    <a:bodyPr/>
                    <a:lstStyle/>
                    <a:p>
                      <a:pPr algn="r">
                        <a:spcAft>
                          <a:spcPts val="0"/>
                        </a:spcAft>
                      </a:pPr>
                      <a:r>
                        <a:rPr lang="fr-FR" sz="1800" dirty="0">
                          <a:latin typeface="Book Antiqua" pitchFamily="18" charset="0"/>
                          <a:ea typeface="Times New Roman"/>
                        </a:rPr>
                        <a:t>5141 Banque</a:t>
                      </a:r>
                    </a:p>
                  </a:txBody>
                  <a:tcPr marL="66989" marR="66989"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endParaRPr lang="fr-FR" sz="1800" dirty="0">
                        <a:latin typeface="Book Antiqua" pitchFamily="18" charset="0"/>
                        <a:ea typeface="Times New Roman"/>
                      </a:endParaRP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fr-FR" sz="1800">
                          <a:latin typeface="Book Antiqua" pitchFamily="18" charset="0"/>
                          <a:ea typeface="Times New Roman"/>
                        </a:rPr>
                        <a:t>26260,00</a:t>
                      </a:r>
                    </a:p>
                  </a:txBody>
                  <a:tcPr marL="66989" marR="66989"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2"/>
                  </a:ext>
                </a:extLst>
              </a:tr>
              <a:tr h="482207">
                <a:tc gridSpan="3">
                  <a:txBody>
                    <a:bodyPr/>
                    <a:lstStyle/>
                    <a:p>
                      <a:pPr algn="ctr">
                        <a:spcAft>
                          <a:spcPts val="0"/>
                        </a:spcAft>
                      </a:pPr>
                      <a:r>
                        <a:rPr lang="fr-FR" sz="1800" dirty="0">
                          <a:latin typeface="Book Antiqua" pitchFamily="18" charset="0"/>
                          <a:ea typeface="Times New Roman"/>
                        </a:rPr>
                        <a:t>Règlement des salaires</a:t>
                      </a:r>
                    </a:p>
                  </a:txBody>
                  <a:tcPr marL="66989" marR="6698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3"/>
                  </a:ext>
                </a:extLst>
              </a:tr>
            </a:tbl>
          </a:graphicData>
        </a:graphic>
      </p:graphicFrame>
      <p:graphicFrame>
        <p:nvGraphicFramePr>
          <p:cNvPr id="7" name="Tableau 6"/>
          <p:cNvGraphicFramePr>
            <a:graphicFrameLocks noGrp="1"/>
          </p:cNvGraphicFramePr>
          <p:nvPr/>
        </p:nvGraphicFramePr>
        <p:xfrm>
          <a:off x="571472" y="3831916"/>
          <a:ext cx="8001055" cy="2097414"/>
        </p:xfrm>
        <a:graphic>
          <a:graphicData uri="http://schemas.openxmlformats.org/drawingml/2006/table">
            <a:tbl>
              <a:tblPr/>
              <a:tblGrid>
                <a:gridCol w="4891162">
                  <a:extLst>
                    <a:ext uri="{9D8B030D-6E8A-4147-A177-3AD203B41FA5}">
                      <a16:colId xmlns:a16="http://schemas.microsoft.com/office/drawing/2014/main" xmlns="" val="20000"/>
                    </a:ext>
                  </a:extLst>
                </a:gridCol>
                <a:gridCol w="1469465">
                  <a:extLst>
                    <a:ext uri="{9D8B030D-6E8A-4147-A177-3AD203B41FA5}">
                      <a16:colId xmlns:a16="http://schemas.microsoft.com/office/drawing/2014/main" xmlns="" val="20001"/>
                    </a:ext>
                  </a:extLst>
                </a:gridCol>
                <a:gridCol w="1640428">
                  <a:extLst>
                    <a:ext uri="{9D8B030D-6E8A-4147-A177-3AD203B41FA5}">
                      <a16:colId xmlns:a16="http://schemas.microsoft.com/office/drawing/2014/main" xmlns="" val="20002"/>
                    </a:ext>
                  </a:extLst>
                </a:gridCol>
              </a:tblGrid>
              <a:tr h="349569">
                <a:tc gridSpan="3">
                  <a:txBody>
                    <a:bodyPr/>
                    <a:lstStyle/>
                    <a:p>
                      <a:pPr algn="ctr">
                        <a:spcAft>
                          <a:spcPts val="0"/>
                        </a:spcAft>
                      </a:pPr>
                      <a:r>
                        <a:rPr lang="fr-FR" sz="1800" b="1" dirty="0">
                          <a:latin typeface="Book Antiqua" pitchFamily="18" charset="0"/>
                          <a:ea typeface="Times New Roman"/>
                        </a:rPr>
                        <a:t>Le 15-02-2018</a:t>
                      </a:r>
                      <a:endParaRPr lang="fr-FR" sz="1800" dirty="0">
                        <a:latin typeface="Book Antiqua" pitchFamily="18" charset="0"/>
                        <a:ea typeface="Times New Roman"/>
                      </a:endParaRPr>
                    </a:p>
                  </a:txBody>
                  <a:tcPr marL="66989" marR="6698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0"/>
                  </a:ext>
                </a:extLst>
              </a:tr>
              <a:tr h="349569">
                <a:tc>
                  <a:txBody>
                    <a:bodyPr/>
                    <a:lstStyle/>
                    <a:p>
                      <a:pPr>
                        <a:spcAft>
                          <a:spcPts val="0"/>
                        </a:spcAft>
                      </a:pPr>
                      <a:r>
                        <a:rPr lang="fr-FR" sz="1800" dirty="0">
                          <a:latin typeface="Book Antiqua" pitchFamily="18" charset="0"/>
                          <a:ea typeface="Times New Roman"/>
                        </a:rPr>
                        <a:t>44525 </a:t>
                      </a:r>
                      <a:r>
                        <a:rPr lang="fr-FR" sz="1800" dirty="0" err="1">
                          <a:latin typeface="Book Antiqua" pitchFamily="18" charset="0"/>
                          <a:ea typeface="Times New Roman"/>
                        </a:rPr>
                        <a:t>Etat</a:t>
                      </a:r>
                      <a:r>
                        <a:rPr lang="fr-FR" sz="1800" dirty="0">
                          <a:latin typeface="Book Antiqua" pitchFamily="18" charset="0"/>
                          <a:ea typeface="Times New Roman"/>
                        </a:rPr>
                        <a:t> IGR</a:t>
                      </a:r>
                    </a:p>
                  </a:txBody>
                  <a:tcPr marL="66989" marR="66989"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fr-FR" sz="1800">
                          <a:latin typeface="Book Antiqua" pitchFamily="18" charset="0"/>
                          <a:ea typeface="Times New Roman"/>
                        </a:rPr>
                        <a:t>4890,00</a:t>
                      </a: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endParaRPr lang="fr-FR" sz="1800">
                        <a:latin typeface="Book Antiqua" pitchFamily="18" charset="0"/>
                        <a:ea typeface="Times New Roman"/>
                      </a:endParaRPr>
                    </a:p>
                  </a:txBody>
                  <a:tcPr marL="66989" marR="66989"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1"/>
                  </a:ext>
                </a:extLst>
              </a:tr>
              <a:tr h="349569">
                <a:tc>
                  <a:txBody>
                    <a:bodyPr/>
                    <a:lstStyle/>
                    <a:p>
                      <a:pPr>
                        <a:spcAft>
                          <a:spcPts val="0"/>
                        </a:spcAft>
                      </a:pPr>
                      <a:r>
                        <a:rPr lang="fr-FR" sz="1800" dirty="0">
                          <a:latin typeface="Book Antiqua" pitchFamily="18" charset="0"/>
                          <a:ea typeface="Times New Roman"/>
                        </a:rPr>
                        <a:t>4441 CNSS (PP + PS)</a:t>
                      </a:r>
                    </a:p>
                  </a:txBody>
                  <a:tcPr marL="66989" marR="66989"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fr-FR" sz="1800">
                          <a:latin typeface="Book Antiqua" pitchFamily="18" charset="0"/>
                          <a:ea typeface="Times New Roman"/>
                        </a:rPr>
                        <a:t>2230,00</a:t>
                      </a: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endParaRPr lang="fr-FR" sz="1800">
                        <a:latin typeface="Book Antiqua" pitchFamily="18" charset="0"/>
                        <a:ea typeface="Times New Roman"/>
                      </a:endParaRPr>
                    </a:p>
                  </a:txBody>
                  <a:tcPr marL="66989" marR="66989"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2"/>
                  </a:ext>
                </a:extLst>
              </a:tr>
              <a:tr h="349569">
                <a:tc>
                  <a:txBody>
                    <a:bodyPr/>
                    <a:lstStyle/>
                    <a:p>
                      <a:pPr>
                        <a:spcAft>
                          <a:spcPts val="0"/>
                        </a:spcAft>
                      </a:pPr>
                      <a:r>
                        <a:rPr lang="fr-FR" sz="1800">
                          <a:latin typeface="Book Antiqua" pitchFamily="18" charset="0"/>
                          <a:ea typeface="Times New Roman"/>
                        </a:rPr>
                        <a:t>4443 Caisses de Retraite</a:t>
                      </a:r>
                    </a:p>
                  </a:txBody>
                  <a:tcPr marL="66989" marR="66989"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fr-FR" sz="1800">
                          <a:latin typeface="Book Antiqua" pitchFamily="18" charset="0"/>
                          <a:ea typeface="Times New Roman"/>
                        </a:rPr>
                        <a:t>980,00</a:t>
                      </a: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endParaRPr lang="fr-FR" sz="1800">
                        <a:latin typeface="Book Antiqua" pitchFamily="18" charset="0"/>
                        <a:ea typeface="Times New Roman"/>
                      </a:endParaRPr>
                    </a:p>
                  </a:txBody>
                  <a:tcPr marL="66989" marR="66989"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3"/>
                  </a:ext>
                </a:extLst>
              </a:tr>
              <a:tr h="349569">
                <a:tc>
                  <a:txBody>
                    <a:bodyPr/>
                    <a:lstStyle/>
                    <a:p>
                      <a:pPr algn="r">
                        <a:spcAft>
                          <a:spcPts val="0"/>
                        </a:spcAft>
                      </a:pPr>
                      <a:r>
                        <a:rPr lang="fr-FR" sz="1800">
                          <a:latin typeface="Book Antiqua" pitchFamily="18" charset="0"/>
                          <a:ea typeface="Times New Roman"/>
                        </a:rPr>
                        <a:t>5141 Banque</a:t>
                      </a:r>
                    </a:p>
                  </a:txBody>
                  <a:tcPr marL="66989" marR="66989"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endParaRPr lang="fr-FR" sz="1800">
                        <a:latin typeface="Book Antiqua" pitchFamily="18" charset="0"/>
                        <a:ea typeface="Times New Roman"/>
                      </a:endParaRP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fr-FR" sz="1800">
                          <a:latin typeface="Book Antiqua" pitchFamily="18" charset="0"/>
                          <a:ea typeface="Times New Roman"/>
                        </a:rPr>
                        <a:t>8100,00</a:t>
                      </a:r>
                    </a:p>
                  </a:txBody>
                  <a:tcPr marL="66989" marR="66989"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4"/>
                  </a:ext>
                </a:extLst>
              </a:tr>
              <a:tr h="349569">
                <a:tc gridSpan="3">
                  <a:txBody>
                    <a:bodyPr/>
                    <a:lstStyle/>
                    <a:p>
                      <a:pPr algn="ctr">
                        <a:spcAft>
                          <a:spcPts val="0"/>
                        </a:spcAft>
                      </a:pPr>
                      <a:r>
                        <a:rPr lang="fr-FR" sz="1800" dirty="0">
                          <a:latin typeface="Book Antiqua" pitchFamily="18" charset="0"/>
                          <a:ea typeface="Times New Roman"/>
                        </a:rPr>
                        <a:t>Versement des retenues et de la PP</a:t>
                      </a:r>
                    </a:p>
                  </a:txBody>
                  <a:tcPr marL="66989" marR="6698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5"/>
                  </a:ext>
                </a:extLst>
              </a:tr>
            </a:tbl>
          </a:graphicData>
        </a:graphic>
      </p:graphicFrame>
      <p:sp>
        <p:nvSpPr>
          <p:cNvPr id="399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2.bp.blogspot.com/-Qy4pgbehIHs/VqjQZ_mKm0I/AAAAAAAAAbw/TPiXzTsk-Do/s1600/Bulletin%2Bde%2Bpaie%2B2016.jpg"/>
          <p:cNvPicPr>
            <a:picLocks noChangeAspect="1" noChangeArrowheads="1"/>
          </p:cNvPicPr>
          <p:nvPr/>
        </p:nvPicPr>
        <p:blipFill>
          <a:blip r:embed="rId2"/>
          <a:srcRect/>
          <a:stretch>
            <a:fillRect/>
          </a:stretch>
        </p:blipFill>
        <p:spPr bwMode="auto">
          <a:xfrm>
            <a:off x="928662" y="214290"/>
            <a:ext cx="6886575" cy="6429375"/>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1142984"/>
            <a:ext cx="8215370" cy="2329827"/>
          </a:xfrm>
        </p:spPr>
        <p:txBody>
          <a:bodyPr>
            <a:normAutofit/>
          </a:bodyPr>
          <a:lstStyle/>
          <a:p>
            <a:r>
              <a:rPr lang="fr-FR" sz="4400" cap="small" dirty="0"/>
              <a:t>Chapitre 2</a:t>
            </a:r>
            <a:br>
              <a:rPr lang="fr-FR" sz="4400" cap="small" dirty="0"/>
            </a:br>
            <a:r>
              <a:rPr lang="fr-FR" sz="4400" cap="small" dirty="0"/>
              <a:t>Les revenus et profits fonciers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28680" y="1357298"/>
            <a:ext cx="8229600" cy="4435679"/>
          </a:xfrm>
        </p:spPr>
        <p:txBody>
          <a:bodyPr>
            <a:noAutofit/>
          </a:bodyPr>
          <a:lstStyle/>
          <a:p>
            <a:pPr marL="0" indent="0" algn="just">
              <a:buNone/>
            </a:pPr>
            <a:r>
              <a:rPr lang="fr-FR" sz="2400" dirty="0">
                <a:latin typeface="Book Antiqua" pitchFamily="18" charset="0"/>
              </a:rPr>
              <a:t>Sont considérés comme revenus fonciers : </a:t>
            </a:r>
          </a:p>
          <a:p>
            <a:pPr marL="266700" indent="-266700" algn="just"/>
            <a:r>
              <a:rPr lang="fr-FR" sz="2400" dirty="0">
                <a:latin typeface="Book Antiqua" pitchFamily="18" charset="0"/>
              </a:rPr>
              <a:t> Les revenus provenant de la location : </a:t>
            </a:r>
          </a:p>
          <a:p>
            <a:pPr marL="457200" indent="-285750" algn="just">
              <a:buFont typeface="Courier New" pitchFamily="49" charset="0"/>
              <a:buChar char="o"/>
            </a:pPr>
            <a:r>
              <a:rPr lang="fr-FR" sz="2400" dirty="0">
                <a:latin typeface="Book Antiqua" pitchFamily="18" charset="0"/>
              </a:rPr>
              <a:t>des immeubles bâtis et non bâtis et des constructions de toute nature ; </a:t>
            </a:r>
          </a:p>
          <a:p>
            <a:pPr marL="457200" indent="-285750" algn="just">
              <a:buFont typeface="Courier New" pitchFamily="49" charset="0"/>
              <a:buChar char="o"/>
            </a:pPr>
            <a:r>
              <a:rPr lang="fr-FR" sz="2400" dirty="0">
                <a:latin typeface="Book Antiqua" pitchFamily="18" charset="0"/>
              </a:rPr>
              <a:t>des propriétés agricoles, y compris les constructions et le matériel fixe et mobile y attachés ; </a:t>
            </a:r>
          </a:p>
          <a:p>
            <a:pPr marL="361950" indent="-361950" algn="just"/>
            <a:r>
              <a:rPr lang="fr-FR" sz="2400" dirty="0">
                <a:latin typeface="Book Antiqua" pitchFamily="18" charset="0"/>
              </a:rPr>
              <a:t>La valeur locative des immeubles et constructions que les propriétaires mettent gratuitement à la disposition des tiers. </a:t>
            </a:r>
          </a:p>
          <a:p>
            <a:pPr marL="361950" indent="-361950" algn="just"/>
            <a:r>
              <a:rPr lang="fr-FR" sz="2400" dirty="0">
                <a:latin typeface="Book Antiqua" pitchFamily="18" charset="0"/>
              </a:rPr>
              <a:t> Les indemnités d’éviction versées aux occupants des biens immeubles par les propriétaires desdits biens.</a:t>
            </a:r>
          </a:p>
          <a:p>
            <a:pPr>
              <a:buNone/>
            </a:pPr>
            <a:endParaRPr lang="fr-FR" sz="2400" dirty="0">
              <a:latin typeface="Book Antiqua" pitchFamily="18" charset="0"/>
            </a:endParaRPr>
          </a:p>
        </p:txBody>
      </p:sp>
      <p:sp>
        <p:nvSpPr>
          <p:cNvPr id="3" name="Titre 2"/>
          <p:cNvSpPr>
            <a:spLocks noGrp="1"/>
          </p:cNvSpPr>
          <p:nvPr>
            <p:ph type="title"/>
          </p:nvPr>
        </p:nvSpPr>
        <p:spPr/>
        <p:txBody>
          <a:bodyPr>
            <a:normAutofit fontScale="90000"/>
          </a:bodyPr>
          <a:lstStyle/>
          <a:p>
            <a:pPr algn="ctr"/>
            <a:r>
              <a:rPr lang="fr-FR" cap="small" dirty="0">
                <a:latin typeface="Book Antiqua" pitchFamily="18" charset="0"/>
              </a:rPr>
              <a:t>Définition des revenus fonciers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28680" y="1357298"/>
            <a:ext cx="8229600" cy="4435679"/>
          </a:xfrm>
        </p:spPr>
        <p:txBody>
          <a:bodyPr>
            <a:noAutofit/>
          </a:bodyPr>
          <a:lstStyle/>
          <a:p>
            <a:pPr marL="0" indent="0" algn="just">
              <a:buNone/>
            </a:pPr>
            <a:r>
              <a:rPr lang="fr-FR" sz="2400" dirty="0">
                <a:latin typeface="Book Antiqua" pitchFamily="18" charset="0"/>
              </a:rPr>
              <a:t>Sont considérés comme profits fonciers les profits constatés ou réalisés à l’occasion : </a:t>
            </a:r>
          </a:p>
          <a:p>
            <a:pPr marL="266700" indent="-266700" algn="just"/>
            <a:r>
              <a:rPr lang="fr-FR" sz="2400" dirty="0">
                <a:latin typeface="Book Antiqua" pitchFamily="18" charset="0"/>
              </a:rPr>
              <a:t> de la vente d’immeubles situés au Maroc ou de la cession de droits réels immobiliers ; </a:t>
            </a:r>
          </a:p>
          <a:p>
            <a:pPr marL="266700" indent="-266700" algn="just"/>
            <a:r>
              <a:rPr lang="fr-FR" sz="2400" dirty="0">
                <a:latin typeface="Book Antiqua" pitchFamily="18" charset="0"/>
              </a:rPr>
              <a:t>de l’expropriation d’immeuble pour cause d’utilité publique ; </a:t>
            </a:r>
          </a:p>
          <a:p>
            <a:pPr marL="266700" indent="-266700" algn="just"/>
            <a:r>
              <a:rPr lang="fr-FR" sz="2400" dirty="0">
                <a:latin typeface="Book Antiqua" pitchFamily="18" charset="0"/>
              </a:rPr>
              <a:t>de l’échange, considéré comme une double vente, portant sur les immeubles, les droits réels immobiliers ; </a:t>
            </a:r>
          </a:p>
          <a:p>
            <a:pPr marL="266700" indent="-266700" algn="just"/>
            <a:r>
              <a:rPr lang="fr-FR" sz="2400" dirty="0">
                <a:latin typeface="Book Antiqua" pitchFamily="18" charset="0"/>
              </a:rPr>
              <a:t>des cessions à titre gratuit portant sur les immeubles, les droits réels immobiliers ;</a:t>
            </a:r>
          </a:p>
          <a:p>
            <a:pPr marL="266700" indent="-266700" algn="just"/>
            <a:r>
              <a:rPr lang="fr-FR" sz="2400" dirty="0">
                <a:latin typeface="Book Antiqua" pitchFamily="18" charset="0"/>
              </a:rPr>
              <a:t>…</a:t>
            </a:r>
          </a:p>
        </p:txBody>
      </p:sp>
      <p:sp>
        <p:nvSpPr>
          <p:cNvPr id="3" name="Titre 2"/>
          <p:cNvSpPr>
            <a:spLocks noGrp="1"/>
          </p:cNvSpPr>
          <p:nvPr>
            <p:ph type="title"/>
          </p:nvPr>
        </p:nvSpPr>
        <p:spPr/>
        <p:txBody>
          <a:bodyPr>
            <a:normAutofit/>
          </a:bodyPr>
          <a:lstStyle/>
          <a:p>
            <a:pPr algn="ctr"/>
            <a:r>
              <a:rPr lang="fr-FR" sz="3700" cap="small" dirty="0">
                <a:latin typeface="Book Antiqua" pitchFamily="18" charset="0"/>
              </a:rPr>
              <a:t>Définition des profits fonciers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28680" y="1571612"/>
            <a:ext cx="8229600" cy="4221365"/>
          </a:xfrm>
        </p:spPr>
        <p:txBody>
          <a:bodyPr>
            <a:noAutofit/>
          </a:bodyPr>
          <a:lstStyle/>
          <a:p>
            <a:pPr marL="0" indent="0" algn="just">
              <a:buNone/>
            </a:pPr>
            <a:r>
              <a:rPr lang="fr-FR" sz="2400" dirty="0">
                <a:latin typeface="Book Antiqua" pitchFamily="18" charset="0"/>
              </a:rPr>
              <a:t>Le revenu foncier brut des immeubles donnés en location est constitué par le montant brut total des loyers. Ce montant est augmenté des dépenses incombant normalement au propriétaire ou à l’usufruitier et mises à la charge des locataires, notamment les grosses réparations. Il est diminué des charges supportées par le propriétaire pour le compte des locataires. </a:t>
            </a:r>
          </a:p>
          <a:p>
            <a:pPr marL="0" indent="0" algn="just">
              <a:buNone/>
            </a:pPr>
            <a:endParaRPr lang="fr-FR" sz="2400" dirty="0">
              <a:latin typeface="Book Antiqua" pitchFamily="18" charset="0"/>
            </a:endParaRPr>
          </a:p>
          <a:p>
            <a:pPr marL="0" indent="0" algn="just">
              <a:buNone/>
            </a:pPr>
            <a:r>
              <a:rPr lang="fr-FR" sz="2400" dirty="0">
                <a:latin typeface="Book Antiqua" pitchFamily="18" charset="0"/>
              </a:rPr>
              <a:t>Le revenu net imposable des immeubles est obtenu en appliquant un abattement de 40 % sur le montant du revenu foncier brut.</a:t>
            </a:r>
          </a:p>
          <a:p>
            <a:pPr marL="266700" indent="-266700" algn="just"/>
            <a:endParaRPr lang="fr-FR" sz="2400" dirty="0">
              <a:latin typeface="Book Antiqua" pitchFamily="18" charset="0"/>
            </a:endParaRPr>
          </a:p>
        </p:txBody>
      </p:sp>
      <p:sp>
        <p:nvSpPr>
          <p:cNvPr id="3" name="Titre 2"/>
          <p:cNvSpPr>
            <a:spLocks noGrp="1"/>
          </p:cNvSpPr>
          <p:nvPr>
            <p:ph type="title"/>
          </p:nvPr>
        </p:nvSpPr>
        <p:spPr/>
        <p:txBody>
          <a:bodyPr>
            <a:normAutofit fontScale="90000"/>
          </a:bodyPr>
          <a:lstStyle/>
          <a:p>
            <a:pPr algn="ctr"/>
            <a:r>
              <a:rPr lang="fr-FR" sz="3700" cap="small" dirty="0">
                <a:latin typeface="Book Antiqua" pitchFamily="18" charset="0"/>
              </a:rPr>
              <a:t>La base d'imposition </a:t>
            </a:r>
            <a:br>
              <a:rPr lang="fr-FR" sz="3700" cap="small" dirty="0">
                <a:latin typeface="Book Antiqua" pitchFamily="18" charset="0"/>
              </a:rPr>
            </a:br>
            <a:r>
              <a:rPr lang="fr-FR" sz="3700" cap="small" dirty="0">
                <a:latin typeface="Book Antiqua" pitchFamily="18" charset="0"/>
              </a:rPr>
              <a:t>des revenus foncier</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28680" y="1571612"/>
            <a:ext cx="8229600" cy="4221365"/>
          </a:xfrm>
        </p:spPr>
        <p:txBody>
          <a:bodyPr>
            <a:noAutofit/>
          </a:bodyPr>
          <a:lstStyle/>
          <a:p>
            <a:pPr marL="0" indent="0" algn="just">
              <a:buNone/>
            </a:pPr>
            <a:r>
              <a:rPr lang="fr-FR" sz="2400" dirty="0">
                <a:latin typeface="Book Antiqua" pitchFamily="18" charset="0"/>
              </a:rPr>
              <a:t>Sont exclus du champ d’application les locaux mis gratuitement à la disposition des:</a:t>
            </a:r>
          </a:p>
          <a:p>
            <a:pPr marL="0" indent="0" algn="just">
              <a:buNone/>
            </a:pPr>
            <a:endParaRPr lang="fr-FR" sz="2400" dirty="0">
              <a:latin typeface="Book Antiqua" pitchFamily="18" charset="0"/>
            </a:endParaRPr>
          </a:p>
          <a:p>
            <a:pPr marL="266700" indent="-266700" algn="just"/>
            <a:r>
              <a:rPr lang="fr-FR" sz="2400" dirty="0">
                <a:latin typeface="Book Antiqua" pitchFamily="18" charset="0"/>
              </a:rPr>
              <a:t>descendants et ascendants pour habitation ;</a:t>
            </a:r>
          </a:p>
          <a:p>
            <a:pPr marL="266700" indent="-266700" algn="just"/>
            <a:r>
              <a:rPr lang="fr-FR" sz="2400" dirty="0">
                <a:latin typeface="Book Antiqua" pitchFamily="18" charset="0"/>
              </a:rPr>
              <a:t>œuvres privées d’assistance et de bienfaisance soumises au contrôle de l’État ;</a:t>
            </a:r>
          </a:p>
          <a:p>
            <a:pPr marL="266700" indent="-266700" algn="just"/>
            <a:r>
              <a:rPr lang="fr-FR" sz="2400" dirty="0">
                <a:latin typeface="Book Antiqua" pitchFamily="18" charset="0"/>
              </a:rPr>
              <a:t>associations reconnues d’utilité publique (institutions charitables) ; </a:t>
            </a:r>
          </a:p>
          <a:p>
            <a:pPr marL="266700" indent="-266700" algn="just"/>
            <a:r>
              <a:rPr lang="fr-FR" sz="2400" dirty="0">
                <a:latin typeface="Book Antiqua" pitchFamily="18" charset="0"/>
              </a:rPr>
              <a:t>administrations, collectivités locales et hôpitaux publics.</a:t>
            </a:r>
          </a:p>
          <a:p>
            <a:pPr marL="266700" indent="-266700" algn="just"/>
            <a:endParaRPr lang="fr-FR" sz="2400" dirty="0">
              <a:latin typeface="Book Antiqua" pitchFamily="18" charset="0"/>
            </a:endParaRPr>
          </a:p>
        </p:txBody>
      </p:sp>
      <p:sp>
        <p:nvSpPr>
          <p:cNvPr id="3" name="Titre 2"/>
          <p:cNvSpPr>
            <a:spLocks noGrp="1"/>
          </p:cNvSpPr>
          <p:nvPr>
            <p:ph type="title"/>
          </p:nvPr>
        </p:nvSpPr>
        <p:spPr/>
        <p:txBody>
          <a:bodyPr>
            <a:normAutofit fontScale="90000"/>
          </a:bodyPr>
          <a:lstStyle/>
          <a:p>
            <a:pPr algn="ctr"/>
            <a:r>
              <a:rPr lang="fr-FR" sz="3700" cap="small" dirty="0">
                <a:latin typeface="Book Antiqua" pitchFamily="18" charset="0"/>
              </a:rPr>
              <a:t>Exclusion du champs </a:t>
            </a:r>
            <a:br>
              <a:rPr lang="fr-FR" sz="3700" cap="small" dirty="0">
                <a:latin typeface="Book Antiqua" pitchFamily="18" charset="0"/>
              </a:rPr>
            </a:br>
            <a:r>
              <a:rPr lang="fr-FR" sz="3700" cap="small" dirty="0">
                <a:latin typeface="Book Antiqua" pitchFamily="18" charset="0"/>
              </a:rPr>
              <a:t>des revenus foncier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pPr algn="ctr"/>
            <a:r>
              <a:rPr lang="fr-FR" cap="small" dirty="0">
                <a:latin typeface="Book Antiqua" pitchFamily="18" charset="0"/>
              </a:rPr>
              <a:t>Territorialité</a:t>
            </a:r>
          </a:p>
        </p:txBody>
      </p:sp>
      <p:sp>
        <p:nvSpPr>
          <p:cNvPr id="4" name="Espace réservé du contenu 3"/>
          <p:cNvSpPr>
            <a:spLocks noGrp="1"/>
          </p:cNvSpPr>
          <p:nvPr>
            <p:ph idx="1"/>
          </p:nvPr>
        </p:nvSpPr>
        <p:spPr/>
        <p:txBody>
          <a:bodyPr>
            <a:noAutofit/>
          </a:bodyPr>
          <a:lstStyle/>
          <a:p>
            <a:pPr>
              <a:buNone/>
            </a:pPr>
            <a:r>
              <a:rPr lang="fr-FR" sz="2400" dirty="0">
                <a:latin typeface="Book Antiqua" pitchFamily="18" charset="0"/>
              </a:rPr>
              <a:t>Sont assujetties à l’IR :</a:t>
            </a:r>
          </a:p>
          <a:p>
            <a:pPr algn="just"/>
            <a:r>
              <a:rPr lang="fr-FR" sz="2400" dirty="0">
                <a:latin typeface="Book Antiqua" pitchFamily="18" charset="0"/>
              </a:rPr>
              <a:t>les personnes physiques </a:t>
            </a:r>
            <a:r>
              <a:rPr lang="fr-FR" sz="2400" b="1" dirty="0">
                <a:latin typeface="Book Antiqua" pitchFamily="18" charset="0"/>
              </a:rPr>
              <a:t>qui ont au Maroc leur domicile fiscal</a:t>
            </a:r>
            <a:r>
              <a:rPr lang="fr-FR" sz="2400" dirty="0">
                <a:latin typeface="Book Antiqua" pitchFamily="18" charset="0"/>
              </a:rPr>
              <a:t>, à  raison de l’ensemble de leurs revenus et profits, de source  marocaine et étrangère ; </a:t>
            </a:r>
          </a:p>
          <a:p>
            <a:pPr algn="just"/>
            <a:r>
              <a:rPr lang="fr-FR" sz="2400" dirty="0">
                <a:latin typeface="Book Antiqua" pitchFamily="18" charset="0"/>
              </a:rPr>
              <a:t>les personnes physiques qui n’ont pas au Maroc leur domicile fiscal, à raison de </a:t>
            </a:r>
            <a:r>
              <a:rPr lang="fr-FR" sz="2400" b="1" dirty="0">
                <a:latin typeface="Book Antiqua" pitchFamily="18" charset="0"/>
              </a:rPr>
              <a:t>l’ensemble de leurs revenus et profits de source  marocaine </a:t>
            </a:r>
            <a:r>
              <a:rPr lang="fr-FR" sz="2400" dirty="0">
                <a:latin typeface="Book Antiqua" pitchFamily="18" charset="0"/>
              </a:rPr>
              <a:t>; </a:t>
            </a:r>
          </a:p>
          <a:p>
            <a:pPr algn="just"/>
            <a:r>
              <a:rPr lang="fr-FR" sz="2400" dirty="0">
                <a:latin typeface="Book Antiqua" pitchFamily="18" charset="0"/>
              </a:rPr>
              <a:t>les personnes, ayant ou non leur domicile fiscal au Maroc, qui  réalisent des bénéfices ou perçoivent des revenus dont le droit d’imposition est attribué au Maroc en vertu des </a:t>
            </a:r>
            <a:r>
              <a:rPr lang="fr-FR" sz="2400" b="1" dirty="0">
                <a:latin typeface="Book Antiqua" pitchFamily="18" charset="0"/>
              </a:rPr>
              <a:t>conventions tendant à éviter la double imposition en matière d’impôts sur le revenu</a:t>
            </a:r>
            <a:r>
              <a:rPr lang="fr-FR" sz="2400" dirty="0">
                <a:latin typeface="Book Antiqua" pitchFamily="18" charset="0"/>
              </a:rPr>
              <a:t>. </a:t>
            </a:r>
          </a:p>
          <a:p>
            <a:endParaRPr lang="fr-FR" sz="2400" dirty="0">
              <a:latin typeface="Book Antiqua"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785926"/>
            <a:ext cx="8229600" cy="4221365"/>
          </a:xfrm>
        </p:spPr>
        <p:txBody>
          <a:bodyPr/>
          <a:lstStyle/>
          <a:p>
            <a:r>
              <a:rPr lang="fr-FR" dirty="0">
                <a:latin typeface="Book Antiqua" pitchFamily="18" charset="0"/>
              </a:rPr>
              <a:t>RBG Foncier = Somme des revenus et des valeurs locatives</a:t>
            </a:r>
          </a:p>
          <a:p>
            <a:endParaRPr lang="fr-FR" dirty="0">
              <a:latin typeface="Book Antiqua" pitchFamily="18" charset="0"/>
            </a:endParaRPr>
          </a:p>
          <a:p>
            <a:r>
              <a:rPr lang="fr-FR" dirty="0">
                <a:latin typeface="Book Antiqua" pitchFamily="18" charset="0"/>
              </a:rPr>
              <a:t>RBI Foncier = RBG – Éléments exonérés ????</a:t>
            </a:r>
          </a:p>
          <a:p>
            <a:endParaRPr lang="fr-FR" dirty="0">
              <a:latin typeface="Book Antiqua" pitchFamily="18" charset="0"/>
            </a:endParaRPr>
          </a:p>
          <a:p>
            <a:r>
              <a:rPr lang="fr-FR" dirty="0">
                <a:latin typeface="Book Antiqua" pitchFamily="18" charset="0"/>
              </a:rPr>
              <a:t>RNI Foncier = RBI – (40% x RBI)</a:t>
            </a:r>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Modalité de calcul</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357298"/>
            <a:ext cx="8229600" cy="4857784"/>
          </a:xfrm>
        </p:spPr>
        <p:txBody>
          <a:bodyPr>
            <a:normAutofit/>
          </a:bodyPr>
          <a:lstStyle/>
          <a:p>
            <a:pPr marL="0" indent="0" algn="just">
              <a:buNone/>
            </a:pPr>
            <a:r>
              <a:rPr lang="fr-FR" sz="2400" dirty="0">
                <a:latin typeface="Book Antiqua" pitchFamily="18" charset="0"/>
              </a:rPr>
              <a:t>Un contribuable marié, avec 3 enfants à charge, vous demande d'effectuer sa déclaration fiscale pour l'année 2017. Il possède un immeuble constitué de 10 appartements identiques :</a:t>
            </a:r>
          </a:p>
          <a:p>
            <a:pPr marL="266700" indent="-266700" algn="just"/>
            <a:r>
              <a:rPr lang="fr-FR" sz="2400" dirty="0">
                <a:latin typeface="Book Antiqua" pitchFamily="18" charset="0"/>
              </a:rPr>
              <a:t>1 Lui sert d'habitation secondaire</a:t>
            </a:r>
          </a:p>
          <a:p>
            <a:pPr marL="266700" indent="-266700" algn="just"/>
            <a:r>
              <a:rPr lang="fr-FR" sz="2400" dirty="0">
                <a:latin typeface="Book Antiqua" pitchFamily="18" charset="0"/>
              </a:rPr>
              <a:t>1 mis à disposition gratuite de ses parents</a:t>
            </a:r>
          </a:p>
          <a:p>
            <a:pPr marL="266700" indent="-266700" algn="just"/>
            <a:r>
              <a:rPr lang="fr-FR" sz="2400" dirty="0">
                <a:latin typeface="Book Antiqua" pitchFamily="18" charset="0"/>
              </a:rPr>
              <a:t>1 mis à disposition gratuite de son frère</a:t>
            </a:r>
          </a:p>
          <a:p>
            <a:pPr marL="266700" indent="-266700" algn="just"/>
            <a:r>
              <a:rPr lang="fr-FR" sz="2400" dirty="0">
                <a:latin typeface="Book Antiqua" pitchFamily="18" charset="0"/>
              </a:rPr>
              <a:t>1 mis à disposition de son cousin pour un valeur symbolique de 1000 Dh</a:t>
            </a:r>
          </a:p>
          <a:p>
            <a:pPr marL="266700" indent="-266700" algn="just"/>
            <a:r>
              <a:rPr lang="fr-FR" sz="2400" dirty="0">
                <a:latin typeface="Book Antiqua" pitchFamily="18" charset="0"/>
              </a:rPr>
              <a:t>6 sont mis en location pour une valeur de 4000 DH chacun</a:t>
            </a:r>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Exemple d'application 1</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357298"/>
            <a:ext cx="8229600" cy="4857784"/>
          </a:xfrm>
        </p:spPr>
        <p:txBody>
          <a:bodyPr>
            <a:normAutofit/>
          </a:bodyPr>
          <a:lstStyle/>
          <a:p>
            <a:r>
              <a:rPr lang="fr-FR" sz="2400" dirty="0">
                <a:latin typeface="Book Antiqua" pitchFamily="18" charset="0"/>
              </a:rPr>
              <a:t>RBG Foncier = RBI Foncier = 384 000</a:t>
            </a:r>
          </a:p>
          <a:p>
            <a:endParaRPr lang="fr-FR" sz="2400" dirty="0">
              <a:latin typeface="Book Antiqua" pitchFamily="18" charset="0"/>
            </a:endParaRPr>
          </a:p>
          <a:p>
            <a:r>
              <a:rPr lang="fr-FR" sz="2400" dirty="0">
                <a:latin typeface="Book Antiqua" pitchFamily="18" charset="0"/>
              </a:rPr>
              <a:t>RNI Foncier = RBI – (40% x RBI) = 230 400</a:t>
            </a:r>
          </a:p>
          <a:p>
            <a:endParaRPr lang="fr-FR" sz="2400" dirty="0">
              <a:latin typeface="Book Antiqua" pitchFamily="18" charset="0"/>
            </a:endParaRPr>
          </a:p>
          <a:p>
            <a:r>
              <a:rPr lang="fr-FR" sz="2400" dirty="0">
                <a:latin typeface="Book Antiqua" pitchFamily="18" charset="0"/>
              </a:rPr>
              <a:t>Impôt Brut = 230 400 x 38% - 24 400</a:t>
            </a:r>
          </a:p>
          <a:p>
            <a:endParaRPr lang="fr-FR" sz="2400" dirty="0">
              <a:latin typeface="Book Antiqua" pitchFamily="18" charset="0"/>
            </a:endParaRPr>
          </a:p>
          <a:p>
            <a:r>
              <a:rPr lang="fr-FR" sz="2400" dirty="0">
                <a:latin typeface="Book Antiqua" pitchFamily="18" charset="0"/>
              </a:rPr>
              <a:t>Impôt à payer = 63 152 – ( 4 x 360 ) = 61 712</a:t>
            </a:r>
          </a:p>
          <a:p>
            <a:endParaRPr lang="fr-FR" sz="2400" dirty="0">
              <a:latin typeface="Book Antiqua" pitchFamily="18" charset="0"/>
            </a:endParaRPr>
          </a:p>
          <a:p>
            <a:r>
              <a:rPr lang="fr-FR" sz="2400" dirty="0">
                <a:latin typeface="Book Antiqua" pitchFamily="18" charset="0"/>
              </a:rPr>
              <a:t>Revenu net = 300 000 – 61 712 = 238 288</a:t>
            </a:r>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Exemple d'application 1</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00034" y="1142984"/>
            <a:ext cx="8401080" cy="5376672"/>
          </a:xfrm>
        </p:spPr>
        <p:txBody>
          <a:bodyPr>
            <a:noAutofit/>
          </a:bodyPr>
          <a:lstStyle/>
          <a:p>
            <a:pPr algn="just">
              <a:buNone/>
            </a:pPr>
            <a:r>
              <a:rPr lang="fr-FR" sz="2000" dirty="0">
                <a:latin typeface="Book Antiqua" pitchFamily="18" charset="0"/>
              </a:rPr>
              <a:t>Un contribuable marié, avec 4 Enfants à charge dispose d’un immeuble.</a:t>
            </a:r>
          </a:p>
          <a:p>
            <a:pPr algn="just"/>
            <a:r>
              <a:rPr lang="fr-FR" sz="2000" dirty="0">
                <a:latin typeface="Book Antiqua" pitchFamily="18" charset="0"/>
              </a:rPr>
              <a:t>Au RC (</a:t>
            </a:r>
            <a:r>
              <a:rPr lang="fr-FR" sz="2000" dirty="0" err="1">
                <a:latin typeface="Book Antiqua" pitchFamily="18" charset="0"/>
              </a:rPr>
              <a:t>Rez</a:t>
            </a:r>
            <a:r>
              <a:rPr lang="fr-FR" sz="2000" dirty="0">
                <a:latin typeface="Book Antiqua" pitchFamily="18" charset="0"/>
              </a:rPr>
              <a:t> de Chaussée) : deux magasins, le premier est loué à 3.000 DH/mois, le deuxième est vacant.</a:t>
            </a:r>
          </a:p>
          <a:p>
            <a:pPr algn="just"/>
            <a:r>
              <a:rPr lang="fr-FR" sz="2000" dirty="0">
                <a:latin typeface="Book Antiqua" pitchFamily="18" charset="0"/>
              </a:rPr>
              <a:t> Au Premier étage : deux appartements même standing et même superficie, le premier est loué à l’état nu à 2.500 DH/mois, le deuxième est occupé gratuitement par un ami de propriétaire.</a:t>
            </a:r>
          </a:p>
          <a:p>
            <a:pPr algn="just"/>
            <a:r>
              <a:rPr lang="fr-FR" sz="2000" dirty="0">
                <a:latin typeface="Book Antiqua" pitchFamily="18" charset="0"/>
              </a:rPr>
              <a:t>Au deuxième étage : deux appartements, le premier occupé par les enfants du propriétaire, le deuxième est loué à l’état nus 2.500 DH/mois, cet appartement est libéré la fin d’Octobre.</a:t>
            </a:r>
          </a:p>
          <a:p>
            <a:pPr algn="just">
              <a:buNone/>
            </a:pPr>
            <a:r>
              <a:rPr lang="fr-FR" sz="2000" b="1" dirty="0">
                <a:latin typeface="Book Antiqua" pitchFamily="18" charset="0"/>
              </a:rPr>
              <a:t>T.A.F</a:t>
            </a:r>
            <a:r>
              <a:rPr lang="fr-FR" sz="2000" dirty="0">
                <a:latin typeface="Book Antiqua" pitchFamily="18" charset="0"/>
              </a:rPr>
              <a:t> :</a:t>
            </a:r>
          </a:p>
          <a:p>
            <a:pPr algn="just">
              <a:buNone/>
            </a:pPr>
            <a:r>
              <a:rPr lang="fr-FR" sz="2000" dirty="0">
                <a:latin typeface="Book Antiqua" pitchFamily="18" charset="0"/>
              </a:rPr>
              <a:t>1. Calculer l’IR.</a:t>
            </a:r>
          </a:p>
          <a:p>
            <a:pPr algn="just">
              <a:buNone/>
            </a:pPr>
            <a:r>
              <a:rPr lang="fr-FR" sz="2000" dirty="0">
                <a:latin typeface="Book Antiqua" pitchFamily="18" charset="0"/>
              </a:rPr>
              <a:t>2. On suppose que le locataire du premier appartement a effectué des travaux de peinture d’un montant de 10.000 DH en 2017. 40% est imputé sur les loyers (4.000 DH pris en charge par le propriétaire, 6.000 pris en charge par le locataire). Recalculer l’IR dû.</a:t>
            </a:r>
          </a:p>
          <a:p>
            <a:pPr algn="just">
              <a:buNone/>
            </a:pPr>
            <a:r>
              <a:rPr lang="fr-FR" sz="2000" dirty="0">
                <a:latin typeface="Book Antiqua" pitchFamily="18" charset="0"/>
              </a:rPr>
              <a:t/>
            </a:r>
            <a:br>
              <a:rPr lang="fr-FR" sz="2000" dirty="0">
                <a:latin typeface="Book Antiqua" pitchFamily="18" charset="0"/>
              </a:rPr>
            </a:br>
            <a:endParaRPr lang="fr-FR" sz="2000" dirty="0">
              <a:latin typeface="Book Antiqua" pitchFamily="18" charset="0"/>
            </a:endParaRPr>
          </a:p>
        </p:txBody>
      </p:sp>
      <p:sp>
        <p:nvSpPr>
          <p:cNvPr id="3" name="Titre 2"/>
          <p:cNvSpPr>
            <a:spLocks noGrp="1"/>
          </p:cNvSpPr>
          <p:nvPr>
            <p:ph type="title"/>
          </p:nvPr>
        </p:nvSpPr>
        <p:spPr>
          <a:xfrm>
            <a:off x="457200" y="274638"/>
            <a:ext cx="8229600" cy="725470"/>
          </a:xfrm>
        </p:spPr>
        <p:txBody>
          <a:bodyPr>
            <a:normAutofit/>
          </a:bodyPr>
          <a:lstStyle/>
          <a:p>
            <a:pPr algn="ctr"/>
            <a:r>
              <a:rPr lang="fr-FR" sz="3300" cap="small" dirty="0">
                <a:latin typeface="Book Antiqua" pitchFamily="18" charset="0"/>
              </a:rPr>
              <a:t>Exemple d'application 2</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785786" y="1481328"/>
            <a:ext cx="7901014" cy="4525963"/>
          </a:xfrm>
        </p:spPr>
        <p:txBody>
          <a:bodyPr>
            <a:noAutofit/>
          </a:bodyPr>
          <a:lstStyle/>
          <a:p>
            <a:r>
              <a:rPr lang="fr-FR" sz="2400" dirty="0">
                <a:latin typeface="Book Antiqua" pitchFamily="18" charset="0"/>
              </a:rPr>
              <a:t>1. le Montant de l’IR :</a:t>
            </a:r>
            <a:br>
              <a:rPr lang="fr-FR" sz="2400" dirty="0">
                <a:latin typeface="Book Antiqua" pitchFamily="18" charset="0"/>
              </a:rPr>
            </a:br>
            <a:r>
              <a:rPr lang="fr-FR" sz="2400" dirty="0">
                <a:latin typeface="Book Antiqua" pitchFamily="18" charset="0"/>
              </a:rPr>
              <a:t>RC = (3.000 x 12) + 0 = 36.000</a:t>
            </a:r>
            <a:br>
              <a:rPr lang="fr-FR" sz="2400" dirty="0">
                <a:latin typeface="Book Antiqua" pitchFamily="18" charset="0"/>
              </a:rPr>
            </a:br>
            <a:r>
              <a:rPr lang="fr-FR" sz="2400" dirty="0">
                <a:latin typeface="Book Antiqua" pitchFamily="18" charset="0"/>
              </a:rPr>
              <a:t>1</a:t>
            </a:r>
            <a:r>
              <a:rPr lang="fr-FR" sz="2400" baseline="30000" dirty="0">
                <a:latin typeface="Book Antiqua" pitchFamily="18" charset="0"/>
              </a:rPr>
              <a:t>ère</a:t>
            </a:r>
            <a:r>
              <a:rPr lang="fr-FR" sz="2400" dirty="0">
                <a:latin typeface="Book Antiqua" pitchFamily="18" charset="0"/>
              </a:rPr>
              <a:t>  Étage = (2.500 x 12) + (2.500 x 12) = 60.000</a:t>
            </a:r>
            <a:br>
              <a:rPr lang="fr-FR" sz="2400" dirty="0">
                <a:latin typeface="Book Antiqua" pitchFamily="18" charset="0"/>
              </a:rPr>
            </a:br>
            <a:r>
              <a:rPr lang="fr-FR" sz="2400" dirty="0">
                <a:latin typeface="Book Antiqua" pitchFamily="18" charset="0"/>
              </a:rPr>
              <a:t>2</a:t>
            </a:r>
            <a:r>
              <a:rPr lang="fr-FR" sz="2400" baseline="30000" dirty="0">
                <a:latin typeface="Book Antiqua" pitchFamily="18" charset="0"/>
              </a:rPr>
              <a:t>ème</a:t>
            </a:r>
            <a:r>
              <a:rPr lang="fr-FR" sz="2400" dirty="0">
                <a:latin typeface="Book Antiqua" pitchFamily="18" charset="0"/>
              </a:rPr>
              <a:t>  Étage = 0 + (2.500 x 10) = 25.000</a:t>
            </a:r>
            <a:br>
              <a:rPr lang="fr-FR" sz="2400" dirty="0">
                <a:latin typeface="Book Antiqua" pitchFamily="18" charset="0"/>
              </a:rPr>
            </a:br>
            <a:r>
              <a:rPr lang="fr-FR" sz="2400" dirty="0">
                <a:latin typeface="Book Antiqua" pitchFamily="18" charset="0"/>
              </a:rPr>
              <a:t>Total des revenus = 121.000 DH</a:t>
            </a:r>
            <a:br>
              <a:rPr lang="fr-FR" sz="2400" dirty="0">
                <a:latin typeface="Book Antiqua" pitchFamily="18" charset="0"/>
              </a:rPr>
            </a:br>
            <a:r>
              <a:rPr lang="fr-FR" sz="2400" dirty="0">
                <a:latin typeface="Book Antiqua" pitchFamily="18" charset="0"/>
              </a:rPr>
              <a:t>RNI = 121.000 – (121.000 x 40%) = 72.600 DH.</a:t>
            </a:r>
            <a:br>
              <a:rPr lang="fr-FR" sz="2400" dirty="0">
                <a:latin typeface="Book Antiqua" pitchFamily="18" charset="0"/>
              </a:rPr>
            </a:br>
            <a:r>
              <a:rPr lang="fr-FR" sz="2400" dirty="0">
                <a:latin typeface="Book Antiqua" pitchFamily="18" charset="0"/>
              </a:rPr>
              <a:t>IR = (72.600 x 30%) – 14.000 – (360 x 5) = 5.980 DH.</a:t>
            </a:r>
            <a:br>
              <a:rPr lang="fr-FR" sz="2400" dirty="0">
                <a:latin typeface="Book Antiqua" pitchFamily="18" charset="0"/>
              </a:rPr>
            </a:br>
            <a:r>
              <a:rPr lang="fr-FR" sz="2400" dirty="0">
                <a:latin typeface="Book Antiqua" pitchFamily="18" charset="0"/>
              </a:rPr>
              <a:t/>
            </a:r>
            <a:br>
              <a:rPr lang="fr-FR" sz="2400" dirty="0">
                <a:latin typeface="Book Antiqua" pitchFamily="18" charset="0"/>
              </a:rPr>
            </a:br>
            <a:r>
              <a:rPr lang="fr-FR" sz="2400" dirty="0">
                <a:latin typeface="Book Antiqua" pitchFamily="18" charset="0"/>
              </a:rPr>
              <a:t>2. le Montant de l’IR :</a:t>
            </a:r>
            <a:br>
              <a:rPr lang="fr-FR" sz="2400" dirty="0">
                <a:latin typeface="Book Antiqua" pitchFamily="18" charset="0"/>
              </a:rPr>
            </a:br>
            <a:r>
              <a:rPr lang="fr-FR" sz="2400" dirty="0">
                <a:latin typeface="Book Antiqua" pitchFamily="18" charset="0"/>
              </a:rPr>
              <a:t>RBI = 121.000 + 6.000 = 127.000 DH</a:t>
            </a:r>
            <a:br>
              <a:rPr lang="fr-FR" sz="2400" dirty="0">
                <a:latin typeface="Book Antiqua" pitchFamily="18" charset="0"/>
              </a:rPr>
            </a:br>
            <a:r>
              <a:rPr lang="fr-FR" sz="2400" dirty="0">
                <a:latin typeface="Book Antiqua" pitchFamily="18" charset="0"/>
              </a:rPr>
              <a:t>RNI = 127.000 – (127.000 x 40%) = 76.200 DH</a:t>
            </a:r>
            <a:br>
              <a:rPr lang="fr-FR" sz="2400" dirty="0">
                <a:latin typeface="Book Antiqua" pitchFamily="18" charset="0"/>
              </a:rPr>
            </a:br>
            <a:r>
              <a:rPr lang="fr-FR" sz="2400" dirty="0">
                <a:latin typeface="Book Antiqua" pitchFamily="18" charset="0"/>
              </a:rPr>
              <a:t>IR = (76.200 x 30%) – 14.000 – (360 x 5) = 7.060 DH.</a:t>
            </a:r>
          </a:p>
        </p:txBody>
      </p:sp>
      <p:sp>
        <p:nvSpPr>
          <p:cNvPr id="3" name="Titre 2"/>
          <p:cNvSpPr>
            <a:spLocks noGrp="1"/>
          </p:cNvSpPr>
          <p:nvPr>
            <p:ph type="title"/>
          </p:nvPr>
        </p:nvSpPr>
        <p:spPr/>
        <p:txBody>
          <a:bodyPr/>
          <a:lstStyle/>
          <a:p>
            <a:pPr algn="ctr"/>
            <a:r>
              <a:rPr lang="fr-FR" sz="4400" cap="small" dirty="0">
                <a:latin typeface="Book Antiqua" pitchFamily="18" charset="0"/>
              </a:rPr>
              <a:t>Correction </a:t>
            </a:r>
            <a:endParaRPr lang="fr-F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85720" y="2214554"/>
            <a:ext cx="8572560" cy="3857652"/>
          </a:xfrm>
        </p:spPr>
        <p:txBody>
          <a:bodyPr>
            <a:noAutofit/>
          </a:bodyPr>
          <a:lstStyle/>
          <a:p>
            <a:pPr marL="0" indent="0" algn="just">
              <a:buNone/>
            </a:pPr>
            <a:endParaRPr lang="fr-FR" sz="2200" dirty="0">
              <a:latin typeface="Book Antiqua" pitchFamily="18" charset="0"/>
            </a:endParaRPr>
          </a:p>
          <a:p>
            <a:pPr marL="0" indent="0" algn="ctr">
              <a:buNone/>
            </a:pPr>
            <a:r>
              <a:rPr lang="fr-FR" sz="2200" b="1" dirty="0">
                <a:latin typeface="Book Antiqua" pitchFamily="18" charset="0"/>
              </a:rPr>
              <a:t>Profit imposable = Produit de cession – Coût d'acquisition</a:t>
            </a:r>
          </a:p>
          <a:p>
            <a:pPr marL="266700" indent="-266700" algn="just">
              <a:buNone/>
            </a:pPr>
            <a:endParaRPr lang="fr-FR" sz="2200" dirty="0">
              <a:latin typeface="Book Antiqua" pitchFamily="18" charset="0"/>
            </a:endParaRPr>
          </a:p>
          <a:p>
            <a:pPr marL="266700" indent="-266700" algn="just">
              <a:buNone/>
            </a:pPr>
            <a:endParaRPr lang="fr-FR" sz="2200" dirty="0">
              <a:latin typeface="Book Antiqua" pitchFamily="18" charset="0"/>
            </a:endParaRPr>
          </a:p>
          <a:p>
            <a:pPr marL="0" indent="0" algn="just">
              <a:buNone/>
            </a:pPr>
            <a:r>
              <a:rPr lang="fr-FR" sz="2200" dirty="0">
                <a:latin typeface="Book Antiqua" pitchFamily="18" charset="0"/>
              </a:rPr>
              <a:t>Le profit net imposable est égal à la différence entre le </a:t>
            </a:r>
            <a:r>
              <a:rPr lang="fr-FR" sz="2200" b="1" dirty="0">
                <a:latin typeface="Book Antiqua" pitchFamily="18" charset="0"/>
              </a:rPr>
              <a:t>prix de cession</a:t>
            </a:r>
            <a:r>
              <a:rPr lang="fr-FR" sz="2200" dirty="0">
                <a:latin typeface="Book Antiqua" pitchFamily="18" charset="0"/>
              </a:rPr>
              <a:t>  diminué, le cas échéant, des frais de cession et le </a:t>
            </a:r>
            <a:r>
              <a:rPr lang="fr-FR" sz="2200" b="1" dirty="0">
                <a:latin typeface="Book Antiqua" pitchFamily="18" charset="0"/>
              </a:rPr>
              <a:t>prix d’acquisition </a:t>
            </a:r>
            <a:r>
              <a:rPr lang="fr-FR" sz="2200" dirty="0">
                <a:latin typeface="Book Antiqua" pitchFamily="18" charset="0"/>
              </a:rPr>
              <a:t>augmenté des frais d’acquisition. </a:t>
            </a:r>
          </a:p>
          <a:p>
            <a:pPr marL="266700" indent="-266700" algn="just">
              <a:buNone/>
            </a:pPr>
            <a:endParaRPr lang="fr-FR" sz="2200" dirty="0">
              <a:latin typeface="Book Antiqua" pitchFamily="18" charset="0"/>
            </a:endParaRPr>
          </a:p>
        </p:txBody>
      </p:sp>
      <p:sp>
        <p:nvSpPr>
          <p:cNvPr id="3" name="Titre 2"/>
          <p:cNvSpPr>
            <a:spLocks noGrp="1"/>
          </p:cNvSpPr>
          <p:nvPr>
            <p:ph type="title"/>
          </p:nvPr>
        </p:nvSpPr>
        <p:spPr/>
        <p:txBody>
          <a:bodyPr>
            <a:normAutofit fontScale="90000"/>
          </a:bodyPr>
          <a:lstStyle/>
          <a:p>
            <a:pPr algn="ctr"/>
            <a:r>
              <a:rPr lang="fr-FR" sz="3700" cap="small" dirty="0">
                <a:latin typeface="Book Antiqua" pitchFamily="18" charset="0"/>
              </a:rPr>
              <a:t>La base d'imposition </a:t>
            </a:r>
            <a:br>
              <a:rPr lang="fr-FR" sz="3700" cap="small" dirty="0">
                <a:latin typeface="Book Antiqua" pitchFamily="18" charset="0"/>
              </a:rPr>
            </a:br>
            <a:r>
              <a:rPr lang="fr-FR" sz="3700" cap="small" dirty="0">
                <a:latin typeface="Book Antiqua" pitchFamily="18" charset="0"/>
              </a:rPr>
              <a:t>des profits foncier</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pPr marL="0" indent="0" algn="just">
              <a:buNone/>
            </a:pPr>
            <a:r>
              <a:rPr lang="fr-FR" sz="2800" dirty="0">
                <a:latin typeface="Book Antiqua" pitchFamily="18" charset="0"/>
              </a:rPr>
              <a:t>Le </a:t>
            </a:r>
            <a:r>
              <a:rPr lang="fr-FR" sz="2800" b="1" dirty="0">
                <a:latin typeface="Book Antiqua" pitchFamily="18" charset="0"/>
              </a:rPr>
              <a:t>prix de cession </a:t>
            </a:r>
            <a:r>
              <a:rPr lang="fr-FR" sz="2800" dirty="0">
                <a:latin typeface="Book Antiqua" pitchFamily="18" charset="0"/>
              </a:rPr>
              <a:t>s'entend du prix de vente ou de la valeur estimative déclarée ou reconnue par les ou l'une des parties dans le contrat ou celle déterminée selon l’article 224</a:t>
            </a:r>
          </a:p>
          <a:p>
            <a:pPr marL="266700" indent="-266700" algn="just"/>
            <a:r>
              <a:rPr lang="fr-FR" sz="2800" dirty="0">
                <a:latin typeface="Book Antiqua" pitchFamily="18" charset="0"/>
              </a:rPr>
              <a:t>Les frais de cession s'entendent des charges justifiées et supportées par le vendeur ou le donateur à l'occasion de l'opération de cession et qui sont :</a:t>
            </a:r>
          </a:p>
          <a:p>
            <a:pPr marL="266700" indent="-266700" algn="just"/>
            <a:r>
              <a:rPr lang="fr-FR" sz="2800" dirty="0">
                <a:latin typeface="Book Antiqua" pitchFamily="18" charset="0"/>
              </a:rPr>
              <a:t>les frais d'annonces publicitaires ; les frais d'acte</a:t>
            </a:r>
          </a:p>
          <a:p>
            <a:pPr marL="266700" indent="-266700" algn="just"/>
            <a:r>
              <a:rPr lang="fr-FR" sz="2800" dirty="0">
                <a:latin typeface="Book Antiqua" pitchFamily="18" charset="0"/>
              </a:rPr>
              <a:t>les frais de courtage, c'est à dire la rémunération du courtier dont la profession consiste à rapprocher les parties au contrat ;</a:t>
            </a:r>
          </a:p>
          <a:p>
            <a:pPr marL="266700" indent="-266700" algn="just"/>
            <a:r>
              <a:rPr lang="fr-FR" sz="2800" dirty="0">
                <a:latin typeface="Book Antiqua" pitchFamily="18" charset="0"/>
              </a:rPr>
              <a:t>les indemnités d’éviction, dûment justifiées s’entendent des sommes versées aux occupants des locaux en vue de faciliter la vente de l’immeuble.</a:t>
            </a:r>
          </a:p>
          <a:p>
            <a:endParaRPr lang="fr-FR" dirty="0"/>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Le prix de cession</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14282" y="1481328"/>
            <a:ext cx="8715436" cy="4876630"/>
          </a:xfrm>
        </p:spPr>
        <p:txBody>
          <a:bodyPr>
            <a:normAutofit fontScale="92500" lnSpcReduction="20000"/>
          </a:bodyPr>
          <a:lstStyle/>
          <a:p>
            <a:pPr algn="just"/>
            <a:r>
              <a:rPr lang="fr-FR" sz="2600" dirty="0">
                <a:latin typeface="Book Antiqua" pitchFamily="18" charset="0"/>
              </a:rPr>
              <a:t>le prix d'acquisition est augmenté des </a:t>
            </a:r>
            <a:r>
              <a:rPr lang="fr-FR" sz="2600" b="1" dirty="0">
                <a:latin typeface="Book Antiqua" pitchFamily="18" charset="0"/>
              </a:rPr>
              <a:t>frais d'acquisition</a:t>
            </a:r>
            <a:r>
              <a:rPr lang="fr-FR" sz="2600" dirty="0">
                <a:latin typeface="Book Antiqua" pitchFamily="18" charset="0"/>
              </a:rPr>
              <a:t>, des dépenses d'investissements réalisés, ainsi que des intérêts ou de la rémunération convenue d’avance ou de la marge locative. </a:t>
            </a:r>
          </a:p>
          <a:p>
            <a:pPr algn="just"/>
            <a:endParaRPr lang="fr-FR" sz="2600" dirty="0">
              <a:latin typeface="Book Antiqua" pitchFamily="18" charset="0"/>
            </a:endParaRPr>
          </a:p>
          <a:p>
            <a:pPr algn="just"/>
            <a:r>
              <a:rPr lang="fr-FR" sz="2600" dirty="0">
                <a:latin typeface="Book Antiqua" pitchFamily="18" charset="0"/>
              </a:rPr>
              <a:t>On ajoute au prix d’achat du bien </a:t>
            </a:r>
            <a:r>
              <a:rPr lang="fr-FR" sz="2600" b="1" dirty="0">
                <a:latin typeface="Book Antiqua" pitchFamily="18" charset="0"/>
              </a:rPr>
              <a:t>15% de frais d’acquisition </a:t>
            </a:r>
            <a:r>
              <a:rPr lang="fr-FR" sz="2600" dirty="0">
                <a:latin typeface="Book Antiqua" pitchFamily="18" charset="0"/>
              </a:rPr>
              <a:t>forfaitaires accordés par l’état. Ils comprennent les frais d’agence immobilière, les frais de notaire, les droits d’enregistrement, les frais de la conservation foncière …</a:t>
            </a:r>
          </a:p>
          <a:p>
            <a:pPr algn="just"/>
            <a:endParaRPr lang="fr-FR" sz="2600" dirty="0">
              <a:latin typeface="Book Antiqua" pitchFamily="18" charset="0"/>
            </a:endParaRPr>
          </a:p>
          <a:p>
            <a:pPr algn="just"/>
            <a:r>
              <a:rPr lang="fr-FR" sz="2600" dirty="0">
                <a:latin typeface="Book Antiqua" pitchFamily="18" charset="0"/>
              </a:rPr>
              <a:t>Le prix d'acquisition, augmenté comme il est dit ci-dessus, est réévalué en multipliant ce prix par le coefficient correspondant à l'année d'acquisition</a:t>
            </a:r>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le prix d'acquisition</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805192"/>
          </a:xfrm>
        </p:spPr>
        <p:txBody>
          <a:bodyPr>
            <a:normAutofit lnSpcReduction="10000"/>
          </a:bodyPr>
          <a:lstStyle/>
          <a:p>
            <a:pPr>
              <a:buNone/>
            </a:pPr>
            <a:r>
              <a:rPr lang="fr-FR" sz="2200" dirty="0">
                <a:latin typeface="Book Antiqua" pitchFamily="18" charset="0"/>
              </a:rPr>
              <a:t>Sont exonérés de l'impôt :</a:t>
            </a:r>
          </a:p>
          <a:p>
            <a:pPr algn="just"/>
            <a:r>
              <a:rPr lang="fr-FR" sz="2200" dirty="0">
                <a:latin typeface="Book Antiqua" pitchFamily="18" charset="0"/>
              </a:rPr>
              <a:t>Le profit réalisé par toute personne qui effectue dans l'année civile des cessions d'immeubles dont la valeur totale n'excède pas cent quarante mille (140.000) dirhams</a:t>
            </a:r>
          </a:p>
          <a:p>
            <a:pPr algn="just"/>
            <a:r>
              <a:rPr lang="fr-FR" sz="2200" dirty="0">
                <a:latin typeface="Book Antiqua" pitchFamily="18" charset="0"/>
              </a:rPr>
              <a:t>le profit réalisé sur la cession d'un immeuble ou partie d'immeuble occupé à titre d'habitation principale depuis au moins 6 ans au jour de ladite cession</a:t>
            </a:r>
          </a:p>
          <a:p>
            <a:pPr algn="just"/>
            <a:r>
              <a:rPr lang="fr-FR" sz="2200" dirty="0">
                <a:latin typeface="Book Antiqua" pitchFamily="18" charset="0"/>
              </a:rPr>
              <a:t>le profit réalisé à l'occasion de la cession du logement social, occupé par son propriétaire à titre d’habitation principale depuis au moins 4 ans au jour de ladite cession. </a:t>
            </a:r>
          </a:p>
          <a:p>
            <a:pPr algn="just"/>
            <a:r>
              <a:rPr lang="fr-FR" sz="2200" dirty="0">
                <a:latin typeface="Book Antiqua" pitchFamily="18" charset="0"/>
              </a:rPr>
              <a:t>Les cessions à titre gratuit portant sur les biens précités effectuées entre ascendants et descendants et entre époux, frères et sœurs</a:t>
            </a:r>
          </a:p>
          <a:p>
            <a:pPr algn="just"/>
            <a:r>
              <a:rPr lang="fr-FR" sz="2200" dirty="0">
                <a:latin typeface="Book Antiqua" pitchFamily="18" charset="0"/>
              </a:rPr>
              <a:t>…</a:t>
            </a:r>
          </a:p>
          <a:p>
            <a:pPr algn="just"/>
            <a:endParaRPr lang="fr-FR" sz="2200" dirty="0">
              <a:latin typeface="Book Antiqua" pitchFamily="18" charset="0"/>
            </a:endParaRPr>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Les Exonérations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2357430"/>
            <a:ext cx="8229600" cy="3649861"/>
          </a:xfrm>
        </p:spPr>
        <p:txBody>
          <a:bodyPr>
            <a:normAutofit/>
          </a:bodyPr>
          <a:lstStyle/>
          <a:p>
            <a:r>
              <a:rPr lang="fr-FR" sz="2200" dirty="0">
                <a:latin typeface="Book Antiqua" pitchFamily="18" charset="0"/>
              </a:rPr>
              <a:t>20% pour les biens immeubles (appartement ou villa dans le périmètre urbain)</a:t>
            </a:r>
          </a:p>
          <a:p>
            <a:r>
              <a:rPr lang="fr-FR" sz="2200" dirty="0">
                <a:latin typeface="Book Antiqua" pitchFamily="18" charset="0"/>
              </a:rPr>
              <a:t>20% pour les terrains agricoles</a:t>
            </a:r>
          </a:p>
          <a:p>
            <a:r>
              <a:rPr lang="fr-FR" sz="2200" dirty="0">
                <a:latin typeface="Book Antiqua" pitchFamily="18" charset="0"/>
              </a:rPr>
              <a:t>30% pour la première vente d’un terrain non bâti en zone urbaine. 20% pour la 2ème vente si vous le gardez moins de 4 ans, 25% si c’est entre 4 et 6 ans et 30% si c’est plus de 6 ans. </a:t>
            </a:r>
          </a:p>
          <a:p>
            <a:endParaRPr lang="fr-FR" sz="2200" dirty="0">
              <a:latin typeface="Book Antiqua" pitchFamily="18" charset="0"/>
            </a:endParaRPr>
          </a:p>
          <a:p>
            <a:r>
              <a:rPr lang="fr-FR" sz="2200" dirty="0">
                <a:latin typeface="Book Antiqua" pitchFamily="18" charset="0"/>
              </a:rPr>
              <a:t>Taux de 3% pour la cotisation minimale calculé sur le prix de cession</a:t>
            </a:r>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Les Taux d'imposition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95250" indent="0" algn="just">
              <a:buNone/>
            </a:pPr>
            <a:r>
              <a:rPr lang="fr-FR" sz="2400" dirty="0">
                <a:latin typeface="Book Antiqua" pitchFamily="18" charset="0"/>
              </a:rPr>
              <a:t>Le contribuable est imposé chaque année, sur son revenu global de l’année précédente.</a:t>
            </a:r>
          </a:p>
          <a:p>
            <a:pPr marL="95250" indent="0" algn="just">
              <a:buNone/>
            </a:pPr>
            <a:endParaRPr lang="fr-FR" sz="2400" dirty="0">
              <a:latin typeface="Book Antiqua" pitchFamily="18" charset="0"/>
            </a:endParaRPr>
          </a:p>
          <a:p>
            <a:pPr marL="95250" indent="0" algn="just">
              <a:buNone/>
            </a:pPr>
            <a:r>
              <a:rPr lang="fr-FR" sz="2400" dirty="0">
                <a:latin typeface="Book Antiqua" pitchFamily="18" charset="0"/>
              </a:rPr>
              <a:t>Pour les revenus salariaux et les revenus assimilés de source marocaine, l’impôt est établi au cours de l’année de leur acquisition. Toutefois, si le contribuable a disposé d’autres revenus la même année, il devra régulariser sa situation en fonction de l’ensemble de ses revenus.</a:t>
            </a:r>
          </a:p>
          <a:p>
            <a:endParaRPr lang="fr-FR" dirty="0"/>
          </a:p>
        </p:txBody>
      </p:sp>
      <p:sp>
        <p:nvSpPr>
          <p:cNvPr id="3" name="Titre 2"/>
          <p:cNvSpPr>
            <a:spLocks noGrp="1"/>
          </p:cNvSpPr>
          <p:nvPr>
            <p:ph type="title"/>
          </p:nvPr>
        </p:nvSpPr>
        <p:spPr/>
        <p:txBody>
          <a:bodyPr>
            <a:normAutofit/>
          </a:bodyPr>
          <a:lstStyle/>
          <a:p>
            <a:pPr algn="ctr"/>
            <a:r>
              <a:rPr lang="fr-FR" cap="small" dirty="0">
                <a:latin typeface="Book Antiqua" pitchFamily="18" charset="0"/>
              </a:rPr>
              <a:t>3 - Période d’imposition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2071678"/>
            <a:ext cx="8229600" cy="3578423"/>
          </a:xfrm>
        </p:spPr>
        <p:txBody>
          <a:bodyPr>
            <a:normAutofit/>
          </a:bodyPr>
          <a:lstStyle/>
          <a:p>
            <a:pPr marL="173038" indent="0" algn="just">
              <a:buNone/>
            </a:pPr>
            <a:r>
              <a:rPr lang="fr-FR" sz="2200" dirty="0">
                <a:latin typeface="Book Antiqua" pitchFamily="18" charset="0"/>
              </a:rPr>
              <a:t>Un contribuable a cédé en 2017 un appartement qu'il n'occupait pas à titre de résidence principale pour le prix de 950 000 DH. </a:t>
            </a:r>
          </a:p>
          <a:p>
            <a:pPr marL="173038" indent="0" algn="just">
              <a:buNone/>
            </a:pPr>
            <a:r>
              <a:rPr lang="fr-FR" sz="2200" dirty="0">
                <a:latin typeface="Book Antiqua" pitchFamily="18" charset="0"/>
              </a:rPr>
              <a:t>Les frais de cession s'élèvent à 50 000 DH</a:t>
            </a:r>
          </a:p>
          <a:p>
            <a:pPr marL="173038" indent="0" algn="just">
              <a:buNone/>
            </a:pPr>
            <a:endParaRPr lang="fr-FR" sz="2200" dirty="0">
              <a:latin typeface="Book Antiqua" pitchFamily="18" charset="0"/>
            </a:endParaRPr>
          </a:p>
          <a:p>
            <a:pPr marL="173038" indent="0" algn="just">
              <a:buNone/>
            </a:pPr>
            <a:r>
              <a:rPr lang="fr-FR" sz="2200" dirty="0">
                <a:latin typeface="Book Antiqua" pitchFamily="18" charset="0"/>
              </a:rPr>
              <a:t>Cas 1 : Cet appartement avait été acheté en 2005 à 550 000 DH. </a:t>
            </a:r>
          </a:p>
          <a:p>
            <a:pPr marL="173038" indent="0" algn="just">
              <a:buNone/>
            </a:pPr>
            <a:r>
              <a:rPr lang="fr-FR" sz="2200" dirty="0">
                <a:latin typeface="Book Antiqua" pitchFamily="18" charset="0"/>
              </a:rPr>
              <a:t>Cas 2 : Cet appartement avait été acheté en 2005 à 650 000 DH. </a:t>
            </a:r>
          </a:p>
          <a:p>
            <a:pPr marL="173038" indent="0" algn="just">
              <a:buNone/>
            </a:pPr>
            <a:endParaRPr lang="fr-FR" sz="2200" dirty="0">
              <a:latin typeface="Book Antiqua" pitchFamily="18" charset="0"/>
            </a:endParaRPr>
          </a:p>
          <a:p>
            <a:pPr marL="173038" indent="0" algn="just">
              <a:buNone/>
            </a:pPr>
            <a:r>
              <a:rPr lang="fr-FR" sz="2200" dirty="0">
                <a:latin typeface="Book Antiqua" pitchFamily="18" charset="0"/>
              </a:rPr>
              <a:t>Par ailleurs les frais d'acquisition n'ont pas été justifiés.</a:t>
            </a:r>
          </a:p>
          <a:p>
            <a:pPr marL="173038" indent="0" algn="just">
              <a:buNone/>
            </a:pPr>
            <a:endParaRPr lang="fr-FR" sz="2200" dirty="0">
              <a:latin typeface="Book Antiqua" pitchFamily="18" charset="0"/>
            </a:endParaRPr>
          </a:p>
          <a:p>
            <a:pPr marL="173038" indent="0" algn="just">
              <a:buNone/>
            </a:pPr>
            <a:endParaRPr lang="fr-FR" sz="2200" dirty="0">
              <a:latin typeface="Book Antiqua" pitchFamily="18" charset="0"/>
            </a:endParaRPr>
          </a:p>
          <a:p>
            <a:endParaRPr lang="fr-FR" sz="2200" dirty="0">
              <a:latin typeface="Book Antiqua" pitchFamily="18" charset="0"/>
            </a:endParaRPr>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Exemple d'application 3</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pPr algn="ctr"/>
            <a:r>
              <a:rPr lang="fr-FR" sz="3300" cap="small" dirty="0">
                <a:latin typeface="Book Antiqua" pitchFamily="18" charset="0"/>
              </a:rPr>
              <a:t>Correction EA 3</a:t>
            </a:r>
          </a:p>
        </p:txBody>
      </p:sp>
      <p:graphicFrame>
        <p:nvGraphicFramePr>
          <p:cNvPr id="5" name="Tableau 4"/>
          <p:cNvGraphicFramePr>
            <a:graphicFrameLocks noGrp="1"/>
          </p:cNvGraphicFramePr>
          <p:nvPr/>
        </p:nvGraphicFramePr>
        <p:xfrm>
          <a:off x="785787" y="1357294"/>
          <a:ext cx="7858179" cy="4643472"/>
        </p:xfrm>
        <a:graphic>
          <a:graphicData uri="http://schemas.openxmlformats.org/drawingml/2006/table">
            <a:tbl>
              <a:tblPr/>
              <a:tblGrid>
                <a:gridCol w="4919347">
                  <a:extLst>
                    <a:ext uri="{9D8B030D-6E8A-4147-A177-3AD203B41FA5}">
                      <a16:colId xmlns:a16="http://schemas.microsoft.com/office/drawing/2014/main" xmlns="" val="20000"/>
                    </a:ext>
                  </a:extLst>
                </a:gridCol>
                <a:gridCol w="1469416">
                  <a:extLst>
                    <a:ext uri="{9D8B030D-6E8A-4147-A177-3AD203B41FA5}">
                      <a16:colId xmlns:a16="http://schemas.microsoft.com/office/drawing/2014/main" xmlns="" val="20001"/>
                    </a:ext>
                  </a:extLst>
                </a:gridCol>
                <a:gridCol w="1469416">
                  <a:extLst>
                    <a:ext uri="{9D8B030D-6E8A-4147-A177-3AD203B41FA5}">
                      <a16:colId xmlns:a16="http://schemas.microsoft.com/office/drawing/2014/main" xmlns="" val="20002"/>
                    </a:ext>
                  </a:extLst>
                </a:gridCol>
              </a:tblGrid>
              <a:tr h="386956">
                <a:tc>
                  <a:txBody>
                    <a:bodyPr/>
                    <a:lstStyle/>
                    <a:p>
                      <a:pPr algn="just" rtl="0" fontAlgn="b">
                        <a:buClr>
                          <a:schemeClr val="accent1"/>
                        </a:buClr>
                        <a:buSzPts val="1100"/>
                        <a:buFont typeface="Calibri"/>
                        <a:buNone/>
                      </a:pPr>
                      <a:endParaRPr lang="fr-FR" sz="2400" b="0" i="0" u="none" strike="noStrike" dirty="0">
                        <a:solidFill>
                          <a:schemeClr val="tx1"/>
                        </a:solidFill>
                        <a:latin typeface="Book Antiqua"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400" b="1" i="0" u="none" strike="noStrike" dirty="0">
                          <a:solidFill>
                            <a:schemeClr val="accent2"/>
                          </a:solidFill>
                          <a:latin typeface="Book Antiqua" pitchFamily="18" charset="0"/>
                        </a:rPr>
                        <a:t>Cas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400" b="1" i="0" u="none" strike="noStrike" dirty="0">
                          <a:solidFill>
                            <a:schemeClr val="accent2"/>
                          </a:solidFill>
                          <a:latin typeface="Book Antiqua" pitchFamily="18" charset="0"/>
                        </a:rPr>
                        <a:t>Cas 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86956">
                <a:tc>
                  <a:txBody>
                    <a:bodyPr/>
                    <a:lstStyle/>
                    <a:p>
                      <a:pPr algn="just" rtl="0" fontAlgn="b">
                        <a:buClr>
                          <a:schemeClr val="accent1"/>
                        </a:buClr>
                        <a:buSzPts val="1100"/>
                        <a:buFont typeface="Calibri"/>
                        <a:buNone/>
                      </a:pPr>
                      <a:r>
                        <a:rPr lang="fr-FR" sz="2400" b="0" i="0" u="none" strike="noStrike" dirty="0">
                          <a:solidFill>
                            <a:schemeClr val="tx1"/>
                          </a:solidFill>
                          <a:latin typeface="Book Antiqua" pitchFamily="18" charset="0"/>
                        </a:rPr>
                        <a:t>Prix de cession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fr-FR" sz="2400" b="0" i="0" u="none" strike="noStrike" dirty="0">
                          <a:solidFill>
                            <a:srgbClr val="000000"/>
                          </a:solidFill>
                          <a:latin typeface="Book Antiqua" pitchFamily="18" charset="0"/>
                        </a:rPr>
                        <a:t>950 000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kumimoji="0" lang="fr-FR" sz="2400" b="0" i="0" u="none" strike="noStrike" kern="1200" dirty="0">
                          <a:solidFill>
                            <a:srgbClr val="000000"/>
                          </a:solidFill>
                          <a:latin typeface="Book Antiqua" pitchFamily="18" charset="0"/>
                          <a:ea typeface="+mn-ea"/>
                          <a:cs typeface="+mn-cs"/>
                        </a:rPr>
                        <a:t>950 000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86956">
                <a:tc>
                  <a:txBody>
                    <a:bodyPr/>
                    <a:lstStyle/>
                    <a:p>
                      <a:pPr algn="just" rtl="0" fontAlgn="b"/>
                      <a:r>
                        <a:rPr lang="fr-FR" sz="2400" b="0" i="0" u="none" strike="noStrike" dirty="0">
                          <a:solidFill>
                            <a:schemeClr val="tx1"/>
                          </a:solidFill>
                          <a:latin typeface="Book Antiqua" pitchFamily="18" charset="0"/>
                        </a:rPr>
                        <a:t>Frais de cession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fr-FR" sz="2400" b="0" i="0" u="none" strike="noStrike" dirty="0">
                          <a:solidFill>
                            <a:srgbClr val="000000"/>
                          </a:solidFill>
                          <a:latin typeface="Book Antiqua" pitchFamily="18" charset="0"/>
                        </a:rPr>
                        <a:t>50 000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kumimoji="0" lang="fr-FR" sz="2400" b="0" i="0" u="none" strike="noStrike" kern="1200" dirty="0">
                          <a:solidFill>
                            <a:srgbClr val="000000"/>
                          </a:solidFill>
                          <a:latin typeface="Book Antiqua" pitchFamily="18" charset="0"/>
                          <a:ea typeface="+mn-ea"/>
                          <a:cs typeface="+mn-cs"/>
                        </a:rPr>
                        <a:t>50 000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86956">
                <a:tc>
                  <a:txBody>
                    <a:bodyPr/>
                    <a:lstStyle/>
                    <a:p>
                      <a:pPr algn="just" rtl="0" fontAlgn="b"/>
                      <a:r>
                        <a:rPr lang="fr-FR" sz="2400" b="0" i="0" u="none" strike="noStrike" dirty="0">
                          <a:solidFill>
                            <a:schemeClr val="tx1"/>
                          </a:solidFill>
                          <a:latin typeface="Book Antiqua" pitchFamily="18" charset="0"/>
                        </a:rPr>
                        <a:t>Produit de cession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fr-FR" sz="2400" b="0" i="0" u="none" strike="noStrike" dirty="0">
                          <a:solidFill>
                            <a:srgbClr val="000000"/>
                          </a:solidFill>
                          <a:latin typeface="Book Antiqua" pitchFamily="18" charset="0"/>
                        </a:rPr>
                        <a:t>900 000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kumimoji="0" lang="fr-FR" sz="2400" b="0" i="0" u="none" strike="noStrike" kern="1200" dirty="0">
                          <a:solidFill>
                            <a:srgbClr val="000000"/>
                          </a:solidFill>
                          <a:latin typeface="Book Antiqua" pitchFamily="18" charset="0"/>
                          <a:ea typeface="+mn-ea"/>
                          <a:cs typeface="+mn-cs"/>
                        </a:rPr>
                        <a:t>900 000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86956">
                <a:tc>
                  <a:txBody>
                    <a:bodyPr/>
                    <a:lstStyle/>
                    <a:p>
                      <a:pPr algn="just" rtl="0" fontAlgn="b">
                        <a:buClr>
                          <a:schemeClr val="accent1"/>
                        </a:buClr>
                        <a:buSzPts val="1100"/>
                        <a:buFont typeface="Calibri"/>
                        <a:buNone/>
                      </a:pPr>
                      <a:r>
                        <a:rPr lang="fr-FR" sz="2400" b="0" i="0" u="none" strike="noStrike" dirty="0">
                          <a:solidFill>
                            <a:schemeClr val="tx1"/>
                          </a:solidFill>
                          <a:latin typeface="Book Antiqua" pitchFamily="18" charset="0"/>
                        </a:rPr>
                        <a:t>Prix d'acquisition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fr-FR" sz="2400" b="0" i="0" u="none" strike="noStrike" dirty="0">
                          <a:solidFill>
                            <a:srgbClr val="000000"/>
                          </a:solidFill>
                          <a:latin typeface="Book Antiqua" pitchFamily="18" charset="0"/>
                        </a:rPr>
                        <a:t>550 000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kumimoji="0" lang="fr-FR" sz="2400" b="0" i="0" u="none" strike="noStrike" kern="1200" dirty="0">
                          <a:solidFill>
                            <a:srgbClr val="000000"/>
                          </a:solidFill>
                          <a:latin typeface="Book Antiqua" pitchFamily="18" charset="0"/>
                          <a:ea typeface="+mn-ea"/>
                          <a:cs typeface="+mn-cs"/>
                        </a:rPr>
                        <a:t>650 000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86956">
                <a:tc>
                  <a:txBody>
                    <a:bodyPr/>
                    <a:lstStyle/>
                    <a:p>
                      <a:pPr algn="just" rtl="0" fontAlgn="b">
                        <a:buClr>
                          <a:schemeClr val="accent1"/>
                        </a:buClr>
                        <a:buSzPts val="1100"/>
                        <a:buFont typeface="Calibri"/>
                        <a:buNone/>
                      </a:pPr>
                      <a:r>
                        <a:rPr lang="fr-FR" sz="2400" b="0" i="0" u="none" strike="noStrike" dirty="0">
                          <a:solidFill>
                            <a:schemeClr val="tx1"/>
                          </a:solidFill>
                          <a:latin typeface="Book Antiqua" pitchFamily="18" charset="0"/>
                        </a:rPr>
                        <a:t>Frais d'acquisition 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fr-FR" sz="2400" b="0" i="0" u="none" strike="noStrike" dirty="0">
                          <a:solidFill>
                            <a:srgbClr val="000000"/>
                          </a:solidFill>
                          <a:latin typeface="Book Antiqua" pitchFamily="18" charset="0"/>
                        </a:rPr>
                        <a:t>82 500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kumimoji="0" lang="fr-FR" sz="2400" b="0" i="0" u="none" strike="noStrike" kern="1200" dirty="0">
                          <a:solidFill>
                            <a:srgbClr val="000000"/>
                          </a:solidFill>
                          <a:latin typeface="Book Antiqua" pitchFamily="18" charset="0"/>
                          <a:ea typeface="+mn-ea"/>
                          <a:cs typeface="+mn-cs"/>
                        </a:rPr>
                        <a:t>97 500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86956">
                <a:tc>
                  <a:txBody>
                    <a:bodyPr/>
                    <a:lstStyle/>
                    <a:p>
                      <a:pPr algn="just" rtl="0" fontAlgn="b">
                        <a:buClr>
                          <a:schemeClr val="accent1"/>
                        </a:buClr>
                        <a:buSzPts val="1100"/>
                        <a:buFont typeface="Calibri"/>
                        <a:buNone/>
                      </a:pPr>
                      <a:r>
                        <a:rPr lang="fr-FR" sz="2400" b="0" i="0" u="none" strike="noStrike" dirty="0">
                          <a:solidFill>
                            <a:schemeClr val="tx1"/>
                          </a:solidFill>
                          <a:latin typeface="Book Antiqua" pitchFamily="18" charset="0"/>
                        </a:rPr>
                        <a:t>Coût d’acquisition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fr-FR" sz="2400" b="0" i="0" u="none" strike="noStrike" dirty="0">
                          <a:solidFill>
                            <a:srgbClr val="000000"/>
                          </a:solidFill>
                          <a:latin typeface="Book Antiqua" pitchFamily="18" charset="0"/>
                        </a:rPr>
                        <a:t>632 500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kumimoji="0" lang="fr-FR" sz="2400" b="0" i="0" u="none" strike="noStrike" kern="1200" dirty="0">
                          <a:solidFill>
                            <a:srgbClr val="000000"/>
                          </a:solidFill>
                          <a:latin typeface="Book Antiqua" pitchFamily="18" charset="0"/>
                          <a:ea typeface="+mn-ea"/>
                          <a:cs typeface="+mn-cs"/>
                        </a:rPr>
                        <a:t>747 500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86956">
                <a:tc>
                  <a:txBody>
                    <a:bodyPr/>
                    <a:lstStyle/>
                    <a:p>
                      <a:pPr algn="just" rtl="0" fontAlgn="b">
                        <a:buClr>
                          <a:schemeClr val="accent1"/>
                        </a:buClr>
                        <a:buSzPts val="1100"/>
                        <a:buFont typeface="Calibri"/>
                        <a:buNone/>
                      </a:pPr>
                      <a:r>
                        <a:rPr lang="fr-FR" sz="2400" b="0" i="0" u="none" strike="noStrike" dirty="0">
                          <a:solidFill>
                            <a:schemeClr val="tx1"/>
                          </a:solidFill>
                          <a:latin typeface="Book Antiqua" pitchFamily="18" charset="0"/>
                        </a:rPr>
                        <a:t>Coefficient de réévaluation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fr-FR" sz="2400" b="0" i="0" u="none" strike="noStrike" dirty="0">
                          <a:solidFill>
                            <a:srgbClr val="000000"/>
                          </a:solidFill>
                          <a:latin typeface="Book Antiqua" pitchFamily="18" charset="0"/>
                        </a:rPr>
                        <a:t>1,228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kumimoji="0" lang="fr-FR" sz="2400" b="0" i="0" u="none" strike="noStrike" kern="1200" dirty="0">
                          <a:solidFill>
                            <a:srgbClr val="000000"/>
                          </a:solidFill>
                          <a:latin typeface="Book Antiqua" pitchFamily="18" charset="0"/>
                          <a:ea typeface="+mn-ea"/>
                          <a:cs typeface="+mn-cs"/>
                        </a:rPr>
                        <a:t>1,228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86956">
                <a:tc>
                  <a:txBody>
                    <a:bodyPr/>
                    <a:lstStyle/>
                    <a:p>
                      <a:pPr algn="just" rtl="0" fontAlgn="b">
                        <a:buClr>
                          <a:schemeClr val="accent1"/>
                        </a:buClr>
                        <a:buSzPts val="1100"/>
                        <a:buFont typeface="Calibri"/>
                        <a:buNone/>
                      </a:pPr>
                      <a:r>
                        <a:rPr lang="fr-FR" sz="2400" b="0" i="0" u="none" strike="noStrike" dirty="0">
                          <a:solidFill>
                            <a:schemeClr val="tx1"/>
                          </a:solidFill>
                          <a:latin typeface="Book Antiqua" pitchFamily="18" charset="0"/>
                        </a:rPr>
                        <a:t>Coût d'acquisition réévalué</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fr-FR" sz="2400" b="0" i="0" u="none" strike="noStrike" dirty="0">
                          <a:solidFill>
                            <a:srgbClr val="000000"/>
                          </a:solidFill>
                          <a:latin typeface="Book Antiqua" pitchFamily="18" charset="0"/>
                        </a:rPr>
                        <a:t>776 710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kumimoji="0" lang="fr-FR" sz="2400" b="0" i="0" u="none" strike="noStrike" kern="1200" dirty="0">
                          <a:solidFill>
                            <a:srgbClr val="000000"/>
                          </a:solidFill>
                          <a:latin typeface="Book Antiqua" pitchFamily="18" charset="0"/>
                          <a:ea typeface="+mn-ea"/>
                          <a:cs typeface="+mn-cs"/>
                        </a:rPr>
                        <a:t>917 930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86956">
                <a:tc>
                  <a:txBody>
                    <a:bodyPr/>
                    <a:lstStyle/>
                    <a:p>
                      <a:pPr algn="just" rtl="0" fontAlgn="b">
                        <a:buClr>
                          <a:schemeClr val="accent1"/>
                        </a:buClr>
                        <a:buSzPts val="1100"/>
                        <a:buFont typeface="Calibri"/>
                        <a:buNone/>
                      </a:pPr>
                      <a:r>
                        <a:rPr lang="fr-FR" sz="2400" b="0" i="0" u="none" strike="noStrike" dirty="0">
                          <a:solidFill>
                            <a:schemeClr val="tx1"/>
                          </a:solidFill>
                          <a:latin typeface="Book Antiqua" pitchFamily="18" charset="0"/>
                        </a:rPr>
                        <a:t>Profit imposable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fr-FR" sz="2400" b="0" i="0" u="none" strike="noStrike" dirty="0">
                          <a:solidFill>
                            <a:srgbClr val="000000"/>
                          </a:solidFill>
                          <a:latin typeface="Book Antiqua" pitchFamily="18" charset="0"/>
                        </a:rPr>
                        <a:t>173 290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kumimoji="0" lang="fr-FR" sz="2400" b="0" i="0" u="none" strike="noStrike" kern="1200" dirty="0">
                          <a:solidFill>
                            <a:srgbClr val="000000"/>
                          </a:solidFill>
                          <a:latin typeface="Book Antiqua" pitchFamily="18" charset="0"/>
                          <a:ea typeface="+mn-ea"/>
                          <a:cs typeface="+mn-cs"/>
                        </a:rPr>
                        <a:t>32 070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386956">
                <a:tc>
                  <a:txBody>
                    <a:bodyPr/>
                    <a:lstStyle/>
                    <a:p>
                      <a:pPr algn="just" rtl="0" fontAlgn="b">
                        <a:buClr>
                          <a:schemeClr val="accent1"/>
                        </a:buClr>
                        <a:buSzPts val="1100"/>
                        <a:buFont typeface="Calibri"/>
                        <a:buNone/>
                      </a:pPr>
                      <a:r>
                        <a:rPr lang="fr-FR" sz="2400" b="1" i="0" u="none" strike="noStrike" dirty="0">
                          <a:solidFill>
                            <a:schemeClr val="tx1"/>
                          </a:solidFill>
                          <a:latin typeface="Book Antiqua" pitchFamily="18" charset="0"/>
                        </a:rPr>
                        <a:t>L'I.R à payer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fr-FR" sz="2400" b="1" i="0" u="none" strike="noStrike" dirty="0">
                          <a:solidFill>
                            <a:schemeClr val="accent2"/>
                          </a:solidFill>
                          <a:latin typeface="Book Antiqua" pitchFamily="18" charset="0"/>
                        </a:rPr>
                        <a:t>34 658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kumimoji="0" lang="fr-FR" sz="2400" b="0" i="0" u="none" strike="noStrike" kern="1200" dirty="0">
                          <a:solidFill>
                            <a:srgbClr val="000000"/>
                          </a:solidFill>
                          <a:latin typeface="Book Antiqua" pitchFamily="18" charset="0"/>
                          <a:ea typeface="+mn-ea"/>
                          <a:cs typeface="+mn-cs"/>
                        </a:rPr>
                        <a:t>6 414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386956">
                <a:tc>
                  <a:txBody>
                    <a:bodyPr/>
                    <a:lstStyle/>
                    <a:p>
                      <a:pPr algn="just" rtl="0" fontAlgn="b">
                        <a:buClr>
                          <a:schemeClr val="accent1"/>
                        </a:buClr>
                        <a:buSzPts val="1100"/>
                        <a:buFont typeface="Calibri"/>
                        <a:buNone/>
                      </a:pPr>
                      <a:r>
                        <a:rPr lang="fr-FR" sz="2400" b="1" i="0" u="none" strike="noStrike" dirty="0">
                          <a:solidFill>
                            <a:schemeClr val="tx1"/>
                          </a:solidFill>
                          <a:latin typeface="Book Antiqua" pitchFamily="18" charset="0"/>
                        </a:rPr>
                        <a:t>Cotisation minimale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fr-FR" sz="2400" b="0" i="0" u="none" strike="noStrike" dirty="0">
                          <a:solidFill>
                            <a:srgbClr val="000000"/>
                          </a:solidFill>
                          <a:latin typeface="Book Antiqua" pitchFamily="18" charset="0"/>
                        </a:rPr>
                        <a:t>27 000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kumimoji="0" lang="fr-FR" sz="2400" b="1" i="0" u="none" strike="noStrike" kern="1200" dirty="0">
                          <a:solidFill>
                            <a:schemeClr val="accent2"/>
                          </a:solidFill>
                          <a:latin typeface="Book Antiqua" pitchFamily="18" charset="0"/>
                          <a:ea typeface="+mn-ea"/>
                          <a:cs typeface="+mn-cs"/>
                        </a:rPr>
                        <a:t>27 000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2000240"/>
            <a:ext cx="8229600" cy="4007051"/>
          </a:xfrm>
        </p:spPr>
        <p:txBody>
          <a:bodyPr>
            <a:normAutofit/>
          </a:bodyPr>
          <a:lstStyle/>
          <a:p>
            <a:pPr marL="95250" indent="14288" algn="just">
              <a:buNone/>
            </a:pPr>
            <a:r>
              <a:rPr lang="fr-FR" sz="2200" dirty="0">
                <a:latin typeface="Book Antiqua" pitchFamily="18" charset="0"/>
              </a:rPr>
              <a:t>Un appartement acquis en 1963 pour 100.000 DH est vendu en 2017  pour 1.050.000 DH avec des frais de courtage de 20.000 DH. </a:t>
            </a:r>
          </a:p>
          <a:p>
            <a:pPr marL="95250" indent="14288" algn="just">
              <a:buNone/>
            </a:pPr>
            <a:r>
              <a:rPr lang="fr-FR" sz="2200" dirty="0">
                <a:latin typeface="Book Antiqua" pitchFamily="18" charset="0"/>
              </a:rPr>
              <a:t>Le cédant qui louait l'appartement a justifié les frais d'acquisition qui s'élèvent à 17.000 DH. </a:t>
            </a:r>
          </a:p>
          <a:p>
            <a:pPr marL="95250" indent="14288" algn="just">
              <a:buNone/>
            </a:pPr>
            <a:r>
              <a:rPr lang="fr-FR" sz="2200" dirty="0">
                <a:latin typeface="Book Antiqua" pitchFamily="18" charset="0"/>
              </a:rPr>
              <a:t>Par ailleurs, en 1980, le contribuable avait agrandi son appartement en procédant à une addition de construction s'élevant à 30.000 DH, dont 10.000 DH empruntés auprès du C.I.H, moyennant 3.000 DH d'intérêts payables en trois annuités.</a:t>
            </a:r>
          </a:p>
          <a:p>
            <a:endParaRPr lang="fr-FR" dirty="0"/>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Exemple d'application 4</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74638"/>
            <a:ext cx="8229600" cy="654032"/>
          </a:xfrm>
        </p:spPr>
        <p:txBody>
          <a:bodyPr/>
          <a:lstStyle/>
          <a:p>
            <a:pPr algn="ctr"/>
            <a:r>
              <a:rPr lang="fr-FR" sz="3300" cap="small" dirty="0">
                <a:latin typeface="Book Antiqua" pitchFamily="18" charset="0"/>
              </a:rPr>
              <a:t>Correction EA 4</a:t>
            </a:r>
          </a:p>
        </p:txBody>
      </p:sp>
      <p:graphicFrame>
        <p:nvGraphicFramePr>
          <p:cNvPr id="4" name="Tableau 3"/>
          <p:cNvGraphicFramePr>
            <a:graphicFrameLocks noGrp="1"/>
          </p:cNvGraphicFramePr>
          <p:nvPr/>
        </p:nvGraphicFramePr>
        <p:xfrm>
          <a:off x="928662" y="871557"/>
          <a:ext cx="7572428" cy="5343525"/>
        </p:xfrm>
        <a:graphic>
          <a:graphicData uri="http://schemas.openxmlformats.org/drawingml/2006/table">
            <a:tbl>
              <a:tblPr/>
              <a:tblGrid>
                <a:gridCol w="5345243">
                  <a:extLst>
                    <a:ext uri="{9D8B030D-6E8A-4147-A177-3AD203B41FA5}">
                      <a16:colId xmlns:a16="http://schemas.microsoft.com/office/drawing/2014/main" xmlns="" val="20000"/>
                    </a:ext>
                  </a:extLst>
                </a:gridCol>
                <a:gridCol w="2227185">
                  <a:extLst>
                    <a:ext uri="{9D8B030D-6E8A-4147-A177-3AD203B41FA5}">
                      <a16:colId xmlns:a16="http://schemas.microsoft.com/office/drawing/2014/main" xmlns="" val="20001"/>
                    </a:ext>
                  </a:extLst>
                </a:gridCol>
              </a:tblGrid>
              <a:tr h="252134">
                <a:tc>
                  <a:txBody>
                    <a:bodyPr/>
                    <a:lstStyle/>
                    <a:p>
                      <a:pPr marL="0" marR="0" indent="0" algn="just" defTabSz="914400" rtl="0" eaLnBrk="1" fontAlgn="b" latinLnBrk="0" hangingPunct="1">
                        <a:lnSpc>
                          <a:spcPct val="100000"/>
                        </a:lnSpc>
                        <a:spcBef>
                          <a:spcPts val="0"/>
                        </a:spcBef>
                        <a:spcAft>
                          <a:spcPts val="0"/>
                        </a:spcAft>
                        <a:buClr>
                          <a:schemeClr val="accent1"/>
                        </a:buClr>
                        <a:buSzPts val="1100"/>
                        <a:buFont typeface="Calibri"/>
                        <a:buNone/>
                        <a:tabLst/>
                        <a:defRPr/>
                      </a:pPr>
                      <a:r>
                        <a:rPr kumimoji="0" lang="fr-FR" sz="2000" b="0" i="0" u="none" strike="noStrike" kern="1200" dirty="0">
                          <a:solidFill>
                            <a:srgbClr val="000000"/>
                          </a:solidFill>
                          <a:latin typeface="Book Antiqua" pitchFamily="18" charset="0"/>
                          <a:ea typeface="+mn-ea"/>
                          <a:cs typeface="+mn-cs"/>
                        </a:rPr>
                        <a:t>Prix de cession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65430" algn="r" rtl="1" fontAlgn="b">
                        <a:spcBef>
                          <a:spcPts val="600"/>
                        </a:spcBef>
                        <a:spcAft>
                          <a:spcPts val="0"/>
                        </a:spcAft>
                      </a:pPr>
                      <a:r>
                        <a:rPr lang="fr-FR" sz="2000" kern="1200">
                          <a:solidFill>
                            <a:srgbClr val="000000"/>
                          </a:solidFill>
                          <a:latin typeface="Book Antiqua"/>
                          <a:ea typeface="Times New Roman"/>
                          <a:cs typeface="Arial"/>
                        </a:rPr>
                        <a:t>    1 050 000,00 </a:t>
                      </a:r>
                      <a:endParaRPr lang="fr-FR" sz="1100">
                        <a:latin typeface="Calibri"/>
                        <a:ea typeface="Calibri"/>
                        <a:cs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52134">
                <a:tc>
                  <a:txBody>
                    <a:bodyPr/>
                    <a:lstStyle/>
                    <a:p>
                      <a:pPr algn="just" rtl="0" fontAlgn="b"/>
                      <a:r>
                        <a:rPr kumimoji="0" lang="fr-FR" sz="2000" b="0" i="0" u="none" strike="noStrike" kern="1200" dirty="0">
                          <a:solidFill>
                            <a:srgbClr val="000000"/>
                          </a:solidFill>
                          <a:latin typeface="Book Antiqua" pitchFamily="18" charset="0"/>
                          <a:ea typeface="+mn-ea"/>
                          <a:cs typeface="+mn-cs"/>
                        </a:rPr>
                        <a:t>Frais de cession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65430" algn="r" rtl="1" fontAlgn="b">
                        <a:spcBef>
                          <a:spcPts val="600"/>
                        </a:spcBef>
                        <a:spcAft>
                          <a:spcPts val="0"/>
                        </a:spcAft>
                      </a:pPr>
                      <a:r>
                        <a:rPr lang="fr-FR" sz="2000" kern="1200">
                          <a:solidFill>
                            <a:srgbClr val="000000"/>
                          </a:solidFill>
                          <a:latin typeface="Book Antiqua"/>
                          <a:ea typeface="Times New Roman"/>
                          <a:cs typeface="Arial"/>
                        </a:rPr>
                        <a:t>          20 000,00 </a:t>
                      </a:r>
                      <a:endParaRPr lang="fr-FR" sz="1100">
                        <a:latin typeface="Calibri"/>
                        <a:ea typeface="Calibri"/>
                        <a:cs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52134">
                <a:tc>
                  <a:txBody>
                    <a:bodyPr/>
                    <a:lstStyle/>
                    <a:p>
                      <a:pPr algn="just" rtl="0" fontAlgn="b"/>
                      <a:r>
                        <a:rPr kumimoji="0" lang="fr-FR" sz="2000" b="0" i="0" u="none" strike="noStrike" kern="1200" dirty="0">
                          <a:solidFill>
                            <a:srgbClr val="000000"/>
                          </a:solidFill>
                          <a:latin typeface="Book Antiqua" pitchFamily="18" charset="0"/>
                          <a:ea typeface="+mn-ea"/>
                          <a:cs typeface="+mn-cs"/>
                        </a:rPr>
                        <a:t>Produit de cession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65430" algn="r" rtl="1" fontAlgn="b">
                        <a:spcBef>
                          <a:spcPts val="600"/>
                        </a:spcBef>
                        <a:spcAft>
                          <a:spcPts val="0"/>
                        </a:spcAft>
                      </a:pPr>
                      <a:r>
                        <a:rPr lang="fr-FR" sz="2000" kern="1200">
                          <a:solidFill>
                            <a:srgbClr val="000000"/>
                          </a:solidFill>
                          <a:latin typeface="Book Antiqua"/>
                          <a:ea typeface="Times New Roman"/>
                          <a:cs typeface="Arial"/>
                        </a:rPr>
                        <a:t>    1 030 000,00 </a:t>
                      </a:r>
                      <a:endParaRPr lang="fr-FR" sz="1100">
                        <a:latin typeface="Calibri"/>
                        <a:ea typeface="Calibri"/>
                        <a:cs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52134">
                <a:tc>
                  <a:txBody>
                    <a:bodyPr/>
                    <a:lstStyle/>
                    <a:p>
                      <a:pPr algn="just" rtl="0" fontAlgn="b">
                        <a:buClr>
                          <a:schemeClr val="accent1"/>
                        </a:buClr>
                        <a:buSzPts val="1100"/>
                        <a:buFont typeface="Calibri"/>
                        <a:buNone/>
                      </a:pPr>
                      <a:r>
                        <a:rPr kumimoji="0" lang="fr-FR" sz="2000" b="0" i="0" u="none" strike="noStrike" kern="1200" dirty="0">
                          <a:solidFill>
                            <a:srgbClr val="000000"/>
                          </a:solidFill>
                          <a:latin typeface="Book Antiqua" pitchFamily="18" charset="0"/>
                          <a:ea typeface="+mn-ea"/>
                          <a:cs typeface="+mn-cs"/>
                        </a:rPr>
                        <a:t>Prix d'acquisition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65430" algn="r" rtl="1" fontAlgn="b">
                        <a:spcBef>
                          <a:spcPts val="600"/>
                        </a:spcBef>
                        <a:spcAft>
                          <a:spcPts val="0"/>
                        </a:spcAft>
                      </a:pPr>
                      <a:r>
                        <a:rPr lang="fr-FR" sz="2000" kern="1200">
                          <a:solidFill>
                            <a:srgbClr val="000000"/>
                          </a:solidFill>
                          <a:latin typeface="Book Antiqua"/>
                          <a:ea typeface="Times New Roman"/>
                          <a:cs typeface="Arial"/>
                        </a:rPr>
                        <a:t>     100 000,00 </a:t>
                      </a:r>
                      <a:endParaRPr lang="fr-FR" sz="1100">
                        <a:latin typeface="Calibri"/>
                        <a:ea typeface="Calibri"/>
                        <a:cs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52134">
                <a:tc>
                  <a:txBody>
                    <a:bodyPr/>
                    <a:lstStyle/>
                    <a:p>
                      <a:pPr algn="just" rtl="0" fontAlgn="b">
                        <a:buClr>
                          <a:schemeClr val="accent1"/>
                        </a:buClr>
                        <a:buSzPts val="1100"/>
                        <a:buFont typeface="Calibri"/>
                        <a:buNone/>
                      </a:pPr>
                      <a:r>
                        <a:rPr kumimoji="0" lang="fr-FR" sz="2000" b="0" i="0" u="none" strike="noStrike" kern="1200" dirty="0">
                          <a:solidFill>
                            <a:srgbClr val="000000"/>
                          </a:solidFill>
                          <a:latin typeface="Book Antiqua" pitchFamily="18" charset="0"/>
                          <a:ea typeface="+mn-ea"/>
                          <a:cs typeface="+mn-cs"/>
                        </a:rPr>
                        <a:t>Frais d'acquisition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65430" algn="r" rtl="1" fontAlgn="b">
                        <a:spcBef>
                          <a:spcPts val="600"/>
                        </a:spcBef>
                        <a:spcAft>
                          <a:spcPts val="0"/>
                        </a:spcAft>
                      </a:pPr>
                      <a:r>
                        <a:rPr lang="fr-FR" sz="2000" kern="1200">
                          <a:solidFill>
                            <a:srgbClr val="000000"/>
                          </a:solidFill>
                          <a:latin typeface="Book Antiqua"/>
                          <a:ea typeface="Times New Roman"/>
                          <a:cs typeface="Arial"/>
                        </a:rPr>
                        <a:t>        17 000,00 </a:t>
                      </a:r>
                      <a:endParaRPr lang="fr-FR" sz="1100">
                        <a:latin typeface="Calibri"/>
                        <a:ea typeface="Calibri"/>
                        <a:cs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52134">
                <a:tc>
                  <a:txBody>
                    <a:bodyPr/>
                    <a:lstStyle/>
                    <a:p>
                      <a:pPr algn="just" rtl="0" fontAlgn="b">
                        <a:buClr>
                          <a:schemeClr val="accent1"/>
                        </a:buClr>
                        <a:buSzPts val="1100"/>
                        <a:buFont typeface="Calibri"/>
                        <a:buNone/>
                      </a:pPr>
                      <a:r>
                        <a:rPr kumimoji="0" lang="fr-FR" sz="2000" b="0" i="0" u="none" strike="noStrike" kern="1200" dirty="0">
                          <a:solidFill>
                            <a:srgbClr val="000000"/>
                          </a:solidFill>
                          <a:latin typeface="Book Antiqua" pitchFamily="18" charset="0"/>
                          <a:ea typeface="+mn-ea"/>
                          <a:cs typeface="+mn-cs"/>
                        </a:rPr>
                        <a:t>Coût d’acquisition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65430" algn="r" rtl="1" fontAlgn="b">
                        <a:spcBef>
                          <a:spcPts val="600"/>
                        </a:spcBef>
                        <a:spcAft>
                          <a:spcPts val="0"/>
                        </a:spcAft>
                      </a:pPr>
                      <a:r>
                        <a:rPr lang="fr-FR" sz="2000" kern="1200">
                          <a:solidFill>
                            <a:srgbClr val="000000"/>
                          </a:solidFill>
                          <a:latin typeface="Book Antiqua"/>
                          <a:ea typeface="Times New Roman"/>
                          <a:cs typeface="Arial"/>
                        </a:rPr>
                        <a:t>       117 000,00 </a:t>
                      </a:r>
                      <a:endParaRPr lang="fr-FR" sz="1100">
                        <a:latin typeface="Calibri"/>
                        <a:ea typeface="Calibri"/>
                        <a:cs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52134">
                <a:tc>
                  <a:txBody>
                    <a:bodyPr/>
                    <a:lstStyle/>
                    <a:p>
                      <a:pPr algn="just" rtl="0" fontAlgn="b">
                        <a:buClr>
                          <a:schemeClr val="accent1"/>
                        </a:buClr>
                        <a:buSzPts val="1100"/>
                        <a:buFont typeface="Calibri"/>
                        <a:buNone/>
                      </a:pPr>
                      <a:r>
                        <a:rPr kumimoji="0" lang="fr-FR" sz="2000" b="0" i="0" u="none" strike="noStrike" kern="1200" dirty="0">
                          <a:solidFill>
                            <a:srgbClr val="000000"/>
                          </a:solidFill>
                          <a:latin typeface="Book Antiqua" pitchFamily="18" charset="0"/>
                          <a:ea typeface="+mn-ea"/>
                          <a:cs typeface="+mn-cs"/>
                        </a:rPr>
                        <a:t>Application du coefficient de réévaluation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65430" algn="r" rtl="1" fontAlgn="b">
                        <a:spcBef>
                          <a:spcPts val="600"/>
                        </a:spcBef>
                        <a:spcAft>
                          <a:spcPts val="0"/>
                        </a:spcAft>
                      </a:pPr>
                      <a:r>
                        <a:rPr lang="fr-FR" sz="2000" kern="1200">
                          <a:solidFill>
                            <a:srgbClr val="000000"/>
                          </a:solidFill>
                          <a:latin typeface="Book Antiqua"/>
                          <a:ea typeface="Times New Roman"/>
                          <a:cs typeface="Arial"/>
                        </a:rPr>
                        <a:t>    1 110 915,00 </a:t>
                      </a:r>
                      <a:endParaRPr lang="fr-FR" sz="1100">
                        <a:latin typeface="Calibri"/>
                        <a:ea typeface="Calibri"/>
                        <a:cs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52134">
                <a:tc>
                  <a:txBody>
                    <a:bodyPr/>
                    <a:lstStyle/>
                    <a:p>
                      <a:pPr algn="just" rtl="0" fontAlgn="b"/>
                      <a:r>
                        <a:rPr kumimoji="0" lang="fr-FR" sz="2000" b="0" i="0" u="none" strike="noStrike" kern="1200" dirty="0">
                          <a:solidFill>
                            <a:srgbClr val="000000"/>
                          </a:solidFill>
                          <a:latin typeface="Book Antiqua" pitchFamily="18" charset="0"/>
                          <a:ea typeface="+mn-ea"/>
                          <a:cs typeface="+mn-cs"/>
                        </a:rPr>
                        <a:t>Travaux d'aménagement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100">
                        <a:latin typeface="Calibri"/>
                        <a:ea typeface="Times New Roman"/>
                        <a:cs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52134">
                <a:tc>
                  <a:txBody>
                    <a:bodyPr/>
                    <a:lstStyle/>
                    <a:p>
                      <a:pPr algn="just" rtl="0" fontAlgn="b"/>
                      <a:r>
                        <a:rPr kumimoji="0" lang="fr-FR" sz="2000" b="0" i="0" u="none" strike="noStrike" kern="1200" dirty="0">
                          <a:solidFill>
                            <a:srgbClr val="000000"/>
                          </a:solidFill>
                          <a:latin typeface="Book Antiqua" pitchFamily="18" charset="0"/>
                          <a:ea typeface="+mn-ea"/>
                          <a:cs typeface="+mn-cs"/>
                        </a:rPr>
                        <a:t>30000 en 1980 - taux 3,851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65430" algn="r" rtl="1" fontAlgn="b">
                        <a:spcBef>
                          <a:spcPts val="600"/>
                        </a:spcBef>
                        <a:spcAft>
                          <a:spcPts val="0"/>
                        </a:spcAft>
                      </a:pPr>
                      <a:r>
                        <a:rPr lang="fr-FR" sz="2000" kern="1200">
                          <a:solidFill>
                            <a:srgbClr val="000000"/>
                          </a:solidFill>
                          <a:latin typeface="Book Antiqua"/>
                          <a:ea typeface="Times New Roman"/>
                          <a:cs typeface="Arial"/>
                        </a:rPr>
                        <a:t>       115 530,00 </a:t>
                      </a:r>
                      <a:endParaRPr lang="fr-FR" sz="1100">
                        <a:latin typeface="Calibri"/>
                        <a:ea typeface="Calibri"/>
                        <a:cs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52134">
                <a:tc>
                  <a:txBody>
                    <a:bodyPr/>
                    <a:lstStyle/>
                    <a:p>
                      <a:pPr algn="just" rtl="0" fontAlgn="b"/>
                      <a:r>
                        <a:rPr kumimoji="0" lang="fr-FR" sz="2000" b="0" i="0" u="none" strike="noStrike" kern="1200" dirty="0">
                          <a:solidFill>
                            <a:srgbClr val="000000"/>
                          </a:solidFill>
                          <a:latin typeface="Book Antiqua" pitchFamily="18" charset="0"/>
                          <a:ea typeface="+mn-ea"/>
                          <a:cs typeface="+mn-cs"/>
                        </a:rPr>
                        <a:t>Intérêts d'emprunt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100">
                        <a:latin typeface="Calibri"/>
                        <a:ea typeface="Times New Roman"/>
                        <a:cs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52134">
                <a:tc>
                  <a:txBody>
                    <a:bodyPr/>
                    <a:lstStyle/>
                    <a:p>
                      <a:pPr algn="just" rtl="0" fontAlgn="b"/>
                      <a:r>
                        <a:rPr kumimoji="0" lang="fr-FR" sz="2000" b="0" i="0" u="none" strike="noStrike" kern="1200" dirty="0">
                          <a:solidFill>
                            <a:srgbClr val="000000"/>
                          </a:solidFill>
                          <a:latin typeface="Book Antiqua" pitchFamily="18" charset="0"/>
                          <a:ea typeface="+mn-ea"/>
                          <a:cs typeface="+mn-cs"/>
                        </a:rPr>
                        <a:t>1000 en 1981 - taux 3,434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65430" algn="r" rtl="1" fontAlgn="b">
                        <a:spcBef>
                          <a:spcPts val="600"/>
                        </a:spcBef>
                        <a:spcAft>
                          <a:spcPts val="0"/>
                        </a:spcAft>
                      </a:pPr>
                      <a:r>
                        <a:rPr lang="fr-FR" sz="2000" kern="1200">
                          <a:solidFill>
                            <a:srgbClr val="000000"/>
                          </a:solidFill>
                          <a:latin typeface="Book Antiqua"/>
                          <a:ea typeface="Times New Roman"/>
                          <a:cs typeface="Arial"/>
                        </a:rPr>
                        <a:t>            3 434,00 </a:t>
                      </a:r>
                      <a:endParaRPr lang="fr-FR" sz="1100">
                        <a:latin typeface="Calibri"/>
                        <a:ea typeface="Calibri"/>
                        <a:cs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52134">
                <a:tc>
                  <a:txBody>
                    <a:bodyPr/>
                    <a:lstStyle/>
                    <a:p>
                      <a:pPr algn="just" rtl="0" fontAlgn="b"/>
                      <a:r>
                        <a:rPr kumimoji="0" lang="fr-FR" sz="2000" b="0" i="0" u="none" strike="noStrike" kern="1200" dirty="0">
                          <a:solidFill>
                            <a:srgbClr val="000000"/>
                          </a:solidFill>
                          <a:latin typeface="Book Antiqua" pitchFamily="18" charset="0"/>
                          <a:ea typeface="+mn-ea"/>
                          <a:cs typeface="+mn-cs"/>
                        </a:rPr>
                        <a:t>1000 en 1982 - taux 3,086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65430" algn="r" rtl="1" fontAlgn="b">
                        <a:spcBef>
                          <a:spcPts val="600"/>
                        </a:spcBef>
                        <a:spcAft>
                          <a:spcPts val="0"/>
                        </a:spcAft>
                      </a:pPr>
                      <a:r>
                        <a:rPr lang="fr-FR" sz="2000" kern="1200">
                          <a:solidFill>
                            <a:srgbClr val="000000"/>
                          </a:solidFill>
                          <a:latin typeface="Book Antiqua"/>
                          <a:ea typeface="Times New Roman"/>
                          <a:cs typeface="Arial"/>
                        </a:rPr>
                        <a:t>            3 086,00 </a:t>
                      </a:r>
                      <a:endParaRPr lang="fr-FR" sz="1100">
                        <a:latin typeface="Calibri"/>
                        <a:ea typeface="Calibri"/>
                        <a:cs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52134">
                <a:tc>
                  <a:txBody>
                    <a:bodyPr/>
                    <a:lstStyle/>
                    <a:p>
                      <a:pPr algn="just" rtl="0" fontAlgn="b"/>
                      <a:r>
                        <a:rPr kumimoji="0" lang="fr-FR" sz="2000" b="0" i="0" u="none" strike="noStrike" kern="1200" dirty="0">
                          <a:solidFill>
                            <a:srgbClr val="000000"/>
                          </a:solidFill>
                          <a:latin typeface="Book Antiqua" pitchFamily="18" charset="0"/>
                          <a:ea typeface="+mn-ea"/>
                          <a:cs typeface="+mn-cs"/>
                        </a:rPr>
                        <a:t>1000 en 1983 - taux 2,964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65430" algn="r" rtl="1" fontAlgn="b">
                        <a:spcBef>
                          <a:spcPts val="600"/>
                        </a:spcBef>
                        <a:spcAft>
                          <a:spcPts val="0"/>
                        </a:spcAft>
                      </a:pPr>
                      <a:r>
                        <a:rPr lang="fr-FR" sz="2000" kern="1200">
                          <a:solidFill>
                            <a:srgbClr val="000000"/>
                          </a:solidFill>
                          <a:latin typeface="Book Antiqua"/>
                          <a:ea typeface="Times New Roman"/>
                          <a:cs typeface="Arial"/>
                        </a:rPr>
                        <a:t>            2 964,00 </a:t>
                      </a:r>
                      <a:endParaRPr lang="fr-FR" sz="1100">
                        <a:latin typeface="Calibri"/>
                        <a:ea typeface="Calibri"/>
                        <a:cs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52134">
                <a:tc>
                  <a:txBody>
                    <a:bodyPr/>
                    <a:lstStyle/>
                    <a:p>
                      <a:pPr algn="just" rtl="0" fontAlgn="b">
                        <a:buClr>
                          <a:schemeClr val="accent1"/>
                        </a:buClr>
                        <a:buSzPts val="1100"/>
                        <a:buFont typeface="Calibri"/>
                        <a:buNone/>
                      </a:pPr>
                      <a:r>
                        <a:rPr kumimoji="0" lang="fr-FR" sz="2000" b="0" i="0" u="none" strike="noStrike" kern="1200" dirty="0">
                          <a:solidFill>
                            <a:srgbClr val="000000"/>
                          </a:solidFill>
                          <a:latin typeface="Book Antiqua" pitchFamily="18" charset="0"/>
                          <a:ea typeface="+mn-ea"/>
                          <a:cs typeface="+mn-cs"/>
                        </a:rPr>
                        <a:t>Coût d'acquisition réévalué</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65430" algn="r" rtl="1" fontAlgn="b">
                        <a:spcBef>
                          <a:spcPts val="600"/>
                        </a:spcBef>
                        <a:spcAft>
                          <a:spcPts val="0"/>
                        </a:spcAft>
                      </a:pPr>
                      <a:r>
                        <a:rPr lang="fr-FR" sz="2000" kern="1200">
                          <a:solidFill>
                            <a:srgbClr val="000000"/>
                          </a:solidFill>
                          <a:latin typeface="Book Antiqua"/>
                          <a:ea typeface="Times New Roman"/>
                          <a:cs typeface="Arial"/>
                        </a:rPr>
                        <a:t>    1 235 929,00 </a:t>
                      </a:r>
                      <a:endParaRPr lang="fr-FR" sz="1100">
                        <a:latin typeface="Calibri"/>
                        <a:ea typeface="Calibri"/>
                        <a:cs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252134">
                <a:tc>
                  <a:txBody>
                    <a:bodyPr/>
                    <a:lstStyle/>
                    <a:p>
                      <a:pPr algn="just" rtl="0" fontAlgn="b">
                        <a:buClr>
                          <a:schemeClr val="accent1"/>
                        </a:buClr>
                        <a:buSzPts val="1100"/>
                        <a:buFont typeface="Calibri"/>
                        <a:buNone/>
                      </a:pPr>
                      <a:r>
                        <a:rPr kumimoji="0" lang="fr-FR" sz="2000" b="0" i="0" u="none" strike="noStrike" kern="1200" dirty="0">
                          <a:solidFill>
                            <a:srgbClr val="000000"/>
                          </a:solidFill>
                          <a:latin typeface="Book Antiqua" pitchFamily="18" charset="0"/>
                          <a:ea typeface="+mn-ea"/>
                          <a:cs typeface="+mn-cs"/>
                        </a:rPr>
                        <a:t>Profit imposable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65430" algn="r" rtl="1" fontAlgn="b">
                        <a:spcBef>
                          <a:spcPts val="600"/>
                        </a:spcBef>
                        <a:spcAft>
                          <a:spcPts val="0"/>
                        </a:spcAft>
                      </a:pPr>
                      <a:r>
                        <a:rPr lang="fr-FR" sz="2000" kern="1200">
                          <a:solidFill>
                            <a:srgbClr val="000000"/>
                          </a:solidFill>
                          <a:latin typeface="Book Antiqua"/>
                          <a:ea typeface="Times New Roman"/>
                          <a:cs typeface="Arial"/>
                        </a:rPr>
                        <a:t>-      185 929,00 </a:t>
                      </a:r>
                      <a:endParaRPr lang="fr-FR" sz="1100">
                        <a:latin typeface="Calibri"/>
                        <a:ea typeface="Calibri"/>
                        <a:cs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252134">
                <a:tc>
                  <a:txBody>
                    <a:bodyPr/>
                    <a:lstStyle/>
                    <a:p>
                      <a:pPr algn="r" rtl="0" fontAlgn="b">
                        <a:buClr>
                          <a:schemeClr val="accent1"/>
                        </a:buClr>
                        <a:buSzPts val="1100"/>
                        <a:buFont typeface="Calibri"/>
                        <a:buNone/>
                      </a:pPr>
                      <a:r>
                        <a:rPr lang="fr-FR" sz="2000" b="0" i="0" u="none" strike="noStrike" dirty="0">
                          <a:solidFill>
                            <a:srgbClr val="000000"/>
                          </a:solidFill>
                          <a:latin typeface="Book Antiqua" pitchFamily="18" charset="0"/>
                        </a:rPr>
                        <a:t>L'I.R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65430" algn="r" rtl="1" fontAlgn="b">
                        <a:spcBef>
                          <a:spcPts val="600"/>
                        </a:spcBef>
                        <a:spcAft>
                          <a:spcPts val="0"/>
                        </a:spcAft>
                      </a:pPr>
                      <a:r>
                        <a:rPr lang="fr-FR" sz="2000" kern="1200" dirty="0">
                          <a:solidFill>
                            <a:srgbClr val="000000"/>
                          </a:solidFill>
                          <a:latin typeface="Book Antiqua"/>
                          <a:ea typeface="Times New Roman"/>
                          <a:cs typeface="Arial"/>
                        </a:rPr>
                        <a:t>0,00 </a:t>
                      </a:r>
                      <a:endParaRPr lang="fr-FR" sz="1100" dirty="0">
                        <a:latin typeface="Calibri"/>
                        <a:ea typeface="Calibri"/>
                        <a:cs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257212">
                <a:tc>
                  <a:txBody>
                    <a:bodyPr/>
                    <a:lstStyle/>
                    <a:p>
                      <a:pPr algn="r" rtl="0" fontAlgn="b">
                        <a:buClr>
                          <a:schemeClr val="accent1"/>
                        </a:buClr>
                        <a:buSzPts val="1100"/>
                        <a:buFont typeface="Calibri"/>
                        <a:buNone/>
                      </a:pPr>
                      <a:r>
                        <a:rPr lang="fr-FR" sz="2000" b="1" i="0" u="none" strike="noStrike" dirty="0">
                          <a:solidFill>
                            <a:srgbClr val="000000"/>
                          </a:solidFill>
                          <a:latin typeface="Book Antiqua" pitchFamily="18" charset="0"/>
                        </a:rPr>
                        <a:t>Cotisation minimale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0" indent="0" algn="r" rtl="1" fontAlgn="b"/>
                      <a:r>
                        <a:rPr lang="fr-FR" sz="2000" b="1" i="0" u="none" strike="noStrike" dirty="0">
                          <a:solidFill>
                            <a:srgbClr val="000000"/>
                          </a:solidFill>
                          <a:latin typeface="Book Antiqua" pitchFamily="18" charset="0"/>
                        </a:rPr>
                        <a:t>          30 900,00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6"/>
                  </a:ext>
                </a:extLst>
              </a:tr>
            </a:tbl>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1142984"/>
            <a:ext cx="8215370" cy="2329827"/>
          </a:xfrm>
        </p:spPr>
        <p:txBody>
          <a:bodyPr>
            <a:normAutofit/>
          </a:bodyPr>
          <a:lstStyle/>
          <a:p>
            <a:r>
              <a:rPr lang="fr-FR" sz="4400" cap="small" dirty="0"/>
              <a:t>Chapitre 3</a:t>
            </a:r>
            <a:br>
              <a:rPr lang="fr-FR" sz="4400" cap="small" dirty="0"/>
            </a:br>
            <a:r>
              <a:rPr lang="fr-FR" sz="4400" cap="small" dirty="0"/>
              <a:t>Les Revenus et Profits </a:t>
            </a:r>
            <a:br>
              <a:rPr lang="fr-FR" sz="4400" cap="small" dirty="0"/>
            </a:br>
            <a:r>
              <a:rPr lang="fr-FR" sz="4400" cap="small" dirty="0"/>
              <a:t>de Capitaux Mobiliers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2000240"/>
            <a:ext cx="8229600" cy="4007051"/>
          </a:xfrm>
        </p:spPr>
        <p:txBody>
          <a:bodyPr>
            <a:normAutofit/>
          </a:bodyPr>
          <a:lstStyle/>
          <a:p>
            <a:pPr marL="95250" indent="14288" algn="just">
              <a:buNone/>
            </a:pPr>
            <a:r>
              <a:rPr lang="fr-FR" sz="2200" dirty="0">
                <a:latin typeface="Book Antiqua" pitchFamily="18" charset="0"/>
              </a:rPr>
              <a:t>Conformément aux dispositions de l’article 22 du C.G.I, la cinquième catégorie de revenus soumise à l’I.R est définie par les dispositions de l’article 66 du C.G.I, il s’agit :</a:t>
            </a:r>
          </a:p>
          <a:p>
            <a:pPr marL="95250" indent="14288" algn="just">
              <a:buNone/>
            </a:pPr>
            <a:endParaRPr lang="fr-FR" sz="2200" dirty="0">
              <a:latin typeface="Book Antiqua" pitchFamily="18" charset="0"/>
            </a:endParaRPr>
          </a:p>
          <a:p>
            <a:pPr marL="533400" indent="-423863" algn="just"/>
            <a:r>
              <a:rPr lang="fr-FR" sz="2200" dirty="0">
                <a:latin typeface="Book Antiqua" pitchFamily="18" charset="0"/>
              </a:rPr>
              <a:t>des revenus de capitaux mobiliers ;</a:t>
            </a:r>
          </a:p>
          <a:p>
            <a:pPr marL="533400" indent="-423863" algn="just"/>
            <a:r>
              <a:rPr lang="fr-FR" sz="2200" dirty="0">
                <a:latin typeface="Book Antiqua" pitchFamily="18" charset="0"/>
              </a:rPr>
              <a:t>des profits de capitaux mobiliers.</a:t>
            </a:r>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I- Revenus et profits imposables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95250" indent="14288">
              <a:buNone/>
            </a:pPr>
            <a:r>
              <a:rPr lang="fr-FR" sz="2200" dirty="0">
                <a:latin typeface="Book Antiqua" pitchFamily="18" charset="0"/>
              </a:rPr>
              <a:t>En vertu des dispositions de l’article 66 -I du C.G.I, les revenus de capitaux mobiliers définis respectivement aux articles 13 et 14 du C.G.I. regroupent :</a:t>
            </a:r>
          </a:p>
          <a:p>
            <a:pPr marL="95250" indent="14288">
              <a:buNone/>
            </a:pPr>
            <a:endParaRPr lang="fr-FR" sz="2200" dirty="0">
              <a:latin typeface="Book Antiqua" pitchFamily="18" charset="0"/>
            </a:endParaRPr>
          </a:p>
          <a:p>
            <a:r>
              <a:rPr lang="fr-FR" sz="2200" dirty="0">
                <a:latin typeface="Book Antiqua" pitchFamily="18" charset="0"/>
              </a:rPr>
              <a:t>les produits des actions, parts sociales et revenus assimilés ;</a:t>
            </a:r>
          </a:p>
          <a:p>
            <a:endParaRPr lang="fr-FR" sz="2200" dirty="0">
              <a:latin typeface="Book Antiqua" pitchFamily="18" charset="0"/>
            </a:endParaRPr>
          </a:p>
          <a:p>
            <a:r>
              <a:rPr lang="fr-FR" sz="2200" dirty="0">
                <a:latin typeface="Book Antiqua" pitchFamily="18" charset="0"/>
              </a:rPr>
              <a:t>les revenus de placements à revenu fixe.</a:t>
            </a:r>
          </a:p>
          <a:p>
            <a:endParaRPr lang="fr-FR" dirty="0"/>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A- Définition des revenus de capitaux mobiliers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171450" indent="0" algn="just">
              <a:buNone/>
            </a:pPr>
            <a:r>
              <a:rPr lang="fr-FR" sz="2200" dirty="0">
                <a:latin typeface="Book Antiqua" pitchFamily="18" charset="0"/>
              </a:rPr>
              <a:t>Pour les revenus de capitaux mobiliers, le fait générateur de l’impôt est constitué par le versement, la mise à la disposition ou l'inscription en compte du bénéficiaire.</a:t>
            </a:r>
          </a:p>
          <a:p>
            <a:pPr marL="171450" indent="0" algn="just">
              <a:buNone/>
            </a:pPr>
            <a:endParaRPr lang="fr-FR" sz="2200" dirty="0">
              <a:latin typeface="Book Antiqua" pitchFamily="18" charset="0"/>
            </a:endParaRPr>
          </a:p>
          <a:p>
            <a:pPr marL="171450" indent="0" algn="just">
              <a:buNone/>
            </a:pPr>
            <a:r>
              <a:rPr lang="fr-FR" sz="2200" dirty="0">
                <a:latin typeface="Book Antiqua" pitchFamily="18" charset="0"/>
              </a:rPr>
              <a:t>La distribution des produits au titre des revenus de capitaux mobiliers peut être effectuée aussi bien en numéraire qu'en nature.</a:t>
            </a:r>
          </a:p>
          <a:p>
            <a:endParaRPr lang="fr-FR" dirty="0"/>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1- Fait générateur de l’impôt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714488"/>
            <a:ext cx="8229600" cy="4525963"/>
          </a:xfrm>
        </p:spPr>
        <p:txBody>
          <a:bodyPr>
            <a:noAutofit/>
          </a:bodyPr>
          <a:lstStyle/>
          <a:p>
            <a:pPr algn="just">
              <a:buNone/>
            </a:pPr>
            <a:r>
              <a:rPr lang="fr-FR" sz="2200" dirty="0">
                <a:latin typeface="Book Antiqua" pitchFamily="18" charset="0"/>
              </a:rPr>
              <a:t>Conformément aux dispositions de l’article 68 du C.G.I, sont exonérés de l’impôt :</a:t>
            </a:r>
          </a:p>
          <a:p>
            <a:pPr algn="just"/>
            <a:r>
              <a:rPr lang="fr-FR" sz="2200" dirty="0">
                <a:latin typeface="Book Antiqua" pitchFamily="18" charset="0"/>
              </a:rPr>
              <a:t>les </a:t>
            </a:r>
            <a:r>
              <a:rPr lang="fr-FR" sz="2200" b="1" dirty="0">
                <a:latin typeface="Book Antiqua" pitchFamily="18" charset="0"/>
              </a:rPr>
              <a:t>dividendes et autres produits de participation </a:t>
            </a:r>
            <a:r>
              <a:rPr lang="fr-FR" sz="2200" dirty="0">
                <a:latin typeface="Book Antiqua" pitchFamily="18" charset="0"/>
              </a:rPr>
              <a:t>similaires distribués par les </a:t>
            </a:r>
            <a:r>
              <a:rPr lang="fr-FR" sz="2200" b="1" dirty="0">
                <a:latin typeface="Book Antiqua" pitchFamily="18" charset="0"/>
              </a:rPr>
              <a:t>sociétés installées dans les zones franches </a:t>
            </a:r>
            <a:r>
              <a:rPr lang="fr-FR" sz="2200" dirty="0">
                <a:latin typeface="Book Antiqua" pitchFamily="18" charset="0"/>
              </a:rPr>
              <a:t>d'exportation, lorsqu'ils sont versés à des non-résidents ;</a:t>
            </a:r>
          </a:p>
          <a:p>
            <a:pPr algn="just"/>
            <a:r>
              <a:rPr lang="fr-FR" sz="2200" dirty="0">
                <a:latin typeface="Book Antiqua" pitchFamily="18" charset="0"/>
              </a:rPr>
              <a:t>Les </a:t>
            </a:r>
            <a:r>
              <a:rPr lang="fr-FR" sz="2200" b="1" dirty="0">
                <a:latin typeface="Book Antiqua" pitchFamily="18" charset="0"/>
              </a:rPr>
              <a:t>intérêts</a:t>
            </a:r>
            <a:r>
              <a:rPr lang="fr-FR" sz="2200" dirty="0">
                <a:latin typeface="Book Antiqua" pitchFamily="18" charset="0"/>
              </a:rPr>
              <a:t> perçus par les personnes physiques titulaires de comptes d'épargne auprès de la </a:t>
            </a:r>
            <a:r>
              <a:rPr lang="fr-FR" sz="2200" b="1" dirty="0">
                <a:latin typeface="Book Antiqua" pitchFamily="18" charset="0"/>
              </a:rPr>
              <a:t>Caisse d'épargne nationale </a:t>
            </a:r>
            <a:r>
              <a:rPr lang="fr-FR" sz="2200" dirty="0">
                <a:latin typeface="Book Antiqua" pitchFamily="18" charset="0"/>
              </a:rPr>
              <a:t>;</a:t>
            </a:r>
          </a:p>
          <a:p>
            <a:pPr algn="just"/>
            <a:r>
              <a:rPr lang="fr-FR" sz="2200" dirty="0">
                <a:latin typeface="Book Antiqua" pitchFamily="18" charset="0"/>
              </a:rPr>
              <a:t> Les </a:t>
            </a:r>
            <a:r>
              <a:rPr lang="fr-FR" sz="2200" b="1" dirty="0">
                <a:latin typeface="Book Antiqua" pitchFamily="18" charset="0"/>
              </a:rPr>
              <a:t>intérêts</a:t>
            </a:r>
            <a:r>
              <a:rPr lang="fr-FR" sz="2200" dirty="0">
                <a:latin typeface="Book Antiqua" pitchFamily="18" charset="0"/>
              </a:rPr>
              <a:t> servis au titulaire d’un </a:t>
            </a:r>
            <a:r>
              <a:rPr lang="fr-FR" sz="2200" b="1" dirty="0">
                <a:latin typeface="Book Antiqua" pitchFamily="18" charset="0"/>
              </a:rPr>
              <a:t>plan d’épargne logement </a:t>
            </a:r>
            <a:r>
              <a:rPr lang="fr-FR" sz="2200" dirty="0">
                <a:latin typeface="Book Antiqua" pitchFamily="18" charset="0"/>
              </a:rPr>
              <a:t>(épargne pendant au moins 3 ans et limite de 400 000,00 DH) ;</a:t>
            </a:r>
          </a:p>
          <a:p>
            <a:pPr algn="just"/>
            <a:r>
              <a:rPr lang="fr-FR" sz="2200" dirty="0">
                <a:latin typeface="Book Antiqua" pitchFamily="18" charset="0"/>
              </a:rPr>
              <a:t>Les </a:t>
            </a:r>
            <a:r>
              <a:rPr lang="fr-FR" sz="2200" b="1" dirty="0">
                <a:latin typeface="Book Antiqua" pitchFamily="18" charset="0"/>
              </a:rPr>
              <a:t>intérêts</a:t>
            </a:r>
            <a:r>
              <a:rPr lang="fr-FR" sz="2200" dirty="0">
                <a:latin typeface="Book Antiqua" pitchFamily="18" charset="0"/>
              </a:rPr>
              <a:t> servis au titulaire d’un </a:t>
            </a:r>
            <a:r>
              <a:rPr lang="fr-FR" sz="2200" b="1" dirty="0">
                <a:latin typeface="Book Antiqua" pitchFamily="18" charset="0"/>
              </a:rPr>
              <a:t>plan d’épargne éducation </a:t>
            </a:r>
            <a:r>
              <a:rPr lang="fr-FR" sz="2200" dirty="0">
                <a:latin typeface="Book Antiqua" pitchFamily="18" charset="0"/>
              </a:rPr>
              <a:t>(épargne pendant au moins 5 ans et limite de 300 000,00 DH) ; </a:t>
            </a:r>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2- Exonérations des revenus de capitaux mobiliers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pPr marL="95250" indent="0" algn="just">
              <a:buNone/>
            </a:pPr>
            <a:r>
              <a:rPr lang="fr-FR" sz="2200" dirty="0">
                <a:latin typeface="Book Antiqua" pitchFamily="18" charset="0"/>
              </a:rPr>
              <a:t>Les Profits imposables sont </a:t>
            </a:r>
          </a:p>
          <a:p>
            <a:pPr marL="361950" indent="-266700" algn="just"/>
            <a:r>
              <a:rPr lang="fr-FR" sz="2200" dirty="0">
                <a:latin typeface="Book Antiqua" pitchFamily="18" charset="0"/>
              </a:rPr>
              <a:t>les </a:t>
            </a:r>
            <a:r>
              <a:rPr lang="fr-FR" sz="2200" b="1" dirty="0">
                <a:latin typeface="Book Antiqua" pitchFamily="18" charset="0"/>
              </a:rPr>
              <a:t>profits nets </a:t>
            </a:r>
            <a:r>
              <a:rPr lang="fr-FR" sz="2200" dirty="0">
                <a:latin typeface="Book Antiqua" pitchFamily="18" charset="0"/>
              </a:rPr>
              <a:t>annuels réalisés par les personnes physiques sur les </a:t>
            </a:r>
            <a:r>
              <a:rPr lang="fr-FR" sz="2200" b="1" dirty="0">
                <a:latin typeface="Book Antiqua" pitchFamily="18" charset="0"/>
              </a:rPr>
              <a:t>cessions de valeurs mobilières et autres titres de capital et de créance </a:t>
            </a:r>
            <a:r>
              <a:rPr lang="fr-FR" sz="2200" dirty="0">
                <a:latin typeface="Book Antiqua" pitchFamily="18" charset="0"/>
              </a:rPr>
              <a:t>émis par les personnes morales de droit public ou privé, ayant leur siège au Maroc ou à l'étranger, et les organismes de placement collectif en valeurs mobilières (O.P.C.V.M.), les fonds de placement collectif en titrisation (F.P.C.T.) et les organismes de placement en capital-risque (O.P.C.R.)</a:t>
            </a:r>
          </a:p>
          <a:p>
            <a:pPr marL="361950" indent="-266700" algn="just"/>
            <a:r>
              <a:rPr lang="fr-FR" sz="2200" dirty="0">
                <a:latin typeface="Book Antiqua" pitchFamily="18" charset="0"/>
              </a:rPr>
              <a:t>Le profit net réalisé par les personnes physiques entre la date de l’ouverture d’un </a:t>
            </a:r>
            <a:r>
              <a:rPr lang="fr-FR" sz="2200" b="1" dirty="0">
                <a:latin typeface="Book Antiqua" pitchFamily="18" charset="0"/>
              </a:rPr>
              <a:t>plan d’épargne en actions </a:t>
            </a:r>
            <a:r>
              <a:rPr lang="fr-FR" sz="2200" dirty="0">
                <a:latin typeface="Book Antiqua" pitchFamily="18" charset="0"/>
              </a:rPr>
              <a:t>et la date du rachat, du retrait de titres ou de liquidités ou la date de clôture dudit plan.</a:t>
            </a:r>
          </a:p>
          <a:p>
            <a:pPr marL="95250" indent="0" algn="just">
              <a:buNone/>
            </a:pPr>
            <a:endParaRPr lang="fr-FR" sz="2200" dirty="0">
              <a:latin typeface="Book Antiqua" pitchFamily="18" charset="0"/>
            </a:endParaRPr>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B- Définition des profits de capitaux mobiliers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pPr marL="95250" indent="14288" algn="just">
              <a:buNone/>
            </a:pPr>
            <a:r>
              <a:rPr lang="fr-FR" sz="2600" dirty="0">
                <a:latin typeface="Book Antiqua" pitchFamily="18" charset="0"/>
              </a:rPr>
              <a:t>Les contribuables sont tenus d’adresser, par lettre recommandée avec accusé de réception ou de remettre contre récépissé, à l’inspecteur des impôts du lieu de leur domicile fiscal ou de leur principal établissement, une déclaration de leur revenu global de l’année précédente, et ce :</a:t>
            </a:r>
          </a:p>
          <a:p>
            <a:pPr algn="just"/>
            <a:r>
              <a:rPr lang="fr-FR" sz="2600" dirty="0">
                <a:latin typeface="Book Antiqua" pitchFamily="18" charset="0"/>
              </a:rPr>
              <a:t>avant le </a:t>
            </a:r>
            <a:r>
              <a:rPr lang="fr-FR" sz="2600" b="1" dirty="0">
                <a:latin typeface="Book Antiqua" pitchFamily="18" charset="0"/>
              </a:rPr>
              <a:t>1er mars </a:t>
            </a:r>
            <a:r>
              <a:rPr lang="fr-FR" sz="2600" dirty="0">
                <a:latin typeface="Book Antiqua" pitchFamily="18" charset="0"/>
              </a:rPr>
              <a:t>de chaque année, pour les titulaires de revenus professionnels déterminés selon le régime forfaitaire et/ou les titulaires de revenus autres que les revenus professionnels.</a:t>
            </a:r>
          </a:p>
          <a:p>
            <a:pPr algn="just"/>
            <a:r>
              <a:rPr lang="fr-FR" sz="2600" dirty="0">
                <a:latin typeface="Book Antiqua" pitchFamily="18" charset="0"/>
              </a:rPr>
              <a:t>avant le </a:t>
            </a:r>
            <a:r>
              <a:rPr lang="fr-FR" sz="2600" b="1" dirty="0">
                <a:latin typeface="Book Antiqua" pitchFamily="18" charset="0"/>
              </a:rPr>
              <a:t>1er avril </a:t>
            </a:r>
            <a:r>
              <a:rPr lang="fr-FR" sz="2600" dirty="0">
                <a:latin typeface="Book Antiqua" pitchFamily="18" charset="0"/>
              </a:rPr>
              <a:t>de chaque année, pour les revenus professionnels déterminés selon le régime du résultat net réel ou celui de résultat net simplifié.</a:t>
            </a:r>
          </a:p>
          <a:p>
            <a:endParaRPr lang="fr-FR" dirty="0"/>
          </a:p>
        </p:txBody>
      </p:sp>
      <p:sp>
        <p:nvSpPr>
          <p:cNvPr id="3" name="Titre 2"/>
          <p:cNvSpPr>
            <a:spLocks noGrp="1"/>
          </p:cNvSpPr>
          <p:nvPr>
            <p:ph type="title"/>
          </p:nvPr>
        </p:nvSpPr>
        <p:spPr/>
        <p:txBody>
          <a:bodyPr/>
          <a:lstStyle/>
          <a:p>
            <a:pPr algn="ctr"/>
            <a:r>
              <a:rPr lang="fr-FR" cap="small" dirty="0">
                <a:latin typeface="Book Antiqua" pitchFamily="18" charset="0"/>
              </a:rPr>
              <a:t>4 – Délai d’imposition</a:t>
            </a:r>
            <a:endParaRPr lang="fr-F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pPr algn="just">
              <a:buNone/>
            </a:pPr>
            <a:r>
              <a:rPr lang="fr-FR" sz="2400" dirty="0">
                <a:latin typeface="Book Antiqua" pitchFamily="18" charset="0"/>
              </a:rPr>
              <a:t>sont exonérés de l'impôt :</a:t>
            </a:r>
          </a:p>
          <a:p>
            <a:pPr algn="just"/>
            <a:r>
              <a:rPr lang="fr-FR" sz="2400" dirty="0">
                <a:latin typeface="Book Antiqua" pitchFamily="18" charset="0"/>
              </a:rPr>
              <a:t>la donation entre ascendants et descendants et entre époux, frères et sœurs, des valeurs mobilières et autres titres de capital et de créance ;</a:t>
            </a:r>
          </a:p>
          <a:p>
            <a:pPr algn="just"/>
            <a:r>
              <a:rPr lang="fr-FR" sz="2400" dirty="0">
                <a:latin typeface="Book Antiqua" pitchFamily="18" charset="0"/>
              </a:rPr>
              <a:t>le profit ou la fraction du profit afférent à la partie de la valeur ou des valeurs des cessions de valeurs mobilières et autres titres de capital et de créance réalisées au cours d'une année civile, lorsque ces cessions n'excèdent pas le seuil de 30 000 DH.</a:t>
            </a:r>
          </a:p>
          <a:p>
            <a:pPr algn="just"/>
            <a:r>
              <a:rPr lang="fr-FR" sz="2400" dirty="0">
                <a:latin typeface="Book Antiqua" pitchFamily="18" charset="0"/>
              </a:rPr>
              <a:t>Les revenus et profits de capitaux mobiliers réalisés dans le cadre d’un plan d’épargne en actions (épargne pendant au moins 5 ans et limite de 600 000,00 DH</a:t>
            </a:r>
          </a:p>
          <a:p>
            <a:endParaRPr lang="fr-FR" sz="2400" dirty="0">
              <a:latin typeface="Book Antiqua" pitchFamily="18" charset="0"/>
            </a:endParaRPr>
          </a:p>
          <a:p>
            <a:endParaRPr lang="fr-FR" dirty="0"/>
          </a:p>
        </p:txBody>
      </p:sp>
      <p:sp>
        <p:nvSpPr>
          <p:cNvPr id="3" name="Titre 2"/>
          <p:cNvSpPr>
            <a:spLocks noGrp="1"/>
          </p:cNvSpPr>
          <p:nvPr>
            <p:ph type="title"/>
          </p:nvPr>
        </p:nvSpPr>
        <p:spPr/>
        <p:txBody>
          <a:bodyPr>
            <a:normAutofit fontScale="90000"/>
          </a:bodyPr>
          <a:lstStyle/>
          <a:p>
            <a:pPr algn="ctr"/>
            <a:r>
              <a:rPr lang="fr-FR" sz="3700" cap="small" dirty="0">
                <a:latin typeface="Book Antiqua" pitchFamily="18" charset="0"/>
              </a:rPr>
              <a:t>1- Exonérations des profits de capitaux mobiliers</a:t>
            </a:r>
            <a:endParaRPr lang="fr-F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733754"/>
          </a:xfrm>
        </p:spPr>
        <p:txBody>
          <a:bodyPr>
            <a:normAutofit lnSpcReduction="10000"/>
          </a:bodyPr>
          <a:lstStyle/>
          <a:p>
            <a:pPr marL="0" indent="0" algn="just">
              <a:buNone/>
            </a:pPr>
            <a:r>
              <a:rPr lang="fr-FR" sz="2400" dirty="0">
                <a:latin typeface="Book Antiqua" pitchFamily="18" charset="0"/>
              </a:rPr>
              <a:t>Conformément aux dispositions de l'article 70 du C.G.I, le profit net de cession est constitué par la différence entre :</a:t>
            </a:r>
          </a:p>
          <a:p>
            <a:pPr algn="just"/>
            <a:r>
              <a:rPr lang="fr-FR" sz="2400" dirty="0">
                <a:latin typeface="Book Antiqua" pitchFamily="18" charset="0"/>
              </a:rPr>
              <a:t>Le prix de cession diminué, le cas échéant, des frais supportés à l'occasion de cette cession, notamment les frais de courtage et de commission ;</a:t>
            </a:r>
          </a:p>
          <a:p>
            <a:pPr algn="just"/>
            <a:r>
              <a:rPr lang="fr-FR" sz="2400" dirty="0">
                <a:latin typeface="Book Antiqua" pitchFamily="18" charset="0"/>
              </a:rPr>
              <a:t>et le prix d'acquisition majoré, le cas échéant, des frais supportés à l'occasion de ladite acquisition, tels que les frais de courtage et de commission.</a:t>
            </a:r>
          </a:p>
          <a:p>
            <a:pPr algn="just"/>
            <a:r>
              <a:rPr lang="fr-FR" sz="2400" dirty="0">
                <a:latin typeface="Book Antiqua" pitchFamily="18" charset="0"/>
              </a:rPr>
              <a:t>Les moins-values subies au cours d'une année sont imputables sur les plus-values de même nature réalisées au cours de la même année, et les moins-values qui subsistent en fin d'année sont reportables sur un maximum des 4 années suivantes.</a:t>
            </a:r>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2- Détermination du profit imposable</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pPr algn="just">
              <a:buNone/>
            </a:pPr>
            <a:r>
              <a:rPr lang="fr-FR" sz="2800" dirty="0">
                <a:latin typeface="Book Antiqua" pitchFamily="18" charset="0"/>
              </a:rPr>
              <a:t>Le Taux de </a:t>
            </a:r>
            <a:r>
              <a:rPr lang="fr-FR" sz="2800" b="1" dirty="0">
                <a:latin typeface="Book Antiqua" pitchFamily="18" charset="0"/>
              </a:rPr>
              <a:t>20% libératoire </a:t>
            </a:r>
            <a:r>
              <a:rPr lang="fr-FR" sz="2800" dirty="0">
                <a:latin typeface="Book Antiqua" pitchFamily="18" charset="0"/>
              </a:rPr>
              <a:t>s’applique aux </a:t>
            </a:r>
          </a:p>
          <a:p>
            <a:pPr algn="just"/>
            <a:r>
              <a:rPr lang="fr-FR" sz="2800" dirty="0">
                <a:latin typeface="Book Antiqua" pitchFamily="18" charset="0"/>
              </a:rPr>
              <a:t>Les profits nets de capitaux mobiliers de source marocaine résultant des cessions :</a:t>
            </a:r>
          </a:p>
          <a:p>
            <a:pPr marL="727075" indent="-255588" algn="just">
              <a:buFont typeface="Arial" pitchFamily="34" charset="0"/>
              <a:buChar char="•"/>
            </a:pPr>
            <a:r>
              <a:rPr lang="fr-FR" sz="2800" dirty="0">
                <a:latin typeface="Book Antiqua" pitchFamily="18" charset="0"/>
              </a:rPr>
              <a:t>d’obligations et autres titres de créance ;</a:t>
            </a:r>
          </a:p>
          <a:p>
            <a:pPr marL="727075" indent="-255588" algn="just">
              <a:buFont typeface="Arial" pitchFamily="34" charset="0"/>
              <a:buChar char="•"/>
            </a:pPr>
            <a:r>
              <a:rPr lang="fr-FR" sz="2800" dirty="0">
                <a:latin typeface="Book Antiqua" pitchFamily="18" charset="0"/>
              </a:rPr>
              <a:t>Parts d’O.P.C.V.M obligations, monétaires ou diversifiés…;</a:t>
            </a:r>
          </a:p>
          <a:p>
            <a:pPr marL="727075" indent="-255588" algn="just">
              <a:buFont typeface="Arial" pitchFamily="34" charset="0"/>
              <a:buChar char="•"/>
            </a:pPr>
            <a:r>
              <a:rPr lang="fr-FR" sz="2800" dirty="0">
                <a:latin typeface="Book Antiqua" pitchFamily="18" charset="0"/>
              </a:rPr>
              <a:t>de valeurs mobilières émises par les fonds de placement collectif en titrisation (F.P.C.T) ;</a:t>
            </a:r>
          </a:p>
          <a:p>
            <a:pPr marL="727075" indent="-255588" algn="just">
              <a:buFont typeface="Arial" pitchFamily="34" charset="0"/>
              <a:buChar char="•"/>
            </a:pPr>
            <a:r>
              <a:rPr lang="fr-FR" sz="2800" dirty="0">
                <a:latin typeface="Book Antiqua" pitchFamily="18" charset="0"/>
              </a:rPr>
              <a:t>de titres d’O.P.C.R ;</a:t>
            </a:r>
          </a:p>
          <a:p>
            <a:pPr marL="727075" indent="-255588" algn="just">
              <a:buFont typeface="Arial" pitchFamily="34" charset="0"/>
              <a:buChar char="•"/>
            </a:pPr>
            <a:r>
              <a:rPr lang="fr-FR" sz="2800" dirty="0">
                <a:latin typeface="Book Antiqua" pitchFamily="18" charset="0"/>
              </a:rPr>
              <a:t>d’actions non cotées et autres titres de capital.</a:t>
            </a:r>
          </a:p>
          <a:p>
            <a:r>
              <a:rPr lang="fr-FR" sz="2800" dirty="0">
                <a:latin typeface="Book Antiqua" pitchFamily="18" charset="0"/>
              </a:rPr>
              <a:t>Les profits bruts de capitaux mobiliers de source étrangère</a:t>
            </a:r>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3- Les taux de l’imposition</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171450" indent="-61913" algn="just">
              <a:buNone/>
            </a:pPr>
            <a:r>
              <a:rPr lang="fr-FR" sz="2600" dirty="0">
                <a:latin typeface="Book Antiqua" pitchFamily="18" charset="0"/>
              </a:rPr>
              <a:t>Le Taux de 20</a:t>
            </a:r>
            <a:r>
              <a:rPr lang="fr-FR" sz="2600" b="1" dirty="0">
                <a:latin typeface="Book Antiqua" pitchFamily="18" charset="0"/>
              </a:rPr>
              <a:t>% non libératoire </a:t>
            </a:r>
            <a:r>
              <a:rPr lang="fr-FR" sz="2400" dirty="0">
                <a:latin typeface="Book Antiqua" pitchFamily="18" charset="0"/>
              </a:rPr>
              <a:t>s’applique aux  </a:t>
            </a:r>
            <a:r>
              <a:rPr lang="fr-FR" sz="2600" dirty="0">
                <a:latin typeface="Book Antiqua" pitchFamily="18" charset="0"/>
              </a:rPr>
              <a:t>Produits de placements à revenu fixe servis à des personnes morales soumises à l'impôt sur le revenu ou à des personnes physiques soumises audit impôt d'après le régime du résultat net réel (RNR) ou celui du résultat net simplifié (RNS). Dans ce cas, les bénéficiaires doivent s'identifier lors de l'encaissement desdits produits.</a:t>
            </a:r>
          </a:p>
          <a:p>
            <a:pPr marL="171450" indent="-61913" algn="just">
              <a:buNone/>
            </a:pPr>
            <a:r>
              <a:rPr lang="fr-FR" sz="2600" dirty="0">
                <a:latin typeface="Book Antiqua" pitchFamily="18" charset="0"/>
              </a:rPr>
              <a:t>Sinon il est de de </a:t>
            </a:r>
            <a:r>
              <a:rPr lang="fr-FR" sz="2600" b="1" dirty="0">
                <a:latin typeface="Book Antiqua" pitchFamily="18" charset="0"/>
              </a:rPr>
              <a:t>30% libératoire</a:t>
            </a:r>
            <a:r>
              <a:rPr lang="fr-FR" sz="2600" dirty="0">
                <a:latin typeface="Book Antiqua" pitchFamily="18" charset="0"/>
              </a:rPr>
              <a:t>.</a:t>
            </a:r>
          </a:p>
          <a:p>
            <a:pPr marL="533400" indent="-423863">
              <a:buFont typeface="Wingdings" pitchFamily="2" charset="2"/>
              <a:buChar char="Ø"/>
            </a:pPr>
            <a:endParaRPr lang="fr-FR" sz="2600" dirty="0">
              <a:latin typeface="Book Antiqua" pitchFamily="18" charset="0"/>
            </a:endParaRPr>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3- Les taux de l’imposition</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just">
              <a:buNone/>
            </a:pPr>
            <a:r>
              <a:rPr lang="fr-FR" sz="2600" dirty="0">
                <a:latin typeface="Book Antiqua" pitchFamily="18" charset="0"/>
              </a:rPr>
              <a:t>Taux de 15% libératoire pour les profits nets résultant</a:t>
            </a:r>
          </a:p>
          <a:p>
            <a:pPr algn="just">
              <a:buFont typeface="Arial" pitchFamily="34" charset="0"/>
              <a:buChar char="•"/>
            </a:pPr>
            <a:r>
              <a:rPr lang="fr-FR" sz="2600" dirty="0">
                <a:latin typeface="Book Antiqua" pitchFamily="18" charset="0"/>
              </a:rPr>
              <a:t>des cessions d’actions cotées en bourse;</a:t>
            </a:r>
          </a:p>
          <a:p>
            <a:pPr algn="just">
              <a:buFont typeface="Arial" pitchFamily="34" charset="0"/>
              <a:buChar char="•"/>
            </a:pPr>
            <a:r>
              <a:rPr lang="fr-FR" sz="2600" dirty="0">
                <a:latin typeface="Book Antiqua" pitchFamily="18" charset="0"/>
              </a:rPr>
              <a:t>des cessions d’actions ou parts d’O.P.C.V.M dont l’actif est investi en permanence à hauteur d’au moins 60% d’actions ;</a:t>
            </a:r>
          </a:p>
          <a:p>
            <a:pPr algn="just">
              <a:buFont typeface="Arial" pitchFamily="34" charset="0"/>
              <a:buChar char="•"/>
            </a:pPr>
            <a:r>
              <a:rPr lang="fr-FR" sz="2600" dirty="0">
                <a:latin typeface="Book Antiqua" pitchFamily="18" charset="0"/>
              </a:rPr>
              <a:t>du rachat ou du retrait des titres ou de liquidités d’un plan d’épargne en actions ou d’un plan d’épargne entreprise avant la durée prévue.</a:t>
            </a:r>
          </a:p>
          <a:p>
            <a:pPr algn="just">
              <a:buFont typeface="Arial" pitchFamily="34" charset="0"/>
              <a:buChar char="•"/>
            </a:pPr>
            <a:r>
              <a:rPr lang="fr-FR" sz="2600" dirty="0">
                <a:latin typeface="Book Antiqua" pitchFamily="18" charset="0"/>
              </a:rPr>
              <a:t>pour les revenus bruts de capitaux mobiliers de source étrangère ;</a:t>
            </a:r>
          </a:p>
          <a:p>
            <a:pPr algn="just">
              <a:buNone/>
            </a:pPr>
            <a:endParaRPr lang="fr-FR" sz="2600" dirty="0">
              <a:latin typeface="Book Antiqua" pitchFamily="18" charset="0"/>
            </a:endParaRPr>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3- Les taux de l’imposition</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just">
              <a:buNone/>
            </a:pPr>
            <a:r>
              <a:rPr lang="fr-FR" sz="2400" dirty="0">
                <a:latin typeface="Book Antiqua" pitchFamily="18" charset="0"/>
              </a:rPr>
              <a:t>Un contribuable a acquis en juillet 2012, 400 actions d'une société cotée en bourse à 150 DH chacune et 100 actions cotées à 130 DH chacune. La commission d'acquisition est de 0,3 % TTC.</a:t>
            </a:r>
          </a:p>
          <a:p>
            <a:pPr algn="just">
              <a:buNone/>
            </a:pPr>
            <a:endParaRPr lang="fr-FR" sz="2400" dirty="0">
              <a:latin typeface="Book Antiqua" pitchFamily="18" charset="0"/>
            </a:endParaRPr>
          </a:p>
          <a:p>
            <a:pPr algn="just">
              <a:buNone/>
            </a:pPr>
            <a:r>
              <a:rPr lang="fr-FR" sz="2400" dirty="0">
                <a:latin typeface="Book Antiqua" pitchFamily="18" charset="0"/>
              </a:rPr>
              <a:t>En septembre 2017, il cède 300 actions à 250 DH chacune. La commission de cession est de 0,3 % TTC.</a:t>
            </a:r>
          </a:p>
          <a:p>
            <a:pPr>
              <a:buNone/>
            </a:pPr>
            <a:endParaRPr lang="fr-FR" sz="2400" dirty="0">
              <a:latin typeface="Book Antiqua" pitchFamily="18" charset="0"/>
            </a:endParaRPr>
          </a:p>
          <a:p>
            <a:pPr>
              <a:buNone/>
            </a:pPr>
            <a:r>
              <a:rPr lang="fr-FR" sz="2400" b="1" dirty="0">
                <a:latin typeface="Book Antiqua" pitchFamily="18" charset="0"/>
              </a:rPr>
              <a:t>TAF :</a:t>
            </a:r>
          </a:p>
          <a:p>
            <a:pPr>
              <a:buNone/>
            </a:pPr>
            <a:r>
              <a:rPr lang="fr-FR" sz="2400" dirty="0">
                <a:latin typeface="Book Antiqua" pitchFamily="18" charset="0"/>
              </a:rPr>
              <a:t>Total prix d’acquisition, Total prix de cession et ÎR à payer</a:t>
            </a:r>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Exemple d'application</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14314" y="928670"/>
            <a:ext cx="8858280" cy="5078621"/>
          </a:xfrm>
        </p:spPr>
        <p:txBody>
          <a:bodyPr>
            <a:normAutofit/>
          </a:bodyPr>
          <a:lstStyle/>
          <a:p>
            <a:r>
              <a:rPr lang="fr-FR" sz="2400" dirty="0">
                <a:latin typeface="Book Antiqua" pitchFamily="18" charset="0"/>
              </a:rPr>
              <a:t>Prix d'acquisition des actions soit :</a:t>
            </a:r>
          </a:p>
          <a:p>
            <a:pPr>
              <a:buNone/>
            </a:pPr>
            <a:r>
              <a:rPr lang="fr-FR" sz="2400" dirty="0">
                <a:latin typeface="Book Antiqua" pitchFamily="18" charset="0"/>
              </a:rPr>
              <a:t>(400 x 150) + (100 x 130) = 60 000 + 13 000 = 73 000 DH</a:t>
            </a:r>
          </a:p>
          <a:p>
            <a:pPr>
              <a:buNone/>
            </a:pPr>
            <a:r>
              <a:rPr lang="fr-FR" sz="2400" dirty="0">
                <a:latin typeface="Book Antiqua" pitchFamily="18" charset="0"/>
              </a:rPr>
              <a:t>Total des frais d'acquisition : 73.000 x 0,3 % = 219 DH</a:t>
            </a:r>
          </a:p>
          <a:p>
            <a:pPr>
              <a:buNone/>
            </a:pPr>
            <a:r>
              <a:rPr lang="fr-FR" sz="2400" dirty="0">
                <a:latin typeface="Book Antiqua" pitchFamily="18" charset="0"/>
              </a:rPr>
              <a:t>Coût moyen pondéré des actions acquises : 73.000 /500 = 146</a:t>
            </a:r>
          </a:p>
          <a:p>
            <a:pPr>
              <a:buNone/>
            </a:pPr>
            <a:r>
              <a:rPr lang="fr-FR" sz="2400" dirty="0">
                <a:latin typeface="Book Antiqua" pitchFamily="18" charset="0"/>
              </a:rPr>
              <a:t>Prix d'acquisition des actions cédées : 300 x 146 = 43.800 DH</a:t>
            </a:r>
          </a:p>
          <a:p>
            <a:pPr>
              <a:buNone/>
            </a:pPr>
            <a:r>
              <a:rPr lang="fr-FR" sz="2400" dirty="0">
                <a:latin typeface="Book Antiqua" pitchFamily="18" charset="0"/>
              </a:rPr>
              <a:t>Frais d'acquisition des actions cédées : 43.800 x 0,3 % = 132 DH</a:t>
            </a:r>
          </a:p>
          <a:p>
            <a:r>
              <a:rPr lang="fr-FR" sz="2400" dirty="0">
                <a:latin typeface="Book Antiqua" pitchFamily="18" charset="0"/>
              </a:rPr>
              <a:t>Le prix de cession des actions cédées : 300 x 250 = 75 000 DH</a:t>
            </a:r>
          </a:p>
          <a:p>
            <a:pPr>
              <a:buNone/>
            </a:pPr>
            <a:r>
              <a:rPr lang="fr-FR" sz="2400" dirty="0">
                <a:latin typeface="Book Antiqua" pitchFamily="18" charset="0"/>
              </a:rPr>
              <a:t>Frais de cession : 75.000 x 0,3 % =225 DH</a:t>
            </a:r>
          </a:p>
          <a:p>
            <a:pPr>
              <a:buNone/>
            </a:pPr>
            <a:r>
              <a:rPr lang="fr-FR" sz="2400" dirty="0">
                <a:latin typeface="Book Antiqua" pitchFamily="18" charset="0"/>
              </a:rPr>
              <a:t>Le profit réalisé : (75 000 - 225) - (43.800 + 132) = 30 843 DH arrondi à 30.850 DH</a:t>
            </a:r>
          </a:p>
          <a:p>
            <a:pPr algn="ctr">
              <a:buNone/>
            </a:pPr>
            <a:r>
              <a:rPr lang="fr-FR" sz="2400" dirty="0">
                <a:latin typeface="Book Antiqua" pitchFamily="18" charset="0"/>
              </a:rPr>
              <a:t>Montant de l'impôt retenu à la source : </a:t>
            </a:r>
          </a:p>
          <a:p>
            <a:pPr algn="ctr">
              <a:buNone/>
            </a:pPr>
            <a:r>
              <a:rPr lang="fr-FR" sz="2400" dirty="0">
                <a:latin typeface="Book Antiqua" pitchFamily="18" charset="0"/>
              </a:rPr>
              <a:t>30.850 x 15 % = 4.627,50 DH</a:t>
            </a:r>
          </a:p>
        </p:txBody>
      </p:sp>
      <p:sp>
        <p:nvSpPr>
          <p:cNvPr id="3" name="Titre 2"/>
          <p:cNvSpPr>
            <a:spLocks noGrp="1"/>
          </p:cNvSpPr>
          <p:nvPr>
            <p:ph type="title"/>
          </p:nvPr>
        </p:nvSpPr>
        <p:spPr>
          <a:xfrm>
            <a:off x="500034" y="131762"/>
            <a:ext cx="8229600" cy="654032"/>
          </a:xfrm>
        </p:spPr>
        <p:txBody>
          <a:bodyPr>
            <a:normAutofit/>
          </a:bodyPr>
          <a:lstStyle/>
          <a:p>
            <a:pPr algn="ctr"/>
            <a:r>
              <a:rPr lang="fr-FR" sz="3300" cap="small" dirty="0">
                <a:latin typeface="Book Antiqua" pitchFamily="18" charset="0"/>
              </a:rPr>
              <a:t>Correction</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1142984"/>
            <a:ext cx="8215370" cy="2329827"/>
          </a:xfrm>
        </p:spPr>
        <p:txBody>
          <a:bodyPr>
            <a:normAutofit/>
          </a:bodyPr>
          <a:lstStyle/>
          <a:p>
            <a:r>
              <a:rPr lang="fr-FR" sz="4400" cap="small" dirty="0"/>
              <a:t>Chapitre 4</a:t>
            </a:r>
            <a:br>
              <a:rPr lang="fr-FR" sz="4400" cap="small" dirty="0"/>
            </a:br>
            <a:r>
              <a:rPr lang="fr-FR" sz="4400" cap="small" dirty="0"/>
              <a:t>Les Revenus Agricoles</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2000240"/>
            <a:ext cx="8229600" cy="4007051"/>
          </a:xfrm>
        </p:spPr>
        <p:txBody>
          <a:bodyPr>
            <a:normAutofit/>
          </a:bodyPr>
          <a:lstStyle/>
          <a:p>
            <a:pPr marL="95250" indent="14288" algn="just">
              <a:buNone/>
            </a:pPr>
            <a:r>
              <a:rPr lang="fr-FR" sz="2200" dirty="0">
                <a:latin typeface="Book Antiqua" pitchFamily="18" charset="0"/>
              </a:rPr>
              <a:t>Conformément aux dispositions de l’article 46 du C.G.I, les revenus agricoles sont considérés comme, les bénéfices réalisés par un </a:t>
            </a:r>
            <a:r>
              <a:rPr lang="fr-FR" sz="2200" b="1" dirty="0">
                <a:latin typeface="Book Antiqua" pitchFamily="18" charset="0"/>
              </a:rPr>
              <a:t>agriculteur ou /et éleveur </a:t>
            </a:r>
            <a:r>
              <a:rPr lang="fr-FR" sz="2200" dirty="0">
                <a:latin typeface="Book Antiqua" pitchFamily="18" charset="0"/>
              </a:rPr>
              <a:t>et provenant de toute activité inhérente à </a:t>
            </a:r>
            <a:r>
              <a:rPr lang="fr-FR" sz="2200" b="1" dirty="0">
                <a:latin typeface="Book Antiqua" pitchFamily="18" charset="0"/>
              </a:rPr>
              <a:t>l’exploitation d’un cycle de production végétale et/ou animale </a:t>
            </a:r>
            <a:r>
              <a:rPr lang="fr-FR" sz="2200" dirty="0">
                <a:latin typeface="Book Antiqua" pitchFamily="18" charset="0"/>
              </a:rPr>
              <a:t>dont les produits sont </a:t>
            </a:r>
            <a:r>
              <a:rPr lang="fr-FR" sz="2200" b="1" dirty="0">
                <a:latin typeface="Book Antiqua" pitchFamily="18" charset="0"/>
              </a:rPr>
              <a:t>destinés à l'alimentation humaine et/ou animale</a:t>
            </a:r>
            <a:r>
              <a:rPr lang="fr-FR" sz="2200" dirty="0">
                <a:latin typeface="Book Antiqua" pitchFamily="18" charset="0"/>
              </a:rPr>
              <a:t>, ainsi que des activités de </a:t>
            </a:r>
            <a:r>
              <a:rPr lang="fr-FR" sz="2200" b="1" dirty="0">
                <a:latin typeface="Book Antiqua" pitchFamily="18" charset="0"/>
              </a:rPr>
              <a:t>traitement desdits produits</a:t>
            </a:r>
            <a:r>
              <a:rPr lang="fr-FR" sz="2200" dirty="0">
                <a:latin typeface="Book Antiqua" pitchFamily="18" charset="0"/>
              </a:rPr>
              <a:t> à l’exception des activités de transformation réalisées par des moyens industriels.</a:t>
            </a:r>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I- Revenus et profits imposables</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57158" y="1481328"/>
            <a:ext cx="8429684" cy="4525963"/>
          </a:xfrm>
        </p:spPr>
        <p:txBody>
          <a:bodyPr>
            <a:noAutofit/>
          </a:bodyPr>
          <a:lstStyle/>
          <a:p>
            <a:pPr algn="just">
              <a:buFont typeface="Wingdings" panose="05000000000000000000" pitchFamily="2" charset="2"/>
              <a:buChar char="q"/>
            </a:pPr>
            <a:r>
              <a:rPr lang="fr-FR" sz="2000" dirty="0">
                <a:latin typeface="Book Antiqua" pitchFamily="18" charset="0"/>
              </a:rPr>
              <a:t>L’agriculture occupe une place de premier rang dans l’économie marocaine, représentant entre 13 % et 15 % du PIB selon les années.</a:t>
            </a:r>
          </a:p>
          <a:p>
            <a:pPr algn="just">
              <a:buFont typeface="Wingdings" panose="05000000000000000000" pitchFamily="2" charset="2"/>
              <a:buChar char="q"/>
            </a:pPr>
            <a:r>
              <a:rPr lang="fr-FR" sz="2000" dirty="0">
                <a:latin typeface="Book Antiqua" pitchFamily="18" charset="0"/>
              </a:rPr>
              <a:t>Le pays, soumis à des influences climatiques diverses (méditerranéennes, atlantiques, arides), dispose d’un riche éventail de produits régionaux.</a:t>
            </a:r>
          </a:p>
          <a:p>
            <a:pPr algn="just">
              <a:buFont typeface="Wingdings" panose="05000000000000000000" pitchFamily="2" charset="2"/>
              <a:buChar char="q"/>
            </a:pPr>
            <a:r>
              <a:rPr lang="fr-FR" sz="2000" dirty="0">
                <a:latin typeface="Book Antiqua" pitchFamily="18" charset="0"/>
              </a:rPr>
              <a:t>Le secteur agricole emploie 40 % de la population active (jusqu’à 80 % en milieu rural) et constitue le premier pourvoyeur d’emploi du pays avec plus de 4 millions d’emplois.</a:t>
            </a:r>
          </a:p>
          <a:p>
            <a:pPr algn="just">
              <a:buFont typeface="Wingdings" panose="05000000000000000000" pitchFamily="2" charset="2"/>
              <a:buChar char="q"/>
            </a:pPr>
            <a:r>
              <a:rPr lang="fr-FR" sz="2000" dirty="0">
                <a:latin typeface="Book Antiqua" pitchFamily="18" charset="0"/>
              </a:rPr>
              <a:t>Le Maroc dispose d’une surface agricole utile (SAU) de 9,5 M d’hectares, soit 13 % de la surface du pays.</a:t>
            </a:r>
          </a:p>
          <a:p>
            <a:pPr algn="just">
              <a:buFont typeface="Wingdings" panose="05000000000000000000" pitchFamily="2" charset="2"/>
              <a:buChar char="q"/>
            </a:pPr>
            <a:r>
              <a:rPr lang="fr-FR" sz="2000" dirty="0">
                <a:latin typeface="Book Antiqua" pitchFamily="18" charset="0"/>
              </a:rPr>
              <a:t>65 % de la surface agricole utile (SAU) sont dédiés à la culture des céréales et des fourrages.</a:t>
            </a:r>
          </a:p>
          <a:p>
            <a:pPr algn="just">
              <a:buFont typeface="Wingdings" panose="05000000000000000000" pitchFamily="2" charset="2"/>
              <a:buChar char="q"/>
            </a:pPr>
            <a:r>
              <a:rPr lang="fr-FR" sz="2000" dirty="0">
                <a:latin typeface="Book Antiqua" pitchFamily="18" charset="0"/>
              </a:rPr>
              <a:t>80% des exploitations ont une superficie &lt; 5 hectares et 15% des terres sont irriguées.</a:t>
            </a:r>
          </a:p>
          <a:p>
            <a:endParaRPr lang="fr-FR" sz="2000" dirty="0"/>
          </a:p>
        </p:txBody>
      </p:sp>
      <p:sp>
        <p:nvSpPr>
          <p:cNvPr id="3" name="Titre 2"/>
          <p:cNvSpPr>
            <a:spLocks noGrp="1"/>
          </p:cNvSpPr>
          <p:nvPr>
            <p:ph type="title"/>
          </p:nvPr>
        </p:nvSpPr>
        <p:spPr/>
        <p:txBody>
          <a:bodyPr>
            <a:normAutofit fontScale="90000"/>
          </a:bodyPr>
          <a:lstStyle/>
          <a:p>
            <a:pPr algn="ctr"/>
            <a:r>
              <a:rPr lang="fr-FR" sz="3300" cap="small" dirty="0">
                <a:latin typeface="Book Antiqua" pitchFamily="18" charset="0"/>
              </a:rPr>
              <a:t>1- </a:t>
            </a:r>
            <a:r>
              <a:rPr lang="fr-FR" sz="3700" cap="small" dirty="0">
                <a:latin typeface="Book Antiqua" pitchFamily="18" charset="0"/>
              </a:rPr>
              <a:t>Le positionnement du secteur agricole dans l’économie marocaine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pPr algn="ctr"/>
            <a:r>
              <a:rPr lang="fr-FR" cap="small" dirty="0">
                <a:latin typeface="Book Antiqua" pitchFamily="18" charset="0"/>
              </a:rPr>
              <a:t>5 - Barème de l'impôt sur le revenu</a:t>
            </a:r>
            <a:endParaRPr lang="fr-FR" dirty="0"/>
          </a:p>
        </p:txBody>
      </p:sp>
      <p:graphicFrame>
        <p:nvGraphicFramePr>
          <p:cNvPr id="4" name="Tableau 3"/>
          <p:cNvGraphicFramePr>
            <a:graphicFrameLocks noGrp="1"/>
          </p:cNvGraphicFramePr>
          <p:nvPr/>
        </p:nvGraphicFramePr>
        <p:xfrm>
          <a:off x="1071538" y="1785922"/>
          <a:ext cx="6858048" cy="3780414"/>
        </p:xfrm>
        <a:graphic>
          <a:graphicData uri="http://schemas.openxmlformats.org/drawingml/2006/table">
            <a:tbl>
              <a:tblPr/>
              <a:tblGrid>
                <a:gridCol w="4036467">
                  <a:extLst>
                    <a:ext uri="{9D8B030D-6E8A-4147-A177-3AD203B41FA5}">
                      <a16:colId xmlns:a16="http://schemas.microsoft.com/office/drawing/2014/main" xmlns="" val="20000"/>
                    </a:ext>
                  </a:extLst>
                </a:gridCol>
                <a:gridCol w="2821581">
                  <a:extLst>
                    <a:ext uri="{9D8B030D-6E8A-4147-A177-3AD203B41FA5}">
                      <a16:colId xmlns:a16="http://schemas.microsoft.com/office/drawing/2014/main" xmlns="" val="20001"/>
                    </a:ext>
                  </a:extLst>
                </a:gridCol>
              </a:tblGrid>
              <a:tr h="489861">
                <a:tc>
                  <a:txBody>
                    <a:bodyPr/>
                    <a:lstStyle/>
                    <a:p>
                      <a:pPr algn="ctr">
                        <a:lnSpc>
                          <a:spcPct val="115000"/>
                        </a:lnSpc>
                        <a:spcAft>
                          <a:spcPts val="0"/>
                        </a:spcAft>
                      </a:pPr>
                      <a:r>
                        <a:rPr lang="fr-FR" sz="2400" dirty="0">
                          <a:latin typeface="Book Antiqua"/>
                          <a:ea typeface="Times New Roman"/>
                          <a:cs typeface="Times New Roman"/>
                        </a:rPr>
                        <a:t>Tranches de revenu annuel (en DH)</a:t>
                      </a:r>
                      <a:endParaRPr lang="fr-FR" sz="24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dirty="0">
                          <a:latin typeface="Book Antiqua"/>
                          <a:ea typeface="Times New Roman"/>
                          <a:cs typeface="Times New Roman"/>
                        </a:rPr>
                        <a:t>Taux en %</a:t>
                      </a:r>
                      <a:endParaRPr lang="fr-FR" sz="24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89861">
                <a:tc>
                  <a:txBody>
                    <a:bodyPr/>
                    <a:lstStyle/>
                    <a:p>
                      <a:pPr algn="ctr">
                        <a:lnSpc>
                          <a:spcPct val="115000"/>
                        </a:lnSpc>
                        <a:spcAft>
                          <a:spcPts val="0"/>
                        </a:spcAft>
                      </a:pPr>
                      <a:r>
                        <a:rPr lang="fr-FR" sz="2400">
                          <a:latin typeface="Book Antiqua"/>
                          <a:ea typeface="Times New Roman"/>
                          <a:cs typeface="Times New Roman"/>
                        </a:rPr>
                        <a:t>0 à 30 000</a:t>
                      </a:r>
                      <a:endParaRPr lang="fr-FR" sz="24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a:latin typeface="Book Antiqua"/>
                          <a:ea typeface="Times New Roman"/>
                          <a:cs typeface="Times New Roman"/>
                        </a:rPr>
                        <a:t>0%</a:t>
                      </a:r>
                      <a:endParaRPr lang="fr-FR" sz="24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89861">
                <a:tc>
                  <a:txBody>
                    <a:bodyPr/>
                    <a:lstStyle/>
                    <a:p>
                      <a:pPr algn="ctr">
                        <a:lnSpc>
                          <a:spcPct val="115000"/>
                        </a:lnSpc>
                        <a:spcAft>
                          <a:spcPts val="0"/>
                        </a:spcAft>
                      </a:pPr>
                      <a:r>
                        <a:rPr lang="fr-FR" sz="2400">
                          <a:latin typeface="Book Antiqua"/>
                          <a:ea typeface="Times New Roman"/>
                          <a:cs typeface="Times New Roman"/>
                        </a:rPr>
                        <a:t>30 001 à 50 000</a:t>
                      </a:r>
                      <a:endParaRPr lang="fr-FR" sz="24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a:latin typeface="Book Antiqua"/>
                          <a:ea typeface="Times New Roman"/>
                          <a:cs typeface="Times New Roman"/>
                        </a:rPr>
                        <a:t>10%</a:t>
                      </a:r>
                      <a:endParaRPr lang="fr-FR" sz="24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89861">
                <a:tc>
                  <a:txBody>
                    <a:bodyPr/>
                    <a:lstStyle/>
                    <a:p>
                      <a:pPr algn="ctr">
                        <a:lnSpc>
                          <a:spcPct val="115000"/>
                        </a:lnSpc>
                        <a:spcAft>
                          <a:spcPts val="0"/>
                        </a:spcAft>
                      </a:pPr>
                      <a:r>
                        <a:rPr lang="fr-FR" sz="2400">
                          <a:latin typeface="Book Antiqua"/>
                          <a:ea typeface="Times New Roman"/>
                          <a:cs typeface="Times New Roman"/>
                        </a:rPr>
                        <a:t>50 001 à 60 000</a:t>
                      </a:r>
                      <a:endParaRPr lang="fr-FR" sz="24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a:latin typeface="Book Antiqua"/>
                          <a:ea typeface="Times New Roman"/>
                          <a:cs typeface="Times New Roman"/>
                        </a:rPr>
                        <a:t>20%</a:t>
                      </a:r>
                      <a:endParaRPr lang="fr-FR" sz="24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89861">
                <a:tc>
                  <a:txBody>
                    <a:bodyPr/>
                    <a:lstStyle/>
                    <a:p>
                      <a:pPr algn="ctr">
                        <a:lnSpc>
                          <a:spcPct val="115000"/>
                        </a:lnSpc>
                        <a:spcAft>
                          <a:spcPts val="0"/>
                        </a:spcAft>
                      </a:pPr>
                      <a:r>
                        <a:rPr lang="fr-FR" sz="2400">
                          <a:latin typeface="Book Antiqua"/>
                          <a:ea typeface="Times New Roman"/>
                          <a:cs typeface="Times New Roman"/>
                        </a:rPr>
                        <a:t>60 001 à 80 000</a:t>
                      </a:r>
                      <a:endParaRPr lang="fr-FR" sz="24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a:latin typeface="Book Antiqua"/>
                          <a:ea typeface="Times New Roman"/>
                          <a:cs typeface="Times New Roman"/>
                        </a:rPr>
                        <a:t>30%</a:t>
                      </a:r>
                      <a:endParaRPr lang="fr-FR" sz="24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89861">
                <a:tc>
                  <a:txBody>
                    <a:bodyPr/>
                    <a:lstStyle/>
                    <a:p>
                      <a:pPr algn="ctr">
                        <a:lnSpc>
                          <a:spcPct val="115000"/>
                        </a:lnSpc>
                        <a:spcAft>
                          <a:spcPts val="0"/>
                        </a:spcAft>
                      </a:pPr>
                      <a:r>
                        <a:rPr lang="fr-FR" sz="2400">
                          <a:latin typeface="Book Antiqua"/>
                          <a:ea typeface="Times New Roman"/>
                          <a:cs typeface="Times New Roman"/>
                        </a:rPr>
                        <a:t>80 001 à 180 000</a:t>
                      </a:r>
                      <a:endParaRPr lang="fr-FR" sz="24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a:latin typeface="Book Antiqua"/>
                          <a:ea typeface="Times New Roman"/>
                          <a:cs typeface="Times New Roman"/>
                        </a:rPr>
                        <a:t>34%</a:t>
                      </a:r>
                      <a:endParaRPr lang="fr-FR" sz="24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489861">
                <a:tc>
                  <a:txBody>
                    <a:bodyPr/>
                    <a:lstStyle/>
                    <a:p>
                      <a:pPr algn="ctr">
                        <a:lnSpc>
                          <a:spcPct val="115000"/>
                        </a:lnSpc>
                        <a:spcAft>
                          <a:spcPts val="0"/>
                        </a:spcAft>
                      </a:pPr>
                      <a:r>
                        <a:rPr lang="fr-FR" sz="2400">
                          <a:latin typeface="Book Antiqua"/>
                          <a:ea typeface="Times New Roman"/>
                          <a:cs typeface="Times New Roman"/>
                        </a:rPr>
                        <a:t>Au-delà de 180 000</a:t>
                      </a:r>
                      <a:endParaRPr lang="fr-FR" sz="24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dirty="0">
                          <a:latin typeface="Book Antiqua"/>
                          <a:ea typeface="Times New Roman"/>
                          <a:cs typeface="Times New Roman"/>
                        </a:rPr>
                        <a:t>38%</a:t>
                      </a:r>
                      <a:endParaRPr lang="fr-FR" sz="24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57158" y="1481328"/>
            <a:ext cx="8429684" cy="4525963"/>
          </a:xfrm>
        </p:spPr>
        <p:txBody>
          <a:bodyPr>
            <a:normAutofit/>
          </a:bodyPr>
          <a:lstStyle/>
          <a:p>
            <a:pPr algn="just">
              <a:buFont typeface="Wingdings" panose="05000000000000000000" pitchFamily="2" charset="2"/>
              <a:buChar char="q"/>
            </a:pPr>
            <a:r>
              <a:rPr lang="fr-FR" sz="2000" dirty="0">
                <a:latin typeface="Book Antiqua" pitchFamily="18" charset="0"/>
              </a:rPr>
              <a:t>Le taux de mécanisation des exploitations s’élève à environ 47 %. Le Maroc ne produit que très peu d’équipement agricole, les machines utilisées sont essentiellement importées.</a:t>
            </a:r>
          </a:p>
          <a:p>
            <a:pPr algn="just">
              <a:buFont typeface="Wingdings" panose="05000000000000000000" pitchFamily="2" charset="2"/>
              <a:buChar char="q"/>
            </a:pPr>
            <a:r>
              <a:rPr lang="fr-FR" sz="2000" dirty="0">
                <a:latin typeface="Book Antiqua" pitchFamily="18" charset="0"/>
              </a:rPr>
              <a:t>Les importations de produits agricoles et alimentaires représentent entre 14 % et 24 % du total des importations marocaines.  A l’export, ces mêmes produits représentent entre 15 % et 24 % du total des exportations du pays. Les principaux clients du Maroc sont les pays de l’Union Européenne tels que l’Allemagne, la France, l’Espagne, etc.</a:t>
            </a:r>
          </a:p>
          <a:p>
            <a:pPr algn="just">
              <a:buFont typeface="Wingdings" panose="05000000000000000000" pitchFamily="2" charset="2"/>
              <a:buChar char="q"/>
            </a:pPr>
            <a:r>
              <a:rPr lang="fr-FR" sz="2000" dirty="0">
                <a:latin typeface="Book Antiqua" pitchFamily="18" charset="0"/>
              </a:rPr>
              <a:t>Le Maroc améliore progressivement son autosuffisance alimentaire pour certaines denrées. Ainsi le pays assure 100 % de ses besoins en viandes, fruits et légumes, 82 % de ses besoins en lait, 60 % en céréales et 50 % en sucre.</a:t>
            </a:r>
          </a:p>
          <a:p>
            <a:endParaRPr lang="fr-FR" sz="2000" dirty="0"/>
          </a:p>
        </p:txBody>
      </p:sp>
      <p:sp>
        <p:nvSpPr>
          <p:cNvPr id="3" name="Titre 2"/>
          <p:cNvSpPr>
            <a:spLocks noGrp="1"/>
          </p:cNvSpPr>
          <p:nvPr>
            <p:ph type="title"/>
          </p:nvPr>
        </p:nvSpPr>
        <p:spPr/>
        <p:txBody>
          <a:bodyPr>
            <a:normAutofit fontScale="90000"/>
          </a:bodyPr>
          <a:lstStyle/>
          <a:p>
            <a:pPr algn="ctr"/>
            <a:r>
              <a:rPr lang="fr-FR" sz="3300" cap="small" dirty="0">
                <a:latin typeface="Book Antiqua" pitchFamily="18" charset="0"/>
              </a:rPr>
              <a:t>1- </a:t>
            </a:r>
            <a:r>
              <a:rPr lang="fr-FR" sz="3700" cap="small" dirty="0">
                <a:latin typeface="Book Antiqua" pitchFamily="18" charset="0"/>
              </a:rPr>
              <a:t>Le positionnement du secteur agricole dans l’économie marocaine</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714488"/>
            <a:ext cx="8229600" cy="4525963"/>
          </a:xfrm>
        </p:spPr>
        <p:txBody>
          <a:bodyPr>
            <a:noAutofit/>
          </a:bodyPr>
          <a:lstStyle/>
          <a:p>
            <a:pPr marL="0" indent="0" algn="just">
              <a:buNone/>
            </a:pPr>
            <a:r>
              <a:rPr lang="fr-FR" sz="2000" dirty="0">
                <a:latin typeface="Book Antiqua" pitchFamily="18" charset="0"/>
              </a:rPr>
              <a:t>Sont exonérés de l'impôt sur le revenu de manière permanente les contribuables disposant des revenus agricoles et réalisant un chiffre d’affaires annuel inférieur à cinq millions (5.000.000) de dirhams au titre desdits revenus.</a:t>
            </a:r>
          </a:p>
          <a:p>
            <a:pPr marL="0" indent="0" algn="just">
              <a:buNone/>
            </a:pPr>
            <a:r>
              <a:rPr lang="fr-FR" sz="2000" dirty="0">
                <a:latin typeface="Book Antiqua" pitchFamily="18" charset="0"/>
              </a:rPr>
              <a:t>Toutefois, lorsque le chiffre d’affaires réalisé au cours d’un exercice donné est inférieur à cinq millions de dirhams, l’exonération précitée n’est accordée que lorsque ledit chiffre d’affaires est resté inférieur à ce montant pendant trois (3) exercices consécutifs.</a:t>
            </a:r>
          </a:p>
          <a:p>
            <a:pPr marL="0" indent="0" algn="ctr">
              <a:buNone/>
            </a:pPr>
            <a:r>
              <a:rPr lang="fr-FR" sz="2000" dirty="0">
                <a:latin typeface="Book Antiqua" pitchFamily="18" charset="0"/>
              </a:rPr>
              <a:t>Exemple:</a:t>
            </a:r>
          </a:p>
          <a:p>
            <a:pPr marL="0" indent="0" algn="ctr">
              <a:buNone/>
            </a:pPr>
            <a:r>
              <a:rPr lang="fr-FR" sz="2000" dirty="0">
                <a:latin typeface="Book Antiqua" pitchFamily="18" charset="0"/>
              </a:rPr>
              <a:t>Ex N: 		6.000.000 DH                  imposition</a:t>
            </a:r>
          </a:p>
          <a:p>
            <a:pPr marL="0" indent="0" algn="ctr">
              <a:buNone/>
            </a:pPr>
            <a:r>
              <a:rPr lang="fr-FR" sz="2000" dirty="0">
                <a:latin typeface="Book Antiqua" pitchFamily="18" charset="0"/>
              </a:rPr>
              <a:t>Ex N+1: 	4.800.000 DH              imposition</a:t>
            </a:r>
          </a:p>
          <a:p>
            <a:pPr marL="0" indent="0" algn="ctr">
              <a:buNone/>
            </a:pPr>
            <a:r>
              <a:rPr lang="fr-FR" sz="2000" dirty="0">
                <a:latin typeface="Book Antiqua" pitchFamily="18" charset="0"/>
              </a:rPr>
              <a:t>Ex N+2: 	4.600.000 DH              imposition</a:t>
            </a:r>
          </a:p>
          <a:p>
            <a:pPr marL="0" indent="0" algn="ctr">
              <a:buNone/>
            </a:pPr>
            <a:r>
              <a:rPr lang="fr-FR" sz="2000" dirty="0">
                <a:latin typeface="Book Antiqua" pitchFamily="18" charset="0"/>
              </a:rPr>
              <a:t>Ex N+3: 	4.200.000 DH              imposition</a:t>
            </a:r>
          </a:p>
          <a:p>
            <a:pPr marL="0" indent="0" algn="ctr">
              <a:buNone/>
            </a:pPr>
            <a:r>
              <a:rPr lang="fr-FR" sz="2000" dirty="0">
                <a:latin typeface="Book Antiqua" pitchFamily="18" charset="0"/>
              </a:rPr>
              <a:t>Ex N+4: 	4.800.000 DH              exonération</a:t>
            </a:r>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2- Exonérations permanente</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pPr algn="ctr"/>
            <a:r>
              <a:rPr lang="fr-FR" sz="3300" cap="small" dirty="0">
                <a:latin typeface="Book Antiqua" pitchFamily="18" charset="0"/>
              </a:rPr>
              <a:t>3- Exonération temporaire</a:t>
            </a:r>
          </a:p>
        </p:txBody>
      </p:sp>
      <p:graphicFrame>
        <p:nvGraphicFramePr>
          <p:cNvPr id="5" name="Espace réservé du contenu 7"/>
          <p:cNvGraphicFramePr>
            <a:graphicFrameLocks noGrp="1"/>
          </p:cNvGraphicFramePr>
          <p:nvPr>
            <p:ph idx="1"/>
            <p:extLst>
              <p:ext uri="{D42A27DB-BD31-4B8C-83A1-F6EECF244321}">
                <p14:modId xmlns:p14="http://schemas.microsoft.com/office/powerpoint/2010/main" val="1763172498"/>
              </p:ext>
            </p:extLst>
          </p:nvPr>
        </p:nvGraphicFramePr>
        <p:xfrm>
          <a:off x="316725" y="1386306"/>
          <a:ext cx="8612993" cy="3828643"/>
        </p:xfrm>
        <a:graphic>
          <a:graphicData uri="http://schemas.openxmlformats.org/drawingml/2006/table">
            <a:tbl>
              <a:tblPr>
                <a:tableStyleId>{284E427A-3D55-4303-BF80-6455036E1DE7}</a:tableStyleId>
              </a:tblPr>
              <a:tblGrid>
                <a:gridCol w="4116197">
                  <a:extLst>
                    <a:ext uri="{9D8B030D-6E8A-4147-A177-3AD203B41FA5}">
                      <a16:colId xmlns:a16="http://schemas.microsoft.com/office/drawing/2014/main" xmlns="" val="20000"/>
                    </a:ext>
                  </a:extLst>
                </a:gridCol>
                <a:gridCol w="4496796">
                  <a:extLst>
                    <a:ext uri="{9D8B030D-6E8A-4147-A177-3AD203B41FA5}">
                      <a16:colId xmlns:a16="http://schemas.microsoft.com/office/drawing/2014/main" xmlns="" val="20001"/>
                    </a:ext>
                  </a:extLst>
                </a:gridCol>
              </a:tblGrid>
              <a:tr h="772267">
                <a:tc gridSpan="2">
                  <a:txBody>
                    <a:bodyPr/>
                    <a:lstStyle/>
                    <a:p>
                      <a:pPr algn="ctr"/>
                      <a:r>
                        <a:rPr lang="fr-FR" sz="2000" dirty="0">
                          <a:latin typeface="Book Antiqua" pitchFamily="18" charset="0"/>
                          <a:cs typeface="Times New Roman" panose="02020603050405020304" pitchFamily="18" charset="0"/>
                        </a:rPr>
                        <a:t>L’échéancier</a:t>
                      </a:r>
                      <a:r>
                        <a:rPr lang="fr-FR" sz="2000" baseline="0" dirty="0">
                          <a:latin typeface="Book Antiqua" pitchFamily="18" charset="0"/>
                          <a:cs typeface="Times New Roman" panose="02020603050405020304" pitchFamily="18" charset="0"/>
                        </a:rPr>
                        <a:t> fiscal du secteur agricole</a:t>
                      </a:r>
                      <a:endParaRPr lang="fr-FR" sz="2000" dirty="0">
                        <a:latin typeface="Book Antiqua" pitchFamily="18" charset="0"/>
                        <a:cs typeface="Times New Roman" panose="02020603050405020304" pitchFamily="18" charset="0"/>
                      </a:endParaRPr>
                    </a:p>
                  </a:txBody>
                  <a:tcPr anchor="ctr">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a:p>
                  </a:txBody>
                  <a:tcPr/>
                </a:tc>
                <a:extLst>
                  <a:ext uri="{0D108BD9-81ED-4DB2-BD59-A6C34878D82A}">
                    <a16:rowId xmlns:a16="http://schemas.microsoft.com/office/drawing/2014/main" xmlns="" val="10000"/>
                  </a:ext>
                </a:extLst>
              </a:tr>
              <a:tr h="677428">
                <a:tc>
                  <a:txBody>
                    <a:bodyPr/>
                    <a:lstStyle/>
                    <a:p>
                      <a:pPr algn="ctr"/>
                      <a:r>
                        <a:rPr lang="fr-FR" sz="2000" dirty="0">
                          <a:solidFill>
                            <a:schemeClr val="tx1"/>
                          </a:solidFill>
                          <a:latin typeface="Book Antiqua" pitchFamily="18" charset="0"/>
                          <a:cs typeface="Times New Roman" panose="02020603050405020304" pitchFamily="18" charset="0"/>
                        </a:rPr>
                        <a:t>Date d’ouverture d’exercice</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000" dirty="0">
                          <a:solidFill>
                            <a:schemeClr val="tx1"/>
                          </a:solidFill>
                          <a:latin typeface="Book Antiqua" pitchFamily="18" charset="0"/>
                          <a:cs typeface="Times New Roman" panose="02020603050405020304" pitchFamily="18" charset="0"/>
                        </a:rPr>
                        <a:t>Seuils d’imposition</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596137">
                <a:tc>
                  <a:txBody>
                    <a:bodyPr/>
                    <a:lstStyle/>
                    <a:p>
                      <a:pPr algn="ctr"/>
                      <a:r>
                        <a:rPr lang="fr-FR" sz="2000" dirty="0">
                          <a:latin typeface="Book Antiqua" pitchFamily="18" charset="0"/>
                          <a:cs typeface="Times New Roman" panose="02020603050405020304" pitchFamily="18" charset="0"/>
                        </a:rPr>
                        <a:t>Du 01/01/2014 au 31/12/</a:t>
                      </a:r>
                      <a:r>
                        <a:rPr lang="fr-FR" sz="2000" baseline="0" dirty="0">
                          <a:latin typeface="Book Antiqua" pitchFamily="18" charset="0"/>
                          <a:cs typeface="Times New Roman" panose="02020603050405020304" pitchFamily="18" charset="0"/>
                        </a:rPr>
                        <a:t>2015</a:t>
                      </a:r>
                      <a:endParaRPr lang="fr-FR" sz="2000" dirty="0">
                        <a:latin typeface="Book Antiqua"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000" dirty="0">
                          <a:latin typeface="Book Antiqua" pitchFamily="18" charset="0"/>
                          <a:cs typeface="Times New Roman" panose="02020603050405020304" pitchFamily="18" charset="0"/>
                        </a:rPr>
                        <a:t>Chiffre d’affaire ≥ 35 millions</a:t>
                      </a:r>
                      <a:r>
                        <a:rPr lang="fr-FR" sz="2000" baseline="0" dirty="0">
                          <a:latin typeface="Book Antiqua" pitchFamily="18" charset="0"/>
                          <a:cs typeface="Times New Roman" panose="02020603050405020304" pitchFamily="18" charset="0"/>
                        </a:rPr>
                        <a:t> de DH</a:t>
                      </a:r>
                      <a:endParaRPr lang="fr-FR" sz="2000" dirty="0">
                        <a:latin typeface="Book Antiqua"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555490">
                <a:tc>
                  <a:txBody>
                    <a:bodyPr/>
                    <a:lstStyle/>
                    <a:p>
                      <a:pPr algn="ctr"/>
                      <a:r>
                        <a:rPr lang="fr-FR" sz="2000" dirty="0">
                          <a:latin typeface="Book Antiqua" pitchFamily="18" charset="0"/>
                          <a:cs typeface="Times New Roman" panose="02020603050405020304" pitchFamily="18" charset="0"/>
                        </a:rPr>
                        <a:t>Du 01/01/</a:t>
                      </a:r>
                      <a:r>
                        <a:rPr lang="fr-FR" sz="2000" baseline="0" dirty="0">
                          <a:latin typeface="Book Antiqua" pitchFamily="18" charset="0"/>
                          <a:cs typeface="Times New Roman" panose="02020603050405020304" pitchFamily="18" charset="0"/>
                        </a:rPr>
                        <a:t>2016 au 31 </a:t>
                      </a:r>
                      <a:r>
                        <a:rPr lang="fr-FR" sz="2000" dirty="0">
                          <a:latin typeface="Book Antiqua" pitchFamily="18" charset="0"/>
                          <a:cs typeface="Times New Roman" panose="02020603050405020304" pitchFamily="18" charset="0"/>
                        </a:rPr>
                        <a:t>/12/</a:t>
                      </a:r>
                      <a:r>
                        <a:rPr lang="fr-FR" sz="2000" baseline="0" dirty="0">
                          <a:latin typeface="Book Antiqua" pitchFamily="18" charset="0"/>
                          <a:cs typeface="Times New Roman" panose="02020603050405020304" pitchFamily="18" charset="0"/>
                        </a:rPr>
                        <a:t>2017</a:t>
                      </a:r>
                      <a:endParaRPr lang="fr-FR" sz="2000" dirty="0">
                        <a:latin typeface="Book Antiqua"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000" dirty="0">
                          <a:latin typeface="Book Antiqua" pitchFamily="18" charset="0"/>
                          <a:cs typeface="Times New Roman" panose="02020603050405020304" pitchFamily="18" charset="0"/>
                        </a:rPr>
                        <a:t>Chiffre d’affaire ≥ 20</a:t>
                      </a:r>
                      <a:r>
                        <a:rPr lang="fr-FR" sz="2000" baseline="0" dirty="0">
                          <a:latin typeface="Book Antiqua" pitchFamily="18" charset="0"/>
                          <a:cs typeface="Times New Roman" panose="02020603050405020304" pitchFamily="18" charset="0"/>
                        </a:rPr>
                        <a:t> millions de DH</a:t>
                      </a:r>
                      <a:endParaRPr lang="fr-FR" sz="2000" dirty="0">
                        <a:latin typeface="Book Antiqua"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690975">
                <a:tc>
                  <a:txBody>
                    <a:bodyPr/>
                    <a:lstStyle/>
                    <a:p>
                      <a:pPr algn="ctr"/>
                      <a:r>
                        <a:rPr lang="fr-FR" sz="2000" dirty="0">
                          <a:latin typeface="Book Antiqua" pitchFamily="18" charset="0"/>
                          <a:cs typeface="Times New Roman" panose="02020603050405020304" pitchFamily="18" charset="0"/>
                        </a:rPr>
                        <a:t>Du 01/01/</a:t>
                      </a:r>
                      <a:r>
                        <a:rPr lang="fr-FR" sz="2000" baseline="0" dirty="0">
                          <a:latin typeface="Book Antiqua" pitchFamily="18" charset="0"/>
                          <a:cs typeface="Times New Roman" panose="02020603050405020304" pitchFamily="18" charset="0"/>
                        </a:rPr>
                        <a:t>2018 au 31 </a:t>
                      </a:r>
                      <a:r>
                        <a:rPr lang="fr-FR" sz="2000" dirty="0">
                          <a:latin typeface="Book Antiqua" pitchFamily="18" charset="0"/>
                          <a:cs typeface="Times New Roman" panose="02020603050405020304" pitchFamily="18" charset="0"/>
                        </a:rPr>
                        <a:t>/12/</a:t>
                      </a:r>
                      <a:r>
                        <a:rPr lang="fr-FR" sz="2000" baseline="0" dirty="0">
                          <a:latin typeface="Book Antiqua" pitchFamily="18" charset="0"/>
                          <a:cs typeface="Times New Roman" panose="02020603050405020304" pitchFamily="18" charset="0"/>
                        </a:rPr>
                        <a:t>2019</a:t>
                      </a:r>
                      <a:endParaRPr lang="fr-FR" sz="2000" dirty="0">
                        <a:latin typeface="Book Antiqua"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000" dirty="0">
                          <a:latin typeface="Book Antiqua" pitchFamily="18" charset="0"/>
                          <a:cs typeface="Times New Roman" panose="02020603050405020304" pitchFamily="18" charset="0"/>
                        </a:rPr>
                        <a:t>Chiffre d’affaire ≥ 10 millions de DH</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536346">
                <a:tc>
                  <a:txBody>
                    <a:bodyPr/>
                    <a:lstStyle/>
                    <a:p>
                      <a:pPr algn="ctr"/>
                      <a:r>
                        <a:rPr lang="fr-FR" sz="2000" dirty="0">
                          <a:latin typeface="Book Antiqua" pitchFamily="18" charset="0"/>
                          <a:cs typeface="Times New Roman" panose="02020603050405020304" pitchFamily="18" charset="0"/>
                        </a:rPr>
                        <a:t>A partir du 01/01/2020</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r>
                        <a:rPr lang="fr-FR" sz="2000" dirty="0">
                          <a:latin typeface="Book Antiqua" pitchFamily="18" charset="0"/>
                          <a:cs typeface="Times New Roman" panose="02020603050405020304" pitchFamily="18" charset="0"/>
                        </a:rPr>
                        <a:t>Chiffre d’affaire ≥ 5millions</a:t>
                      </a:r>
                      <a:r>
                        <a:rPr lang="fr-FR" sz="2000" baseline="0" dirty="0">
                          <a:latin typeface="Book Antiqua" pitchFamily="18" charset="0"/>
                          <a:cs typeface="Times New Roman" panose="02020603050405020304" pitchFamily="18" charset="0"/>
                        </a:rPr>
                        <a:t> de DH</a:t>
                      </a:r>
                      <a:endParaRPr lang="fr-FR" sz="2000" dirty="0">
                        <a:latin typeface="Book Antiqua"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xmlns="" val="10005"/>
                  </a:ext>
                </a:extLst>
              </a:tr>
            </a:tbl>
          </a:graphicData>
        </a:graphic>
      </p:graphicFrame>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indent="0" algn="just">
              <a:buNone/>
            </a:pPr>
            <a:r>
              <a:rPr lang="fr-FR" sz="2400" dirty="0">
                <a:latin typeface="Book Antiqua" pitchFamily="18" charset="0"/>
              </a:rPr>
              <a:t>Les exploitants agricoles imposables bénéficient de l’imposition au taux prévu à l’article 73 (II-F-7°) pendant les cinq (5) premiers exercices consécutifs, à compter du premier exercice d’imposition.</a:t>
            </a:r>
          </a:p>
          <a:p>
            <a:pPr marL="0" indent="0" algn="just">
              <a:buNone/>
            </a:pPr>
            <a:endParaRPr lang="fr-FR" sz="2400" dirty="0">
              <a:latin typeface="Book Antiqua" pitchFamily="18" charset="0"/>
            </a:endParaRPr>
          </a:p>
          <a:p>
            <a:pPr marL="0" indent="0">
              <a:buNone/>
            </a:pPr>
            <a:r>
              <a:rPr lang="fr-FR" sz="2400" dirty="0">
                <a:latin typeface="Book Antiqua" pitchFamily="18" charset="0"/>
              </a:rPr>
              <a:t>Il existe 2 taux :</a:t>
            </a:r>
          </a:p>
          <a:p>
            <a:pPr marL="0" indent="0">
              <a:buNone/>
            </a:pPr>
            <a:r>
              <a:rPr lang="fr-FR" sz="2400" dirty="0">
                <a:latin typeface="Book Antiqua" pitchFamily="18" charset="0"/>
              </a:rPr>
              <a:t>      17.5%      Pour l'Impôt sur les Sociétés</a:t>
            </a:r>
          </a:p>
          <a:p>
            <a:pPr marL="0" indent="0">
              <a:buNone/>
            </a:pPr>
            <a:r>
              <a:rPr lang="fr-FR" sz="2400" dirty="0">
                <a:latin typeface="Book Antiqua" pitchFamily="18" charset="0"/>
              </a:rPr>
              <a:t>      20   %       Pour L'Impôt sur le Revenu</a:t>
            </a:r>
          </a:p>
          <a:p>
            <a:endParaRPr lang="fr-FR" sz="2400" dirty="0">
              <a:latin typeface="Book Antiqua" pitchFamily="18" charset="0"/>
            </a:endParaRPr>
          </a:p>
          <a:p>
            <a:endParaRPr lang="fr-FR" dirty="0"/>
          </a:p>
        </p:txBody>
      </p:sp>
      <p:sp>
        <p:nvSpPr>
          <p:cNvPr id="3" name="Titre 2"/>
          <p:cNvSpPr>
            <a:spLocks noGrp="1"/>
          </p:cNvSpPr>
          <p:nvPr>
            <p:ph type="title"/>
          </p:nvPr>
        </p:nvSpPr>
        <p:spPr/>
        <p:txBody>
          <a:bodyPr>
            <a:normAutofit fontScale="90000"/>
          </a:bodyPr>
          <a:lstStyle/>
          <a:p>
            <a:pPr algn="ctr"/>
            <a:r>
              <a:rPr lang="fr-FR" sz="3700" cap="small" dirty="0">
                <a:latin typeface="Book Antiqua" pitchFamily="18" charset="0"/>
              </a:rPr>
              <a:t>4- Imposition temporaire au taux réduit</a:t>
            </a:r>
            <a:endParaRPr lang="fr-F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401080" cy="4733754"/>
          </a:xfrm>
        </p:spPr>
        <p:txBody>
          <a:bodyPr>
            <a:normAutofit/>
          </a:bodyPr>
          <a:lstStyle/>
          <a:p>
            <a:pPr marL="0" indent="0" algn="just">
              <a:buNone/>
            </a:pPr>
            <a:r>
              <a:rPr lang="fr-FR" sz="2400" dirty="0">
                <a:latin typeface="Book Antiqua" pitchFamily="18" charset="0"/>
              </a:rPr>
              <a:t>Conformément aux dispositions de l'article 48 du C.G.I, la base imposable des revenus agricoles est déterminer soit d'après :</a:t>
            </a:r>
          </a:p>
          <a:p>
            <a:pPr marL="0" indent="0" algn="just">
              <a:buNone/>
            </a:pPr>
            <a:endParaRPr lang="fr-FR" sz="2400" dirty="0">
              <a:latin typeface="Book Antiqua" pitchFamily="18" charset="0"/>
            </a:endParaRPr>
          </a:p>
          <a:p>
            <a:pPr algn="just"/>
            <a:r>
              <a:rPr lang="fr-FR" sz="2400" dirty="0">
                <a:latin typeface="Book Antiqua" pitchFamily="18" charset="0"/>
              </a:rPr>
              <a:t>Le bénéfice forfaitaire (CA &lt; à deux millions de dirhams)</a:t>
            </a:r>
          </a:p>
          <a:p>
            <a:pPr algn="just"/>
            <a:r>
              <a:rPr lang="fr-FR" sz="2400" dirty="0">
                <a:latin typeface="Book Antiqua" pitchFamily="18" charset="0"/>
              </a:rPr>
              <a:t>Le régime du résultat net réel</a:t>
            </a:r>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II- Détermination de la base imposable des revenus agricoles</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733754"/>
          </a:xfrm>
        </p:spPr>
        <p:txBody>
          <a:bodyPr>
            <a:normAutofit/>
          </a:bodyPr>
          <a:lstStyle/>
          <a:p>
            <a:pPr marL="0" indent="0" algn="just">
              <a:buNone/>
            </a:pPr>
            <a:r>
              <a:rPr lang="fr-FR" sz="2000" dirty="0">
                <a:latin typeface="Book Antiqua" pitchFamily="18" charset="0"/>
              </a:rPr>
              <a:t>Le bénéfice forfaitaire annuel de chaque exploitation comprend le bénéfice afférent aux terres de culture et aux plantations régulières et le bénéfice afférent aux arbres fruitiers et forestiers en plantation irrégulière.</a:t>
            </a:r>
          </a:p>
          <a:p>
            <a:pPr marL="266700" indent="-266700" algn="just"/>
            <a:r>
              <a:rPr lang="fr-FR" sz="2000" dirty="0">
                <a:latin typeface="Book Antiqua" pitchFamily="18" charset="0"/>
              </a:rPr>
              <a:t>Le bénéfice afférent aux terres de culture et aux plantations régulières est égal au produit du bénéfice forfaitaire à l'hectare par la superficie des terres de culture et des plantations précitées.</a:t>
            </a:r>
          </a:p>
          <a:p>
            <a:pPr marL="266700" indent="-266700" algn="just"/>
            <a:r>
              <a:rPr lang="fr-FR" sz="2000" dirty="0">
                <a:latin typeface="Book Antiqua" pitchFamily="18" charset="0"/>
              </a:rPr>
              <a:t>Le bénéfice afférent aux arbres fruitiers et forestiers en plantation irrégulière est égal au produit du bénéfice forfaitaire fixé par essence et par pied, par le nombre de pieds de l'essence considérée.</a:t>
            </a:r>
          </a:p>
          <a:p>
            <a:pPr marL="266700" indent="-266700" algn="just"/>
            <a:endParaRPr lang="fr-FR" sz="2000" dirty="0">
              <a:latin typeface="Book Antiqua" pitchFamily="18" charset="0"/>
            </a:endParaRPr>
          </a:p>
          <a:p>
            <a:pPr marL="0" indent="0" algn="just">
              <a:buNone/>
            </a:pPr>
            <a:r>
              <a:rPr lang="fr-FR" sz="2000" dirty="0">
                <a:latin typeface="Book Antiqua" pitchFamily="18" charset="0"/>
              </a:rPr>
              <a:t>Le bénéfice forfaitaire est fixé annuellement dans chaque préfecture ou province sur proposition de l'administration fiscale, par une commission dite commission locale communale.</a:t>
            </a:r>
          </a:p>
          <a:p>
            <a:pPr marL="266700" indent="-266700" algn="just"/>
            <a:endParaRPr lang="fr-FR" sz="2000" dirty="0">
              <a:latin typeface="Book Antiqua" pitchFamily="18" charset="0"/>
            </a:endParaRPr>
          </a:p>
          <a:p>
            <a:pPr marL="0" indent="0" algn="just">
              <a:buNone/>
            </a:pPr>
            <a:endParaRPr lang="fr-FR" sz="2000" dirty="0">
              <a:latin typeface="Book Antiqua" pitchFamily="18" charset="0"/>
            </a:endParaRPr>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1 - Le bénéfice forfaitaire</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733754"/>
          </a:xfrm>
        </p:spPr>
        <p:txBody>
          <a:bodyPr>
            <a:normAutofit/>
          </a:bodyPr>
          <a:lstStyle/>
          <a:p>
            <a:pPr marL="0" indent="0" algn="just">
              <a:buNone/>
            </a:pPr>
            <a:r>
              <a:rPr lang="fr-FR" sz="2000" dirty="0">
                <a:latin typeface="Book Antiqua" pitchFamily="18" charset="0"/>
              </a:rPr>
              <a:t>L'exercice comptable des exploitations dont le bénéfice est déterminé d'après le régime du résultat net réel est clôturé au 31 décembre de chaque année.</a:t>
            </a:r>
          </a:p>
          <a:p>
            <a:pPr marL="0" indent="0" algn="just">
              <a:buNone/>
            </a:pPr>
            <a:endParaRPr lang="fr-FR" sz="2000" dirty="0">
              <a:latin typeface="Book Antiqua" pitchFamily="18" charset="0"/>
            </a:endParaRPr>
          </a:p>
          <a:p>
            <a:pPr marL="0" indent="0" algn="just">
              <a:buNone/>
            </a:pPr>
            <a:r>
              <a:rPr lang="fr-FR" sz="2000" dirty="0">
                <a:latin typeface="Book Antiqua" pitchFamily="18" charset="0"/>
              </a:rPr>
              <a:t>Le résultat net réel de chaque exercice est déterminé d’après l’excédent des produits sur les charges de l’exercice. (Voir revenus professionnels)</a:t>
            </a:r>
          </a:p>
          <a:p>
            <a:pPr marL="0" indent="0" algn="just">
              <a:buNone/>
            </a:pPr>
            <a:endParaRPr lang="fr-FR" sz="2000" dirty="0">
              <a:latin typeface="Book Antiqua" pitchFamily="18" charset="0"/>
            </a:endParaRPr>
          </a:p>
          <a:p>
            <a:pPr marL="0" indent="0" algn="just">
              <a:buNone/>
            </a:pPr>
            <a:r>
              <a:rPr lang="fr-FR" sz="2000" dirty="0">
                <a:latin typeface="Book Antiqua" pitchFamily="18" charset="0"/>
              </a:rPr>
              <a:t>L'option pour le régime du résultat net réel est valable pour l'année en cours et les deux années suivantes. Elle se renouvelle ensuite par tacite reconduction.</a:t>
            </a:r>
          </a:p>
          <a:p>
            <a:pPr marL="0" indent="0" algn="just">
              <a:buNone/>
            </a:pPr>
            <a:r>
              <a:rPr lang="fr-FR" sz="2000" dirty="0">
                <a:latin typeface="Book Antiqua" pitchFamily="18" charset="0"/>
              </a:rPr>
              <a:t>Ces contribuables peuvent revenir au régime du bénéfice forfaitaire, sur leur demande, si leur chiffre d'affaires est resté inférieur à la limite prévue pendant trois années consécutives.</a:t>
            </a:r>
          </a:p>
          <a:p>
            <a:pPr marL="0" indent="0" algn="just">
              <a:buNone/>
            </a:pPr>
            <a:endParaRPr lang="fr-FR" sz="2000" dirty="0">
              <a:latin typeface="Book Antiqua" pitchFamily="18" charset="0"/>
            </a:endParaRPr>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2 - Le régime du résultat net réel</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1142984"/>
            <a:ext cx="8215370" cy="2329827"/>
          </a:xfrm>
        </p:spPr>
        <p:txBody>
          <a:bodyPr>
            <a:normAutofit/>
          </a:bodyPr>
          <a:lstStyle/>
          <a:p>
            <a:r>
              <a:rPr lang="fr-FR" sz="4400" cap="small" dirty="0"/>
              <a:t>Chapitre 5</a:t>
            </a:r>
            <a:br>
              <a:rPr lang="fr-FR" sz="4400" cap="small" dirty="0"/>
            </a:br>
            <a:r>
              <a:rPr lang="fr-FR" sz="4400" cap="small" dirty="0"/>
              <a:t>Les Revenus Professionnels</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643050"/>
            <a:ext cx="8401080" cy="4572032"/>
          </a:xfrm>
        </p:spPr>
        <p:txBody>
          <a:bodyPr>
            <a:normAutofit fontScale="92500" lnSpcReduction="10000"/>
          </a:bodyPr>
          <a:lstStyle/>
          <a:p>
            <a:pPr marL="95250" indent="14288" algn="just">
              <a:buNone/>
            </a:pPr>
            <a:r>
              <a:rPr lang="fr-FR" sz="2200" dirty="0">
                <a:latin typeface="Book Antiqua" pitchFamily="18" charset="0"/>
              </a:rPr>
              <a:t>Conformément aux dispositions de l’article 30 du C.G.I, Sont considérés comme revenus professionnels pour l'application de l'impôt sur le revenu :</a:t>
            </a:r>
          </a:p>
          <a:p>
            <a:pPr marL="95250" indent="14288" algn="just">
              <a:buNone/>
            </a:pPr>
            <a:r>
              <a:rPr lang="fr-FR" sz="2200" dirty="0">
                <a:latin typeface="Book Antiqua" pitchFamily="18" charset="0"/>
              </a:rPr>
              <a:t>1- les bénéfices réalisés par les personnes physiques et provenant de l'exercice :</a:t>
            </a:r>
          </a:p>
          <a:p>
            <a:pPr marL="714375" indent="-265113" algn="just">
              <a:buFont typeface="Arial" pitchFamily="34" charset="0"/>
              <a:buChar char="•"/>
            </a:pPr>
            <a:r>
              <a:rPr lang="fr-FR" sz="2200" dirty="0">
                <a:latin typeface="Book Antiqua" pitchFamily="18" charset="0"/>
              </a:rPr>
              <a:t>des professions commerciales, industrielles et artisanales ;</a:t>
            </a:r>
          </a:p>
          <a:p>
            <a:pPr marL="714375" indent="-265113" algn="just">
              <a:buFont typeface="Arial" pitchFamily="34" charset="0"/>
              <a:buChar char="•"/>
            </a:pPr>
            <a:r>
              <a:rPr lang="fr-FR" sz="2200" dirty="0">
                <a:latin typeface="Book Antiqua" pitchFamily="18" charset="0"/>
              </a:rPr>
              <a:t>des professions de promoteur immobilier, de lotisseur de terrains, ou de marchand de biens.</a:t>
            </a:r>
          </a:p>
          <a:p>
            <a:pPr marL="714375" indent="-265113" algn="just">
              <a:buFont typeface="Arial" pitchFamily="34" charset="0"/>
              <a:buChar char="•"/>
            </a:pPr>
            <a:r>
              <a:rPr lang="fr-FR" sz="2200" dirty="0">
                <a:latin typeface="Book Antiqua" pitchFamily="18" charset="0"/>
              </a:rPr>
              <a:t>d'une profession libérale</a:t>
            </a:r>
          </a:p>
          <a:p>
            <a:pPr marL="95250" indent="14288" algn="just">
              <a:buNone/>
            </a:pPr>
            <a:r>
              <a:rPr lang="fr-FR" sz="2200" dirty="0">
                <a:latin typeface="Book Antiqua" pitchFamily="18" charset="0"/>
              </a:rPr>
              <a:t>2- les revenus ayant un caractère répétitif et ne se rattachant pas à l’une des catégories de revenus visées à l'article 22 </a:t>
            </a:r>
          </a:p>
          <a:p>
            <a:pPr marL="95250" indent="14288" algn="just">
              <a:buNone/>
            </a:pPr>
            <a:r>
              <a:rPr lang="fr-FR" sz="2200" dirty="0">
                <a:latin typeface="Book Antiqua" pitchFamily="18" charset="0"/>
              </a:rPr>
              <a:t>3- les produits bruts énumérés à l'article 15 ci-dessus que les personnes physiques ou les personnes morales ne relevant pas de l'impôt sur les sociétés et n'ayant pas leur domicile fiscal ou siège au Maroc</a:t>
            </a:r>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1- Définition des revenus professionnels</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714488"/>
            <a:ext cx="8229600" cy="4525963"/>
          </a:xfrm>
        </p:spPr>
        <p:txBody>
          <a:bodyPr>
            <a:noAutofit/>
          </a:bodyPr>
          <a:lstStyle/>
          <a:p>
            <a:pPr marL="0" indent="0" algn="just">
              <a:buNone/>
            </a:pPr>
            <a:r>
              <a:rPr lang="fr-FR" sz="2000" dirty="0">
                <a:latin typeface="Book Antiqua" pitchFamily="18" charset="0"/>
              </a:rPr>
              <a:t>Les entreprises exportatrices bénéficient de l'exonération totale de l'impôt sur le revenu pendant une période de cinq (5) ans et de l’imposition au taux de 20% au-delà de cette période.</a:t>
            </a:r>
          </a:p>
          <a:p>
            <a:pPr marL="0" indent="0" algn="just">
              <a:buNone/>
            </a:pPr>
            <a:endParaRPr lang="fr-FR" sz="2000" dirty="0">
              <a:latin typeface="Book Antiqua" pitchFamily="18" charset="0"/>
            </a:endParaRPr>
          </a:p>
          <a:p>
            <a:pPr marL="0" indent="0" algn="just">
              <a:buNone/>
            </a:pPr>
            <a:r>
              <a:rPr lang="fr-FR" sz="2000" dirty="0">
                <a:latin typeface="Book Antiqua" pitchFamily="18" charset="0"/>
              </a:rPr>
              <a:t>L’exonération et l’imposition au taux réduit précitées s’appliquent également au chiffre d’affaires réalisé par les entreprises au titre de leurs ventes de produits aux entreprises installées dans les zones franches d’exportation</a:t>
            </a:r>
          </a:p>
          <a:p>
            <a:pPr marL="0" indent="0" algn="just">
              <a:buNone/>
            </a:pPr>
            <a:endParaRPr lang="fr-FR" sz="2000" dirty="0">
              <a:latin typeface="Book Antiqua" pitchFamily="18" charset="0"/>
            </a:endParaRPr>
          </a:p>
          <a:p>
            <a:pPr marL="0" indent="0" algn="just">
              <a:buNone/>
            </a:pPr>
            <a:r>
              <a:rPr lang="fr-FR" sz="2000" dirty="0">
                <a:latin typeface="Book Antiqua" pitchFamily="18" charset="0"/>
              </a:rPr>
              <a:t>Les entreprises hôtelières prévues bénéficient de l’exonération totale de l’impôt sur le revenu pendant une période de cinq (5) ans et de l’imposition au taux de 20% au-delà de cette période.</a:t>
            </a:r>
          </a:p>
          <a:p>
            <a:pPr marL="0" indent="0" algn="just">
              <a:buNone/>
            </a:pPr>
            <a:endParaRPr lang="fr-FR" sz="2000" dirty="0">
              <a:latin typeface="Book Antiqua" pitchFamily="18" charset="0"/>
            </a:endParaRPr>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2- Exonérations suivies d’une imposition permanente au taux réduit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pPr algn="ctr"/>
            <a:r>
              <a:rPr lang="fr-FR" cap="small" dirty="0">
                <a:latin typeface="Book Antiqua" pitchFamily="18" charset="0"/>
              </a:rPr>
              <a:t>Barème de l'impôt sur le revenu</a:t>
            </a:r>
            <a:endParaRPr lang="fr-FR" dirty="0"/>
          </a:p>
        </p:txBody>
      </p:sp>
      <p:graphicFrame>
        <p:nvGraphicFramePr>
          <p:cNvPr id="5" name="Tableau 4"/>
          <p:cNvGraphicFramePr>
            <a:graphicFrameLocks noGrp="1"/>
          </p:cNvGraphicFramePr>
          <p:nvPr/>
        </p:nvGraphicFramePr>
        <p:xfrm>
          <a:off x="1071538" y="1785922"/>
          <a:ext cx="7143799" cy="3780414"/>
        </p:xfrm>
        <a:graphic>
          <a:graphicData uri="http://schemas.openxmlformats.org/drawingml/2006/table">
            <a:tbl>
              <a:tblPr/>
              <a:tblGrid>
                <a:gridCol w="2778949">
                  <a:extLst>
                    <a:ext uri="{9D8B030D-6E8A-4147-A177-3AD203B41FA5}">
                      <a16:colId xmlns:a16="http://schemas.microsoft.com/office/drawing/2014/main" xmlns="" val="20000"/>
                    </a:ext>
                  </a:extLst>
                </a:gridCol>
                <a:gridCol w="1942548">
                  <a:extLst>
                    <a:ext uri="{9D8B030D-6E8A-4147-A177-3AD203B41FA5}">
                      <a16:colId xmlns:a16="http://schemas.microsoft.com/office/drawing/2014/main" xmlns="" val="20001"/>
                    </a:ext>
                  </a:extLst>
                </a:gridCol>
                <a:gridCol w="2422302">
                  <a:extLst>
                    <a:ext uri="{9D8B030D-6E8A-4147-A177-3AD203B41FA5}">
                      <a16:colId xmlns:a16="http://schemas.microsoft.com/office/drawing/2014/main" xmlns="" val="20002"/>
                    </a:ext>
                  </a:extLst>
                </a:gridCol>
              </a:tblGrid>
              <a:tr h="489861">
                <a:tc>
                  <a:txBody>
                    <a:bodyPr/>
                    <a:lstStyle/>
                    <a:p>
                      <a:pPr algn="ctr">
                        <a:lnSpc>
                          <a:spcPct val="115000"/>
                        </a:lnSpc>
                        <a:spcAft>
                          <a:spcPts val="0"/>
                        </a:spcAft>
                      </a:pPr>
                      <a:r>
                        <a:rPr lang="fr-FR" sz="2400" dirty="0">
                          <a:latin typeface="Book Antiqua"/>
                          <a:ea typeface="Times New Roman"/>
                          <a:cs typeface="Times New Roman"/>
                        </a:rPr>
                        <a:t>Tranches de revenu (en DH)</a:t>
                      </a:r>
                      <a:endParaRPr lang="fr-FR" sz="24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a:latin typeface="Book Antiqua"/>
                          <a:ea typeface="Times New Roman"/>
                          <a:cs typeface="Times New Roman"/>
                        </a:rPr>
                        <a:t>Taux en %</a:t>
                      </a:r>
                      <a:endParaRPr lang="fr-FR" sz="24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a:latin typeface="Book Antiqua"/>
                          <a:ea typeface="Times New Roman"/>
                          <a:cs typeface="Times New Roman"/>
                        </a:rPr>
                        <a:t>Sommes à déduire</a:t>
                      </a:r>
                      <a:endParaRPr lang="fr-FR" sz="24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89861">
                <a:tc>
                  <a:txBody>
                    <a:bodyPr/>
                    <a:lstStyle/>
                    <a:p>
                      <a:pPr algn="ctr">
                        <a:lnSpc>
                          <a:spcPct val="115000"/>
                        </a:lnSpc>
                        <a:spcAft>
                          <a:spcPts val="0"/>
                        </a:spcAft>
                      </a:pPr>
                      <a:r>
                        <a:rPr lang="fr-FR" sz="2400">
                          <a:latin typeface="Book Antiqua"/>
                          <a:ea typeface="Times New Roman"/>
                          <a:cs typeface="Times New Roman"/>
                        </a:rPr>
                        <a:t>0 à 30 000</a:t>
                      </a:r>
                      <a:endParaRPr lang="fr-FR" sz="24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a:latin typeface="Book Antiqua"/>
                          <a:ea typeface="Times New Roman"/>
                          <a:cs typeface="Times New Roman"/>
                        </a:rPr>
                        <a:t>0%</a:t>
                      </a:r>
                      <a:endParaRPr lang="fr-FR" sz="24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a:latin typeface="Book Antiqua"/>
                          <a:ea typeface="Times New Roman"/>
                          <a:cs typeface="Times New Roman"/>
                        </a:rPr>
                        <a:t>----</a:t>
                      </a:r>
                      <a:endParaRPr lang="fr-FR" sz="24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89861">
                <a:tc>
                  <a:txBody>
                    <a:bodyPr/>
                    <a:lstStyle/>
                    <a:p>
                      <a:pPr algn="ctr">
                        <a:lnSpc>
                          <a:spcPct val="115000"/>
                        </a:lnSpc>
                        <a:spcAft>
                          <a:spcPts val="0"/>
                        </a:spcAft>
                      </a:pPr>
                      <a:r>
                        <a:rPr lang="fr-FR" sz="2400">
                          <a:latin typeface="Book Antiqua"/>
                          <a:ea typeface="Times New Roman"/>
                          <a:cs typeface="Times New Roman"/>
                        </a:rPr>
                        <a:t>30 001 à 50 000</a:t>
                      </a:r>
                      <a:endParaRPr lang="fr-FR" sz="24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a:latin typeface="Book Antiqua"/>
                          <a:ea typeface="Times New Roman"/>
                          <a:cs typeface="Times New Roman"/>
                        </a:rPr>
                        <a:t>10%</a:t>
                      </a:r>
                      <a:endParaRPr lang="fr-FR" sz="24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a:latin typeface="Book Antiqua"/>
                          <a:ea typeface="Times New Roman"/>
                          <a:cs typeface="Times New Roman"/>
                        </a:rPr>
                        <a:t>3 000</a:t>
                      </a:r>
                      <a:endParaRPr lang="fr-FR" sz="24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89861">
                <a:tc>
                  <a:txBody>
                    <a:bodyPr/>
                    <a:lstStyle/>
                    <a:p>
                      <a:pPr algn="ctr">
                        <a:lnSpc>
                          <a:spcPct val="115000"/>
                        </a:lnSpc>
                        <a:spcAft>
                          <a:spcPts val="0"/>
                        </a:spcAft>
                      </a:pPr>
                      <a:r>
                        <a:rPr lang="fr-FR" sz="2400">
                          <a:latin typeface="Book Antiqua"/>
                          <a:ea typeface="Times New Roman"/>
                          <a:cs typeface="Times New Roman"/>
                        </a:rPr>
                        <a:t>50 001 à 60 000</a:t>
                      </a:r>
                      <a:endParaRPr lang="fr-FR" sz="24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a:latin typeface="Book Antiqua"/>
                          <a:ea typeface="Times New Roman"/>
                          <a:cs typeface="Times New Roman"/>
                        </a:rPr>
                        <a:t>20%</a:t>
                      </a:r>
                      <a:endParaRPr lang="fr-FR" sz="24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a:latin typeface="Book Antiqua"/>
                          <a:ea typeface="Times New Roman"/>
                          <a:cs typeface="Times New Roman"/>
                        </a:rPr>
                        <a:t>8 000</a:t>
                      </a:r>
                      <a:endParaRPr lang="fr-FR" sz="24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89861">
                <a:tc>
                  <a:txBody>
                    <a:bodyPr/>
                    <a:lstStyle/>
                    <a:p>
                      <a:pPr algn="ctr">
                        <a:lnSpc>
                          <a:spcPct val="115000"/>
                        </a:lnSpc>
                        <a:spcAft>
                          <a:spcPts val="0"/>
                        </a:spcAft>
                      </a:pPr>
                      <a:r>
                        <a:rPr lang="fr-FR" sz="2400">
                          <a:latin typeface="Book Antiqua"/>
                          <a:ea typeface="Times New Roman"/>
                          <a:cs typeface="Times New Roman"/>
                        </a:rPr>
                        <a:t>60 001 à 80 000</a:t>
                      </a:r>
                      <a:endParaRPr lang="fr-FR" sz="24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a:latin typeface="Book Antiqua"/>
                          <a:ea typeface="Times New Roman"/>
                          <a:cs typeface="Times New Roman"/>
                        </a:rPr>
                        <a:t>30%</a:t>
                      </a:r>
                      <a:endParaRPr lang="fr-FR" sz="24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a:latin typeface="Book Antiqua"/>
                          <a:ea typeface="Times New Roman"/>
                          <a:cs typeface="Times New Roman"/>
                        </a:rPr>
                        <a:t>14 000</a:t>
                      </a:r>
                      <a:endParaRPr lang="fr-FR" sz="24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89861">
                <a:tc>
                  <a:txBody>
                    <a:bodyPr/>
                    <a:lstStyle/>
                    <a:p>
                      <a:pPr algn="ctr">
                        <a:lnSpc>
                          <a:spcPct val="115000"/>
                        </a:lnSpc>
                        <a:spcAft>
                          <a:spcPts val="0"/>
                        </a:spcAft>
                      </a:pPr>
                      <a:r>
                        <a:rPr lang="fr-FR" sz="2400">
                          <a:latin typeface="Book Antiqua"/>
                          <a:ea typeface="Times New Roman"/>
                          <a:cs typeface="Times New Roman"/>
                        </a:rPr>
                        <a:t>80 001 à 180 000</a:t>
                      </a:r>
                      <a:endParaRPr lang="fr-FR" sz="24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a:latin typeface="Book Antiqua"/>
                          <a:ea typeface="Times New Roman"/>
                          <a:cs typeface="Times New Roman"/>
                        </a:rPr>
                        <a:t>34%</a:t>
                      </a:r>
                      <a:endParaRPr lang="fr-FR" sz="24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a:latin typeface="Book Antiqua"/>
                          <a:ea typeface="Times New Roman"/>
                          <a:cs typeface="Times New Roman"/>
                        </a:rPr>
                        <a:t>17 200</a:t>
                      </a:r>
                      <a:endParaRPr lang="fr-FR" sz="24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489861">
                <a:tc>
                  <a:txBody>
                    <a:bodyPr/>
                    <a:lstStyle/>
                    <a:p>
                      <a:pPr algn="ctr">
                        <a:lnSpc>
                          <a:spcPct val="115000"/>
                        </a:lnSpc>
                        <a:spcAft>
                          <a:spcPts val="0"/>
                        </a:spcAft>
                      </a:pPr>
                      <a:r>
                        <a:rPr lang="fr-FR" sz="2400">
                          <a:latin typeface="Book Antiqua"/>
                          <a:ea typeface="Times New Roman"/>
                          <a:cs typeface="Times New Roman"/>
                        </a:rPr>
                        <a:t>Au-delà de 180 000</a:t>
                      </a:r>
                      <a:endParaRPr lang="fr-FR" sz="24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a:latin typeface="Book Antiqua"/>
                          <a:ea typeface="Times New Roman"/>
                          <a:cs typeface="Times New Roman"/>
                        </a:rPr>
                        <a:t>38%</a:t>
                      </a:r>
                      <a:endParaRPr lang="fr-FR" sz="240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dirty="0">
                          <a:latin typeface="Book Antiqua"/>
                          <a:ea typeface="Times New Roman"/>
                          <a:cs typeface="Times New Roman"/>
                        </a:rPr>
                        <a:t>24 400</a:t>
                      </a:r>
                      <a:endParaRPr lang="fr-FR" sz="2400" dirty="0">
                        <a:latin typeface="Calibri"/>
                        <a:ea typeface="Calibri"/>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pPr algn="ctr"/>
            <a:r>
              <a:rPr lang="fr-FR" sz="3300" cap="small" dirty="0">
                <a:latin typeface="Book Antiqua" pitchFamily="18" charset="0"/>
              </a:rPr>
              <a:t>3- Exonération et imposition au taux réduit temporaires</a:t>
            </a:r>
          </a:p>
        </p:txBody>
      </p:sp>
      <p:sp>
        <p:nvSpPr>
          <p:cNvPr id="4" name="Espace réservé du contenu 3"/>
          <p:cNvSpPr>
            <a:spLocks noGrp="1"/>
          </p:cNvSpPr>
          <p:nvPr>
            <p:ph idx="1"/>
          </p:nvPr>
        </p:nvSpPr>
        <p:spPr>
          <a:xfrm>
            <a:off x="457200" y="1857364"/>
            <a:ext cx="8229600" cy="4149927"/>
          </a:xfrm>
        </p:spPr>
        <p:txBody>
          <a:bodyPr>
            <a:normAutofit/>
          </a:bodyPr>
          <a:lstStyle/>
          <a:p>
            <a:pPr marL="0" indent="0" algn="just">
              <a:buNone/>
            </a:pPr>
            <a:r>
              <a:rPr lang="fr-FR" sz="2000" dirty="0">
                <a:latin typeface="Book Antiqua" pitchFamily="18" charset="0"/>
              </a:rPr>
              <a:t>Bénéficient d'une Exonération suivie d’une réduction temporaire les entreprises qui exercent leurs activités dans les zones franches d'exportation selon les conditions suivantes :</a:t>
            </a:r>
          </a:p>
          <a:p>
            <a:pPr algn="just">
              <a:buNone/>
            </a:pPr>
            <a:r>
              <a:rPr lang="fr-FR" sz="2000" dirty="0">
                <a:latin typeface="Book Antiqua" pitchFamily="18" charset="0"/>
              </a:rPr>
              <a:t>- l'exonération totale durant les cinq (5) premiers exercices consécutifs </a:t>
            </a:r>
          </a:p>
          <a:p>
            <a:pPr algn="just">
              <a:buNone/>
            </a:pPr>
            <a:r>
              <a:rPr lang="fr-FR" sz="2000" dirty="0">
                <a:latin typeface="Book Antiqua" pitchFamily="18" charset="0"/>
              </a:rPr>
              <a:t>à compter de la date du début de leur exploitation ;</a:t>
            </a:r>
          </a:p>
          <a:p>
            <a:pPr algn="just">
              <a:buFontTx/>
              <a:buChar char="-"/>
            </a:pPr>
            <a:r>
              <a:rPr lang="fr-FR" sz="2000" dirty="0">
                <a:latin typeface="Book Antiqua" pitchFamily="18" charset="0"/>
              </a:rPr>
              <a:t>d’un abattement de 80% pour les vingt (20) années suivantes.</a:t>
            </a:r>
          </a:p>
          <a:p>
            <a:pPr algn="just">
              <a:buFontTx/>
              <a:buChar char="-"/>
            </a:pPr>
            <a:endParaRPr lang="fr-FR" sz="2000" dirty="0">
              <a:latin typeface="Book Antiqua" pitchFamily="18" charset="0"/>
            </a:endParaRPr>
          </a:p>
          <a:p>
            <a:pPr marL="0" indent="0" algn="just">
              <a:buNone/>
            </a:pPr>
            <a:r>
              <a:rPr lang="fr-FR" sz="2000" dirty="0">
                <a:latin typeface="Book Antiqua" pitchFamily="18" charset="0"/>
              </a:rPr>
              <a:t>L’exonération et l’imposition au taux réduit précitées s’appliquent également au chiffre d’affaires réalisé par les entreprises installées dans les zones franches d’exportation au titre de leurs ventes de produits aux entreprises installées en dehors desdites zones.</a:t>
            </a:r>
          </a:p>
          <a:p>
            <a:pPr>
              <a:buNone/>
            </a:pPr>
            <a:endParaRPr lang="fr-FR" sz="2000" dirty="0">
              <a:latin typeface="Book Antiqua" pitchFamily="18"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indent="0" algn="just">
              <a:buNone/>
            </a:pPr>
            <a:r>
              <a:rPr lang="fr-FR" sz="2000" dirty="0">
                <a:latin typeface="Book Antiqua" pitchFamily="18" charset="0"/>
              </a:rPr>
              <a:t>Bénéficient de l’imposition au taux 20%, pendant les cinq (5) premiers exercices consécutifs suivant la date du début de leur exploitation :</a:t>
            </a:r>
          </a:p>
          <a:p>
            <a:pPr marL="449263" indent="-366713" algn="just"/>
            <a:r>
              <a:rPr lang="fr-FR" sz="2000" dirty="0">
                <a:latin typeface="Book Antiqua" pitchFamily="18" charset="0"/>
              </a:rPr>
              <a:t>les entreprises artisanales</a:t>
            </a:r>
          </a:p>
          <a:p>
            <a:pPr marL="449263" indent="-366713" algn="just"/>
            <a:r>
              <a:rPr lang="fr-FR" sz="2000" dirty="0">
                <a:latin typeface="Book Antiqua" pitchFamily="18" charset="0"/>
              </a:rPr>
              <a:t>les établissements privés d'enseignement ou de formation Professionnelle</a:t>
            </a:r>
          </a:p>
          <a:p>
            <a:pPr marL="449263" indent="-366713" algn="just"/>
            <a:r>
              <a:rPr lang="fr-FR" sz="2000" dirty="0">
                <a:latin typeface="Book Antiqua" pitchFamily="18" charset="0"/>
              </a:rPr>
              <a:t>les promoteurs immobiliers Bénéficient pour une période de cinq (5) ans à compter de la date d’obtention du permis d’habiter, au titre des revenus provenant de la location de cités, résidences et campus universitaires réalisés en conformité avec leur destination. </a:t>
            </a:r>
          </a:p>
          <a:p>
            <a:endParaRPr lang="fr-FR" dirty="0"/>
          </a:p>
        </p:txBody>
      </p:sp>
      <p:sp>
        <p:nvSpPr>
          <p:cNvPr id="3" name="Titre 2"/>
          <p:cNvSpPr>
            <a:spLocks noGrp="1"/>
          </p:cNvSpPr>
          <p:nvPr>
            <p:ph type="title"/>
          </p:nvPr>
        </p:nvSpPr>
        <p:spPr/>
        <p:txBody>
          <a:bodyPr>
            <a:normAutofit fontScale="90000"/>
          </a:bodyPr>
          <a:lstStyle/>
          <a:p>
            <a:pPr algn="ctr"/>
            <a:r>
              <a:rPr lang="fr-FR" sz="3700" cap="small" dirty="0">
                <a:latin typeface="Book Antiqua" pitchFamily="18" charset="0"/>
              </a:rPr>
              <a:t>4- Imposition temporaire au taux réduit</a:t>
            </a:r>
            <a:endParaRPr lang="fr-F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401080" cy="4733754"/>
          </a:xfrm>
        </p:spPr>
        <p:txBody>
          <a:bodyPr>
            <a:normAutofit/>
          </a:bodyPr>
          <a:lstStyle/>
          <a:p>
            <a:pPr marL="0" indent="0" algn="just">
              <a:buNone/>
            </a:pPr>
            <a:r>
              <a:rPr lang="fr-FR" sz="2400" dirty="0">
                <a:latin typeface="Book Antiqua" pitchFamily="18" charset="0"/>
              </a:rPr>
              <a:t>Les revenus professionnels sont déterminés d'après le </a:t>
            </a:r>
            <a:r>
              <a:rPr lang="fr-FR" sz="2400" b="1" dirty="0">
                <a:latin typeface="Book Antiqua" pitchFamily="18" charset="0"/>
              </a:rPr>
              <a:t>régime du résultat net réel</a:t>
            </a:r>
            <a:r>
              <a:rPr lang="fr-FR" sz="2400" dirty="0">
                <a:latin typeface="Book Antiqua" pitchFamily="18" charset="0"/>
              </a:rPr>
              <a:t>.</a:t>
            </a:r>
          </a:p>
          <a:p>
            <a:pPr marL="0" indent="0" algn="just">
              <a:buNone/>
            </a:pPr>
            <a:endParaRPr lang="fr-FR" sz="2400" dirty="0">
              <a:latin typeface="Book Antiqua" pitchFamily="18" charset="0"/>
            </a:endParaRPr>
          </a:p>
          <a:p>
            <a:pPr marL="0" indent="0" algn="just">
              <a:buNone/>
            </a:pPr>
            <a:r>
              <a:rPr lang="fr-FR" sz="2400" dirty="0">
                <a:latin typeface="Book Antiqua" pitchFamily="18" charset="0"/>
              </a:rPr>
              <a:t>Toutefois, les contribuables exerçant leur activité à titre individuel ou dans le cadre d’une société de fait, peuvent opter pour l’un des trois régimes suivants :</a:t>
            </a:r>
          </a:p>
          <a:p>
            <a:pPr marL="266700" indent="-266700" algn="just"/>
            <a:r>
              <a:rPr lang="fr-FR" sz="2400" b="1" dirty="0">
                <a:latin typeface="Book Antiqua" pitchFamily="18" charset="0"/>
              </a:rPr>
              <a:t>Le régime du résultat net simplifié, </a:t>
            </a:r>
          </a:p>
          <a:p>
            <a:pPr marL="266700" indent="-266700" algn="just"/>
            <a:r>
              <a:rPr lang="fr-FR" sz="2400" b="1" dirty="0">
                <a:latin typeface="Book Antiqua" pitchFamily="18" charset="0"/>
              </a:rPr>
              <a:t>Le régime du bénéfice forfaitaire </a:t>
            </a:r>
          </a:p>
          <a:p>
            <a:pPr marL="266700" indent="-266700" algn="just"/>
            <a:r>
              <a:rPr lang="fr-FR" sz="2400" b="1" dirty="0">
                <a:latin typeface="Book Antiqua" pitchFamily="18" charset="0"/>
              </a:rPr>
              <a:t>Le régime de l’auto-entrepreneur.</a:t>
            </a:r>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5- Base d’imposition des revenus professionnels</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0" indent="0" algn="just">
              <a:buNone/>
            </a:pPr>
            <a:r>
              <a:rPr lang="fr-FR" sz="2400" dirty="0">
                <a:latin typeface="Book Antiqua" pitchFamily="18" charset="0"/>
              </a:rPr>
              <a:t>L'exercice comptable des contribuables dont le revenu professionnel est déterminé d'après le régime du résultat net réel doit être clôturé au 31 décembre de chaque année.</a:t>
            </a:r>
          </a:p>
          <a:p>
            <a:pPr marL="0" indent="0" algn="just">
              <a:buNone/>
            </a:pPr>
            <a:endParaRPr lang="fr-FR" sz="2400" dirty="0">
              <a:latin typeface="Book Antiqua" pitchFamily="18" charset="0"/>
            </a:endParaRPr>
          </a:p>
          <a:p>
            <a:pPr marL="0" indent="0" algn="just">
              <a:buNone/>
            </a:pPr>
            <a:r>
              <a:rPr lang="fr-FR" sz="2400" dirty="0">
                <a:latin typeface="Book Antiqua" pitchFamily="18" charset="0"/>
              </a:rPr>
              <a:t>Le résultat net réel de chaque exercice comptable est déterminé d’après l’excédent des produits sur les charges de l’exercice.</a:t>
            </a:r>
          </a:p>
          <a:p>
            <a:pPr marL="0" indent="0" algn="just">
              <a:buNone/>
            </a:pPr>
            <a:endParaRPr lang="fr-FR" sz="2400" dirty="0">
              <a:latin typeface="Book Antiqua" pitchFamily="18" charset="0"/>
            </a:endParaRPr>
          </a:p>
          <a:p>
            <a:pPr marL="0" indent="0" algn="ctr">
              <a:buNone/>
            </a:pPr>
            <a:r>
              <a:rPr lang="fr-FR" sz="2400" dirty="0">
                <a:latin typeface="Book Antiqua" pitchFamily="18" charset="0"/>
              </a:rPr>
              <a:t>RNR = Produits Imposables – Charges déductibles</a:t>
            </a:r>
          </a:p>
          <a:p>
            <a:pPr>
              <a:buNone/>
            </a:pPr>
            <a:endParaRPr lang="fr-FR" dirty="0"/>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6- Régime du résultat net réel</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ctr">
              <a:buNone/>
            </a:pPr>
            <a:r>
              <a:rPr lang="fr-FR" sz="2400" dirty="0">
                <a:latin typeface="Book Antiqua" pitchFamily="18" charset="0"/>
              </a:rPr>
              <a:t>RNI = Produits Imposables – Charges déductibles</a:t>
            </a:r>
          </a:p>
          <a:p>
            <a:pPr algn="ctr">
              <a:buNone/>
            </a:pPr>
            <a:endParaRPr lang="fr-FR" sz="2400" dirty="0">
              <a:latin typeface="Book Antiqua" pitchFamily="18" charset="0"/>
            </a:endParaRPr>
          </a:p>
          <a:p>
            <a:pPr algn="ctr">
              <a:buNone/>
            </a:pPr>
            <a:r>
              <a:rPr lang="fr-FR" sz="2400" dirty="0">
                <a:latin typeface="Book Antiqua" pitchFamily="18" charset="0"/>
              </a:rPr>
              <a:t>RNI = RNC après traitement fiscal</a:t>
            </a:r>
          </a:p>
          <a:p>
            <a:pPr algn="ctr">
              <a:buNone/>
            </a:pPr>
            <a:endParaRPr lang="fr-FR" sz="2400" dirty="0">
              <a:latin typeface="Book Antiqua" pitchFamily="18" charset="0"/>
            </a:endParaRPr>
          </a:p>
          <a:p>
            <a:pPr algn="ctr">
              <a:buNone/>
            </a:pPr>
            <a:r>
              <a:rPr lang="fr-FR" sz="2400" dirty="0">
                <a:latin typeface="Book Antiqua" pitchFamily="18" charset="0"/>
              </a:rPr>
              <a:t>Traitement fiscal des charges et des produits</a:t>
            </a:r>
          </a:p>
          <a:p>
            <a:pPr algn="ctr">
              <a:buNone/>
            </a:pPr>
            <a:endParaRPr lang="fr-FR" sz="2400" dirty="0">
              <a:latin typeface="Book Antiqua" pitchFamily="18" charset="0"/>
            </a:endParaRPr>
          </a:p>
          <a:p>
            <a:pPr algn="ctr">
              <a:buNone/>
            </a:pPr>
            <a:r>
              <a:rPr lang="fr-FR" sz="2400" dirty="0">
                <a:latin typeface="Book Antiqua" pitchFamily="18" charset="0"/>
              </a:rPr>
              <a:t>RNI = Bénéfice comptable + Réintégrations - Déductions</a:t>
            </a:r>
          </a:p>
          <a:p>
            <a:pPr algn="ctr">
              <a:buNone/>
            </a:pPr>
            <a:endParaRPr lang="fr-FR" sz="2400" dirty="0">
              <a:latin typeface="Book Antiqua" pitchFamily="18" charset="0"/>
            </a:endParaRPr>
          </a:p>
          <a:p>
            <a:pPr algn="ctr">
              <a:buNone/>
            </a:pPr>
            <a:endParaRPr lang="fr-FR" sz="2400" dirty="0">
              <a:latin typeface="Book Antiqua" pitchFamily="18" charset="0"/>
            </a:endParaRPr>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Le Résultat Net Imposable</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buNone/>
            </a:pPr>
            <a:r>
              <a:rPr lang="fr-FR" sz="2400" dirty="0">
                <a:latin typeface="Book Antiqua" pitchFamily="18" charset="0"/>
              </a:rPr>
              <a:t>Quatre Conditions de déductibilité :</a:t>
            </a:r>
          </a:p>
          <a:p>
            <a:pPr>
              <a:buNone/>
            </a:pPr>
            <a:endParaRPr lang="fr-FR" sz="2400" dirty="0">
              <a:latin typeface="Book Antiqua" pitchFamily="18" charset="0"/>
            </a:endParaRPr>
          </a:p>
          <a:p>
            <a:pPr marL="566928" indent="-457200">
              <a:buFont typeface="+mj-lt"/>
              <a:buAutoNum type="arabicPeriod"/>
            </a:pPr>
            <a:r>
              <a:rPr lang="fr-FR" sz="2400" dirty="0">
                <a:latin typeface="Book Antiqua" pitchFamily="18" charset="0"/>
              </a:rPr>
              <a:t>Liée à l’exploitation</a:t>
            </a:r>
          </a:p>
          <a:p>
            <a:pPr marL="566928" indent="-457200">
              <a:buFont typeface="+mj-lt"/>
              <a:buAutoNum type="arabicPeriod"/>
            </a:pPr>
            <a:r>
              <a:rPr lang="fr-FR" sz="2400" dirty="0">
                <a:latin typeface="Book Antiqua" pitchFamily="18" charset="0"/>
              </a:rPr>
              <a:t>Concerne l’exercice encours</a:t>
            </a:r>
          </a:p>
          <a:p>
            <a:pPr marL="566928" indent="-457200">
              <a:buFont typeface="+mj-lt"/>
              <a:buAutoNum type="arabicPeriod"/>
            </a:pPr>
            <a:r>
              <a:rPr lang="fr-FR" sz="2400" dirty="0">
                <a:latin typeface="Book Antiqua" pitchFamily="18" charset="0"/>
              </a:rPr>
              <a:t>Justifiée du point de vue comptable</a:t>
            </a:r>
          </a:p>
          <a:p>
            <a:pPr marL="566928" indent="-457200">
              <a:buFont typeface="+mj-lt"/>
              <a:buAutoNum type="arabicPeriod"/>
            </a:pPr>
            <a:r>
              <a:rPr lang="fr-FR" sz="2400" dirty="0">
                <a:latin typeface="Book Antiqua" pitchFamily="18" charset="0"/>
              </a:rPr>
              <a:t>Se traduit par une diminution de l’actif net</a:t>
            </a:r>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7- Les charges déductibles</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00034" y="2143116"/>
            <a:ext cx="8229600" cy="3883021"/>
          </a:xfrm>
        </p:spPr>
        <p:txBody>
          <a:bodyPr/>
          <a:lstStyle/>
          <a:p>
            <a:pPr marL="630238" indent="-520700"/>
            <a:r>
              <a:rPr lang="fr-FR" sz="2400" dirty="0">
                <a:latin typeface="Book Antiqua" pitchFamily="18" charset="0"/>
              </a:rPr>
              <a:t>Achats de marchandises</a:t>
            </a:r>
          </a:p>
          <a:p>
            <a:pPr marL="630238" indent="-520700"/>
            <a:r>
              <a:rPr lang="fr-FR" sz="2400" dirty="0">
                <a:latin typeface="Book Antiqua" pitchFamily="18" charset="0"/>
              </a:rPr>
              <a:t>Location et charges locatives</a:t>
            </a:r>
          </a:p>
          <a:p>
            <a:pPr marL="630238" indent="-520700"/>
            <a:r>
              <a:rPr lang="fr-FR" sz="2400" dirty="0">
                <a:latin typeface="Book Antiqua" pitchFamily="18" charset="0"/>
              </a:rPr>
              <a:t>Entretien et réparation</a:t>
            </a:r>
          </a:p>
          <a:p>
            <a:pPr marL="630238" indent="-520700"/>
            <a:r>
              <a:rPr lang="fr-FR" sz="2400" dirty="0">
                <a:latin typeface="Book Antiqua" pitchFamily="18" charset="0"/>
              </a:rPr>
              <a:t>Rémunérations du personnel</a:t>
            </a:r>
          </a:p>
          <a:p>
            <a:pPr marL="630238" indent="-520700"/>
            <a:r>
              <a:rPr lang="fr-FR" sz="2400" dirty="0">
                <a:latin typeface="Book Antiqua" pitchFamily="18" charset="0"/>
              </a:rPr>
              <a:t>Dotations aux amortissements</a:t>
            </a:r>
          </a:p>
          <a:p>
            <a:pPr marL="630238" indent="-520700"/>
            <a:r>
              <a:rPr lang="fr-FR" sz="2400" dirty="0" err="1">
                <a:latin typeface="Book Antiqua" pitchFamily="18" charset="0"/>
              </a:rPr>
              <a:t>Etc</a:t>
            </a:r>
            <a:endParaRPr lang="fr-FR" sz="2400" dirty="0">
              <a:latin typeface="Book Antiqua" pitchFamily="18" charset="0"/>
            </a:endParaRPr>
          </a:p>
          <a:p>
            <a:pPr marL="630238" indent="-520700"/>
            <a:endParaRPr lang="fr-FR" sz="2400" dirty="0">
              <a:latin typeface="Book Antiqua" pitchFamily="18" charset="0"/>
            </a:endParaRPr>
          </a:p>
          <a:p>
            <a:pPr>
              <a:buNone/>
            </a:pPr>
            <a:endParaRPr lang="fr-FR" dirty="0"/>
          </a:p>
        </p:txBody>
      </p:sp>
      <p:sp>
        <p:nvSpPr>
          <p:cNvPr id="3" name="Titre 2"/>
          <p:cNvSpPr>
            <a:spLocks noGrp="1"/>
          </p:cNvSpPr>
          <p:nvPr>
            <p:ph type="title"/>
          </p:nvPr>
        </p:nvSpPr>
        <p:spPr/>
        <p:txBody>
          <a:bodyPr>
            <a:normAutofit/>
          </a:bodyPr>
          <a:lstStyle/>
          <a:p>
            <a:pPr algn="ctr"/>
            <a:r>
              <a:rPr lang="fr-FR" sz="3300" cap="small" dirty="0">
                <a:latin typeface="Book Antiqua" pitchFamily="18" charset="0"/>
              </a:rPr>
              <a:t>8- Les charges déductibles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57290" y="2071678"/>
            <a:ext cx="7358114" cy="2329827"/>
          </a:xfrm>
        </p:spPr>
        <p:txBody>
          <a:bodyPr>
            <a:normAutofit/>
          </a:bodyPr>
          <a:lstStyle/>
          <a:p>
            <a:r>
              <a:rPr lang="fr-FR" sz="4400" cap="small" dirty="0"/>
              <a:t>Chapitre 1</a:t>
            </a:r>
            <a:br>
              <a:rPr lang="fr-FR" sz="4400" cap="small" dirty="0"/>
            </a:br>
            <a:r>
              <a:rPr lang="fr-FR" sz="4400" cap="small" dirty="0"/>
              <a:t>Les revenus salariaux et assimiles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817</TotalTime>
  <Words>5139</Words>
  <Application>Microsoft Office PowerPoint</Application>
  <PresentationFormat>Affichage à l'écran (4:3)</PresentationFormat>
  <Paragraphs>726</Paragraphs>
  <Slides>86</Slides>
  <Notes>0</Notes>
  <HiddenSlides>0</HiddenSlides>
  <MMClips>0</MMClips>
  <ScaleCrop>false</ScaleCrop>
  <HeadingPairs>
    <vt:vector size="6" baseType="variant">
      <vt:variant>
        <vt:lpstr>Polices utilisées</vt:lpstr>
      </vt:variant>
      <vt:variant>
        <vt:i4>12</vt:i4>
      </vt:variant>
      <vt:variant>
        <vt:lpstr>Thème</vt:lpstr>
      </vt:variant>
      <vt:variant>
        <vt:i4>1</vt:i4>
      </vt:variant>
      <vt:variant>
        <vt:lpstr>Titres des diapositives</vt:lpstr>
      </vt:variant>
      <vt:variant>
        <vt:i4>86</vt:i4>
      </vt:variant>
    </vt:vector>
  </HeadingPairs>
  <TitlesOfParts>
    <vt:vector size="99" baseType="lpstr">
      <vt:lpstr>Adobe Gothic Std B</vt:lpstr>
      <vt:lpstr>Kozuka Gothic Pro H</vt:lpstr>
      <vt:lpstr>Arial</vt:lpstr>
      <vt:lpstr>Book Antiqua</vt:lpstr>
      <vt:lpstr>Calibri</vt:lpstr>
      <vt:lpstr>Courier New</vt:lpstr>
      <vt:lpstr>Lucida Sans Unicode</vt:lpstr>
      <vt:lpstr>Times New Roman</vt:lpstr>
      <vt:lpstr>Verdana</vt:lpstr>
      <vt:lpstr>Wingdings</vt:lpstr>
      <vt:lpstr>Wingdings 2</vt:lpstr>
      <vt:lpstr>Wingdings 3</vt:lpstr>
      <vt:lpstr>Rotonde</vt:lpstr>
      <vt:lpstr>IMPOT SUR LE REVENU</vt:lpstr>
      <vt:lpstr>1 - Champ d’application</vt:lpstr>
      <vt:lpstr>2 - Territorialité</vt:lpstr>
      <vt:lpstr>Territorialité</vt:lpstr>
      <vt:lpstr>3 - Période d’imposition</vt:lpstr>
      <vt:lpstr>4 – Délai d’imposition</vt:lpstr>
      <vt:lpstr>5 - Barème de l'impôt sur le revenu</vt:lpstr>
      <vt:lpstr>Barème de l'impôt sur le revenu</vt:lpstr>
      <vt:lpstr>Chapitre 1 Les revenus salariaux et assimiles</vt:lpstr>
      <vt:lpstr>Les charges de personnel</vt:lpstr>
      <vt:lpstr>Les charges de personnel</vt:lpstr>
      <vt:lpstr>1 - Les rémunérations  ou Salaire Brut</vt:lpstr>
      <vt:lpstr>2 – Les Charges sociales</vt:lpstr>
      <vt:lpstr>Les cotisations à la CNSS</vt:lpstr>
      <vt:lpstr>Les cotisations à la CNSS</vt:lpstr>
      <vt:lpstr>Les autres cotisations</vt:lpstr>
      <vt:lpstr>3 - Les retenues sur salaire</vt:lpstr>
      <vt:lpstr>L'impôt su le revenu</vt:lpstr>
      <vt:lpstr>L'impôt sur le revenu</vt:lpstr>
      <vt:lpstr>L'impôt su le revenu</vt:lpstr>
      <vt:lpstr>Le Salaire Brut Global</vt:lpstr>
      <vt:lpstr>Le Salaire Brut Imposable</vt:lpstr>
      <vt:lpstr>Le Salaire Brut Imposable</vt:lpstr>
      <vt:lpstr>Le Salaire Net Imposable</vt:lpstr>
      <vt:lpstr>Le Salaire Net Imposable</vt:lpstr>
      <vt:lpstr>Calcul de l'impôt mensuel</vt:lpstr>
      <vt:lpstr>Calcul de l'impôt mensuel</vt:lpstr>
      <vt:lpstr>Calcul de l'impôt à payer</vt:lpstr>
      <vt:lpstr>Salaire Net</vt:lpstr>
      <vt:lpstr>La Comptabilisation</vt:lpstr>
      <vt:lpstr>L’enregistrement des rémunérations nettes</vt:lpstr>
      <vt:lpstr>L’enregistrement des Charges et des dettes</vt:lpstr>
      <vt:lpstr>L’enregistrement des réglements</vt:lpstr>
      <vt:lpstr>Présentation PowerPoint</vt:lpstr>
      <vt:lpstr>Chapitre 2 Les revenus et profits fonciers</vt:lpstr>
      <vt:lpstr>Définition des revenus fonciers</vt:lpstr>
      <vt:lpstr>Définition des profits fonciers</vt:lpstr>
      <vt:lpstr>La base d'imposition  des revenus foncier</vt:lpstr>
      <vt:lpstr>Exclusion du champs  des revenus foncier</vt:lpstr>
      <vt:lpstr>Modalité de calcul</vt:lpstr>
      <vt:lpstr>Exemple d'application 1</vt:lpstr>
      <vt:lpstr>Exemple d'application 1</vt:lpstr>
      <vt:lpstr>Exemple d'application 2</vt:lpstr>
      <vt:lpstr>Correction </vt:lpstr>
      <vt:lpstr>La base d'imposition  des profits foncier</vt:lpstr>
      <vt:lpstr>Le prix de cession</vt:lpstr>
      <vt:lpstr>le prix d'acquisition</vt:lpstr>
      <vt:lpstr>Les Exonérations</vt:lpstr>
      <vt:lpstr>Les Taux d'imposition</vt:lpstr>
      <vt:lpstr>Exemple d'application 3</vt:lpstr>
      <vt:lpstr>Correction EA 3</vt:lpstr>
      <vt:lpstr>Exemple d'application 4</vt:lpstr>
      <vt:lpstr>Correction EA 4</vt:lpstr>
      <vt:lpstr>Chapitre 3 Les Revenus et Profits  de Capitaux Mobiliers</vt:lpstr>
      <vt:lpstr>I- Revenus et profits imposables</vt:lpstr>
      <vt:lpstr>A- Définition des revenus de capitaux mobiliers</vt:lpstr>
      <vt:lpstr>1- Fait générateur de l’impôt</vt:lpstr>
      <vt:lpstr>2- Exonérations des revenus de capitaux mobiliers</vt:lpstr>
      <vt:lpstr>B- Définition des profits de capitaux mobiliers</vt:lpstr>
      <vt:lpstr>1- Exonérations des profits de capitaux mobiliers</vt:lpstr>
      <vt:lpstr>2- Détermination du profit imposable</vt:lpstr>
      <vt:lpstr>3- Les taux de l’imposition</vt:lpstr>
      <vt:lpstr>3- Les taux de l’imposition</vt:lpstr>
      <vt:lpstr>3- Les taux de l’imposition</vt:lpstr>
      <vt:lpstr>Exemple d'application</vt:lpstr>
      <vt:lpstr>Correction</vt:lpstr>
      <vt:lpstr>Chapitre 4 Les Revenus Agricoles</vt:lpstr>
      <vt:lpstr>I- Revenus et profits imposables</vt:lpstr>
      <vt:lpstr>1- Le positionnement du secteur agricole dans l’économie marocaine</vt:lpstr>
      <vt:lpstr>1- Le positionnement du secteur agricole dans l’économie marocaine</vt:lpstr>
      <vt:lpstr>2- Exonérations permanente</vt:lpstr>
      <vt:lpstr>3- Exonération temporaire</vt:lpstr>
      <vt:lpstr>4- Imposition temporaire au taux réduit</vt:lpstr>
      <vt:lpstr>II- Détermination de la base imposable des revenus agricoles</vt:lpstr>
      <vt:lpstr>1 - Le bénéfice forfaitaire</vt:lpstr>
      <vt:lpstr>2 - Le régime du résultat net réel</vt:lpstr>
      <vt:lpstr>Chapitre 5 Les Revenus Professionnels</vt:lpstr>
      <vt:lpstr>1- Définition des revenus professionnels</vt:lpstr>
      <vt:lpstr>2- Exonérations suivies d’une imposition permanente au taux réduit</vt:lpstr>
      <vt:lpstr>3- Exonération et imposition au taux réduit temporaires</vt:lpstr>
      <vt:lpstr>4- Imposition temporaire au taux réduit</vt:lpstr>
      <vt:lpstr>5- Base d’imposition des revenus professionnels</vt:lpstr>
      <vt:lpstr>6- Régime du résultat net réel</vt:lpstr>
      <vt:lpstr>Le Résultat Net Imposable</vt:lpstr>
      <vt:lpstr>7- Les charges déductibles</vt:lpstr>
      <vt:lpstr>8- Les charges déductibles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CHARGES DU PERSONNEL</dc:title>
  <dc:creator>HIND</dc:creator>
  <cp:lastModifiedBy>L-M</cp:lastModifiedBy>
  <cp:revision>46</cp:revision>
  <dcterms:created xsi:type="dcterms:W3CDTF">2018-01-12T13:25:45Z</dcterms:created>
  <dcterms:modified xsi:type="dcterms:W3CDTF">2019-03-10T09:58:26Z</dcterms:modified>
</cp:coreProperties>
</file>