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99"/>
  </p:notesMasterIdLst>
  <p:handoutMasterIdLst>
    <p:handoutMasterId r:id="rId100"/>
  </p:handoutMasterIdLst>
  <p:sldIdLst>
    <p:sldId id="360" r:id="rId2"/>
    <p:sldId id="361" r:id="rId3"/>
    <p:sldId id="341" r:id="rId4"/>
    <p:sldId id="329" r:id="rId5"/>
    <p:sldId id="332" r:id="rId6"/>
    <p:sldId id="340" r:id="rId7"/>
    <p:sldId id="330" r:id="rId8"/>
    <p:sldId id="331" r:id="rId9"/>
    <p:sldId id="333" r:id="rId10"/>
    <p:sldId id="335" r:id="rId11"/>
    <p:sldId id="336" r:id="rId12"/>
    <p:sldId id="359" r:id="rId13"/>
    <p:sldId id="338" r:id="rId14"/>
    <p:sldId id="339" r:id="rId15"/>
    <p:sldId id="342" r:id="rId16"/>
    <p:sldId id="343" r:id="rId17"/>
    <p:sldId id="256" r:id="rId18"/>
    <p:sldId id="257" r:id="rId19"/>
    <p:sldId id="258" r:id="rId20"/>
    <p:sldId id="259" r:id="rId21"/>
    <p:sldId id="260" r:id="rId22"/>
    <p:sldId id="261" r:id="rId23"/>
    <p:sldId id="262" r:id="rId24"/>
    <p:sldId id="263" r:id="rId25"/>
    <p:sldId id="264" r:id="rId26"/>
    <p:sldId id="265" r:id="rId27"/>
    <p:sldId id="266" r:id="rId28"/>
    <p:sldId id="267" r:id="rId29"/>
    <p:sldId id="345" r:id="rId30"/>
    <p:sldId id="269" r:id="rId31"/>
    <p:sldId id="268" r:id="rId32"/>
    <p:sldId id="270" r:id="rId33"/>
    <p:sldId id="271" r:id="rId34"/>
    <p:sldId id="272" r:id="rId35"/>
    <p:sldId id="274" r:id="rId36"/>
    <p:sldId id="273"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363" r:id="rId58"/>
    <p:sldId id="295" r:id="rId59"/>
    <p:sldId id="296" r:id="rId60"/>
    <p:sldId id="297" r:id="rId61"/>
    <p:sldId id="298" r:id="rId62"/>
    <p:sldId id="299" r:id="rId63"/>
    <p:sldId id="300" r:id="rId64"/>
    <p:sldId id="301" r:id="rId65"/>
    <p:sldId id="350" r:id="rId66"/>
    <p:sldId id="351" r:id="rId67"/>
    <p:sldId id="352" r:id="rId68"/>
    <p:sldId id="353" r:id="rId69"/>
    <p:sldId id="354" r:id="rId70"/>
    <p:sldId id="355" r:id="rId71"/>
    <p:sldId id="356" r:id="rId72"/>
    <p:sldId id="357" r:id="rId73"/>
    <p:sldId id="304" r:id="rId74"/>
    <p:sldId id="303" r:id="rId75"/>
    <p:sldId id="305"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5" autoAdjust="0"/>
    <p:restoredTop sz="92606" autoAdjust="0"/>
  </p:normalViewPr>
  <p:slideViewPr>
    <p:cSldViewPr>
      <p:cViewPr varScale="1">
        <p:scale>
          <a:sx n="66" d="100"/>
          <a:sy n="66" d="100"/>
        </p:scale>
        <p:origin x="112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988"/>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MS Word 2007</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4DAC28-81EE-469D-9829-8AA800410E4F}" type="datetimeFigureOut">
              <a:rPr lang="fr-FR" smtClean="0"/>
              <a:pPr/>
              <a:t>21/03/2018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B85F25-9FBC-417E-835A-1A0E9C2DDF74}" type="slidenum">
              <a:rPr lang="fr-FR" smtClean="0"/>
              <a:pPr/>
              <a:t>‹#›</a:t>
            </a:fld>
            <a:endParaRPr lang="fr-FR"/>
          </a:p>
        </p:txBody>
      </p:sp>
    </p:spTree>
    <p:extLst>
      <p:ext uri="{BB962C8B-B14F-4D97-AF65-F5344CB8AC3E}">
        <p14:creationId xmlns:p14="http://schemas.microsoft.com/office/powerpoint/2010/main" val="11994435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MS Word 2007</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C48E6-71B4-4779-A252-520EEFEF8694}" type="datetimeFigureOut">
              <a:rPr lang="fr-FR" smtClean="0"/>
              <a:pPr/>
              <a:t>21/03/2018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38F0D-9D36-4D1F-B3F4-B13D4C0BF338}" type="slidenum">
              <a:rPr lang="fr-FR" smtClean="0"/>
              <a:pPr/>
              <a:t>‹#›</a:t>
            </a:fld>
            <a:endParaRPr lang="fr-FR"/>
          </a:p>
        </p:txBody>
      </p:sp>
    </p:spTree>
    <p:extLst>
      <p:ext uri="{BB962C8B-B14F-4D97-AF65-F5344CB8AC3E}">
        <p14:creationId xmlns:p14="http://schemas.microsoft.com/office/powerpoint/2010/main" val="19233177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noProof="0"/>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4</a:t>
            </a:fld>
            <a:endParaRPr lang="fr-FR"/>
          </a:p>
        </p:txBody>
      </p:sp>
    </p:spTree>
    <p:extLst>
      <p:ext uri="{BB962C8B-B14F-4D97-AF65-F5344CB8AC3E}">
        <p14:creationId xmlns:p14="http://schemas.microsoft.com/office/powerpoint/2010/main" val="862771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Echelle et espacement </a:t>
            </a:r>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24</a:t>
            </a:fld>
            <a:endParaRPr lang="fr-FR"/>
          </a:p>
        </p:txBody>
      </p:sp>
    </p:spTree>
    <p:extLst>
      <p:ext uri="{BB962C8B-B14F-4D97-AF65-F5344CB8AC3E}">
        <p14:creationId xmlns:p14="http://schemas.microsoft.com/office/powerpoint/2010/main" val="188218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26</a:t>
            </a:fld>
            <a:endParaRPr lang="fr-FR"/>
          </a:p>
        </p:txBody>
      </p:sp>
    </p:spTree>
    <p:extLst>
      <p:ext uri="{BB962C8B-B14F-4D97-AF65-F5344CB8AC3E}">
        <p14:creationId xmlns:p14="http://schemas.microsoft.com/office/powerpoint/2010/main" val="419550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27</a:t>
            </a:fld>
            <a:endParaRPr lang="fr-FR"/>
          </a:p>
        </p:txBody>
      </p:sp>
    </p:spTree>
    <p:extLst>
      <p:ext uri="{BB962C8B-B14F-4D97-AF65-F5344CB8AC3E}">
        <p14:creationId xmlns:p14="http://schemas.microsoft.com/office/powerpoint/2010/main" val="293150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29</a:t>
            </a:fld>
            <a:endParaRPr lang="fr-FR"/>
          </a:p>
        </p:txBody>
      </p:sp>
    </p:spTree>
    <p:extLst>
      <p:ext uri="{BB962C8B-B14F-4D97-AF65-F5344CB8AC3E}">
        <p14:creationId xmlns:p14="http://schemas.microsoft.com/office/powerpoint/2010/main" val="59845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30</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166545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31</a:t>
            </a:fld>
            <a:endParaRPr lang="fr-FR"/>
          </a:p>
        </p:txBody>
      </p:sp>
    </p:spTree>
    <p:extLst>
      <p:ext uri="{BB962C8B-B14F-4D97-AF65-F5344CB8AC3E}">
        <p14:creationId xmlns:p14="http://schemas.microsoft.com/office/powerpoint/2010/main" val="135161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32</a:t>
            </a:fld>
            <a:endParaRPr lang="fr-FR"/>
          </a:p>
        </p:txBody>
      </p:sp>
    </p:spTree>
    <p:extLst>
      <p:ext uri="{BB962C8B-B14F-4D97-AF65-F5344CB8AC3E}">
        <p14:creationId xmlns:p14="http://schemas.microsoft.com/office/powerpoint/2010/main" val="74277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33</a:t>
            </a:fld>
            <a:endParaRPr lang="fr-FR"/>
          </a:p>
        </p:txBody>
      </p:sp>
    </p:spTree>
    <p:extLst>
      <p:ext uri="{BB962C8B-B14F-4D97-AF65-F5344CB8AC3E}">
        <p14:creationId xmlns:p14="http://schemas.microsoft.com/office/powerpoint/2010/main" val="53899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39</a:t>
            </a:fld>
            <a:endParaRPr lang="fr-FR"/>
          </a:p>
        </p:txBody>
      </p:sp>
    </p:spTree>
    <p:extLst>
      <p:ext uri="{BB962C8B-B14F-4D97-AF65-F5344CB8AC3E}">
        <p14:creationId xmlns:p14="http://schemas.microsoft.com/office/powerpoint/2010/main" val="271974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INSERTION D’UN TABLEAU EXCEL</a:t>
            </a:r>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42</a:t>
            </a:fld>
            <a:endParaRPr lang="fr-FR"/>
          </a:p>
        </p:txBody>
      </p:sp>
    </p:spTree>
    <p:extLst>
      <p:ext uri="{BB962C8B-B14F-4D97-AF65-F5344CB8AC3E}">
        <p14:creationId xmlns:p14="http://schemas.microsoft.com/office/powerpoint/2010/main" val="251165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
          </a:p>
        </p:txBody>
      </p:sp>
      <p:sp>
        <p:nvSpPr>
          <p:cNvPr id="4" name="Espace réservé de l'en-tête 3"/>
          <p:cNvSpPr>
            <a:spLocks noGrp="1"/>
          </p:cNvSpPr>
          <p:nvPr>
            <p:ph type="hdr" sz="quarter" idx="10"/>
          </p:nvPr>
        </p:nvSpPr>
        <p:spPr/>
        <p:txBody>
          <a:bodyPr/>
          <a:lstStyle/>
          <a:p>
            <a:r>
              <a:rPr lang="fr-FR" smtClean="0">
                <a:solidFill>
                  <a:prstClr val="black"/>
                </a:solidFill>
              </a:rPr>
              <a:t>MS Word 2007</a:t>
            </a:r>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94824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43</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1665456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45</a:t>
            </a:fld>
            <a:endParaRPr lang="fr-FR"/>
          </a:p>
        </p:txBody>
      </p:sp>
    </p:spTree>
    <p:extLst>
      <p:ext uri="{BB962C8B-B14F-4D97-AF65-F5344CB8AC3E}">
        <p14:creationId xmlns:p14="http://schemas.microsoft.com/office/powerpoint/2010/main" val="4029512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46</a:t>
            </a:fld>
            <a:endParaRPr lang="fr-FR"/>
          </a:p>
        </p:txBody>
      </p:sp>
    </p:spTree>
    <p:extLst>
      <p:ext uri="{BB962C8B-B14F-4D97-AF65-F5344CB8AC3E}">
        <p14:creationId xmlns:p14="http://schemas.microsoft.com/office/powerpoint/2010/main" val="814671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54</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1665456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73</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166545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75</a:t>
            </a:fld>
            <a:endParaRPr lang="fr-FR"/>
          </a:p>
        </p:txBody>
      </p:sp>
    </p:spTree>
    <p:extLst>
      <p:ext uri="{BB962C8B-B14F-4D97-AF65-F5344CB8AC3E}">
        <p14:creationId xmlns:p14="http://schemas.microsoft.com/office/powerpoint/2010/main" val="2197065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LA GALERIE DES STYLES ET LE VOLET « STYLES » </a:t>
            </a:r>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76</a:t>
            </a:fld>
            <a:endParaRPr lang="fr-FR"/>
          </a:p>
        </p:txBody>
      </p:sp>
    </p:spTree>
    <p:extLst>
      <p:ext uri="{BB962C8B-B14F-4D97-AF65-F5344CB8AC3E}">
        <p14:creationId xmlns:p14="http://schemas.microsoft.com/office/powerpoint/2010/main" val="3029253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88</a:t>
            </a:fld>
            <a:endParaRPr lang="fr-FR"/>
          </a:p>
        </p:txBody>
      </p:sp>
    </p:spTree>
    <p:extLst>
      <p:ext uri="{BB962C8B-B14F-4D97-AF65-F5344CB8AC3E}">
        <p14:creationId xmlns:p14="http://schemas.microsoft.com/office/powerpoint/2010/main" val="3092032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89</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166545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91</a:t>
            </a:fld>
            <a:endParaRPr lang="fr-FR"/>
          </a:p>
        </p:txBody>
      </p:sp>
    </p:spTree>
    <p:extLst>
      <p:ext uri="{BB962C8B-B14F-4D97-AF65-F5344CB8AC3E}">
        <p14:creationId xmlns:p14="http://schemas.microsoft.com/office/powerpoint/2010/main" val="3767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7</a:t>
            </a:fld>
            <a:endParaRPr lang="fr-FR"/>
          </a:p>
        </p:txBody>
      </p:sp>
    </p:spTree>
    <p:extLst>
      <p:ext uri="{BB962C8B-B14F-4D97-AF65-F5344CB8AC3E}">
        <p14:creationId xmlns:p14="http://schemas.microsoft.com/office/powerpoint/2010/main" val="393171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L'espace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insécable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permet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d'éviter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qu'un</a:t>
            </a:r>
            <a:r>
              <a:rPr lang="en-US" sz="1200" b="0" i="0" kern="1200" dirty="0" smtClean="0">
                <a:solidFill>
                  <a:schemeClr val="tx1"/>
                </a:solidFill>
                <a:effectLst/>
                <a:latin typeface="+mn-lt"/>
                <a:ea typeface="+mn-ea"/>
                <a:cs typeface="+mn-cs"/>
              </a:rPr>
              <a:t> mot, un ensemble de mots, un </a:t>
            </a:r>
            <a:r>
              <a:rPr lang="en-US" sz="1200" b="0" i="0" kern="1200" dirty="0" err="1" smtClean="0">
                <a:solidFill>
                  <a:schemeClr val="tx1"/>
                </a:solidFill>
                <a:effectLst/>
                <a:latin typeface="+mn-lt"/>
                <a:ea typeface="+mn-ea"/>
                <a:cs typeface="+mn-cs"/>
              </a:rPr>
              <a:t>nombre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date</a:t>
            </a:r>
            <a:r>
              <a:rPr lang="en-US" sz="1200" b="0" i="0" u="none" strike="noStrike" kern="1200" baseline="300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ponctuation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soient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rejetés</a:t>
            </a:r>
            <a:r>
              <a:rPr lang="en-US" sz="1200" b="0" i="0" kern="1200" dirty="0" smtClean="0">
                <a:solidFill>
                  <a:schemeClr val="tx1"/>
                </a:solidFill>
                <a:effectLst/>
                <a:latin typeface="+mn-lt"/>
                <a:ea typeface="+mn-ea"/>
                <a:cs typeface="+mn-cs"/>
              </a:rPr>
              <a:t> et </a:t>
            </a:r>
            <a:r>
              <a:rPr lang="en-US" sz="1200" b="0" i="0" kern="1200" dirty="0" err="1" smtClean="0">
                <a:solidFill>
                  <a:schemeClr val="tx1"/>
                </a:solidFill>
                <a:effectLst/>
                <a:latin typeface="+mn-lt"/>
                <a:ea typeface="+mn-ea"/>
                <a:cs typeface="+mn-cs"/>
              </a:rPr>
              <a:t>isolés</a:t>
            </a:r>
            <a:r>
              <a:rPr lang="en-US" sz="1200" b="0" i="0" kern="1200" dirty="0" smtClean="0">
                <a:solidFill>
                  <a:schemeClr val="tx1"/>
                </a:solidFill>
                <a:effectLst/>
                <a:latin typeface="+mn-lt"/>
                <a:ea typeface="+mn-ea"/>
                <a:cs typeface="+mn-cs"/>
              </a:rPr>
              <a:t> au début de la </a:t>
            </a:r>
            <a:r>
              <a:rPr lang="en-US" sz="1200" b="0" i="0" kern="1200" dirty="0" err="1" smtClean="0">
                <a:solidFill>
                  <a:schemeClr val="tx1"/>
                </a:solidFill>
                <a:effectLst/>
                <a:latin typeface="+mn-lt"/>
                <a:ea typeface="+mn-ea"/>
                <a:cs typeface="+mn-cs"/>
              </a:rPr>
              <a:t>ligne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suivante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lorsque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cela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nuirait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à</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fluidité</a:t>
            </a:r>
            <a:r>
              <a:rPr lang="en-US" sz="1200" b="0" i="0" kern="1200" dirty="0" smtClean="0">
                <a:solidFill>
                  <a:schemeClr val="tx1"/>
                </a:solidFill>
                <a:effectLst/>
                <a:latin typeface="+mn-lt"/>
                <a:ea typeface="+mn-ea"/>
                <a:cs typeface="+mn-cs"/>
              </a:rPr>
              <a:t> de la lecture.</a:t>
            </a:r>
            <a:endParaRPr lang="en-US" dirty="0"/>
          </a:p>
        </p:txBody>
      </p:sp>
      <p:sp>
        <p:nvSpPr>
          <p:cNvPr id="4" name="Header Placeholder 3"/>
          <p:cNvSpPr>
            <a:spLocks noGrp="1"/>
          </p:cNvSpPr>
          <p:nvPr>
            <p:ph type="hdr" sz="quarter" idx="10"/>
          </p:nvPr>
        </p:nvSpPr>
        <p:spPr/>
        <p:txBody>
          <a:bodyPr/>
          <a:lstStyle/>
          <a:p>
            <a:r>
              <a:rPr lang="fr-FR" smtClean="0"/>
              <a:t>MS Word 2007</a:t>
            </a:r>
            <a:endParaRPr lang="fr-FR"/>
          </a:p>
        </p:txBody>
      </p:sp>
      <p:sp>
        <p:nvSpPr>
          <p:cNvPr id="5" name="Slide Number Placeholder 4"/>
          <p:cNvSpPr>
            <a:spLocks noGrp="1"/>
          </p:cNvSpPr>
          <p:nvPr>
            <p:ph type="sldNum" sz="quarter" idx="11"/>
          </p:nvPr>
        </p:nvSpPr>
        <p:spPr/>
        <p:txBody>
          <a:bodyPr/>
          <a:lstStyle/>
          <a:p>
            <a:fld id="{B3F38F0D-9D36-4D1F-B3F4-B13D4C0BF338}" type="slidenum">
              <a:rPr lang="fr-FR" smtClean="0"/>
              <a:pPr/>
              <a:t>10</a:t>
            </a:fld>
            <a:endParaRPr lang="fr-FR"/>
          </a:p>
        </p:txBody>
      </p:sp>
    </p:spTree>
    <p:extLst>
      <p:ext uri="{BB962C8B-B14F-4D97-AF65-F5344CB8AC3E}">
        <p14:creationId xmlns:p14="http://schemas.microsoft.com/office/powerpoint/2010/main" val="21659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17</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166545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F38F0D-9D36-4D1F-B3F4-B13D4C0BF338}" type="slidenum">
              <a:rPr lang="fr-FR" smtClean="0"/>
              <a:pPr/>
              <a:t>19</a:t>
            </a:fld>
            <a:endParaRPr lang="fr-FR"/>
          </a:p>
        </p:txBody>
      </p:sp>
      <p:sp>
        <p:nvSpPr>
          <p:cNvPr id="5" name="Espace réservé de l'en-tête 4"/>
          <p:cNvSpPr>
            <a:spLocks noGrp="1"/>
          </p:cNvSpPr>
          <p:nvPr>
            <p:ph type="hdr" sz="quarter" idx="11"/>
          </p:nvPr>
        </p:nvSpPr>
        <p:spPr/>
        <p:txBody>
          <a:bodyPr/>
          <a:lstStyle/>
          <a:p>
            <a:r>
              <a:rPr lang="fr-FR" smtClean="0"/>
              <a:t>MS Word 2007</a:t>
            </a:r>
            <a:endParaRPr lang="fr-FR"/>
          </a:p>
        </p:txBody>
      </p:sp>
    </p:spTree>
    <p:extLst>
      <p:ext uri="{BB962C8B-B14F-4D97-AF65-F5344CB8AC3E}">
        <p14:creationId xmlns:p14="http://schemas.microsoft.com/office/powerpoint/2010/main" val="418267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21</a:t>
            </a:fld>
            <a:endParaRPr lang="fr-FR"/>
          </a:p>
        </p:txBody>
      </p:sp>
    </p:spTree>
    <p:extLst>
      <p:ext uri="{BB962C8B-B14F-4D97-AF65-F5344CB8AC3E}">
        <p14:creationId xmlns:p14="http://schemas.microsoft.com/office/powerpoint/2010/main" val="81742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22</a:t>
            </a:fld>
            <a:endParaRPr lang="fr-FR"/>
          </a:p>
        </p:txBody>
      </p:sp>
    </p:spTree>
    <p:extLst>
      <p:ext uri="{BB962C8B-B14F-4D97-AF65-F5344CB8AC3E}">
        <p14:creationId xmlns:p14="http://schemas.microsoft.com/office/powerpoint/2010/main" val="303022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MS Word 2007</a:t>
            </a:r>
            <a:endParaRPr lang="fr-FR"/>
          </a:p>
        </p:txBody>
      </p:sp>
      <p:sp>
        <p:nvSpPr>
          <p:cNvPr id="5" name="Espace réservé du numéro de diapositive 4"/>
          <p:cNvSpPr>
            <a:spLocks noGrp="1"/>
          </p:cNvSpPr>
          <p:nvPr>
            <p:ph type="sldNum" sz="quarter" idx="11"/>
          </p:nvPr>
        </p:nvSpPr>
        <p:spPr/>
        <p:txBody>
          <a:bodyPr/>
          <a:lstStyle/>
          <a:p>
            <a:fld id="{B3F38F0D-9D36-4D1F-B3F4-B13D4C0BF338}" type="slidenum">
              <a:rPr lang="fr-FR" smtClean="0"/>
              <a:pPr/>
              <a:t>23</a:t>
            </a:fld>
            <a:endParaRPr lang="fr-FR"/>
          </a:p>
        </p:txBody>
      </p:sp>
    </p:spTree>
    <p:extLst>
      <p:ext uri="{BB962C8B-B14F-4D97-AF65-F5344CB8AC3E}">
        <p14:creationId xmlns:p14="http://schemas.microsoft.com/office/powerpoint/2010/main" val="369050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05ADA00-D3EE-481B-A44B-897821FCC013}" type="datetime1">
              <a:rPr lang="fr-FR" smtClean="0"/>
              <a:t>21/03/2018</a:t>
            </a:fld>
            <a:endParaRPr lang="fr-FR"/>
          </a:p>
        </p:txBody>
      </p:sp>
      <p:sp>
        <p:nvSpPr>
          <p:cNvPr id="5" name="Footer Placeholder 4"/>
          <p:cNvSpPr>
            <a:spLocks noGrp="1"/>
          </p:cNvSpPr>
          <p:nvPr>
            <p:ph type="ftr" sz="quarter" idx="11"/>
          </p:nvPr>
        </p:nvSpPr>
        <p:spPr/>
        <p:txBody>
          <a:bodyPr/>
          <a:lstStyle/>
          <a:p>
            <a:r>
              <a:rPr lang="fr-FR" smtClean="0"/>
              <a:t>Droit Privé</a:t>
            </a:r>
            <a:endParaRPr lang="fr-FR"/>
          </a:p>
        </p:txBody>
      </p:sp>
      <p:sp>
        <p:nvSpPr>
          <p:cNvPr id="6" name="Slide Number Placeholder 5"/>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2127404985"/>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05ADA00-D3EE-481B-A44B-897821FCC013}" type="datetime1">
              <a:rPr lang="fr-FR" smtClean="0"/>
              <a:t>21/03/2018</a:t>
            </a:fld>
            <a:endParaRPr lang="fr-FR"/>
          </a:p>
        </p:txBody>
      </p:sp>
      <p:sp>
        <p:nvSpPr>
          <p:cNvPr id="5" name="Footer Placeholder 4"/>
          <p:cNvSpPr>
            <a:spLocks noGrp="1"/>
          </p:cNvSpPr>
          <p:nvPr>
            <p:ph type="ftr" sz="quarter" idx="11"/>
          </p:nvPr>
        </p:nvSpPr>
        <p:spPr/>
        <p:txBody>
          <a:bodyPr/>
          <a:lstStyle/>
          <a:p>
            <a:r>
              <a:rPr lang="fr-FR" smtClean="0"/>
              <a:t>Droit Privé</a:t>
            </a:r>
            <a:endParaRPr lang="fr-FR"/>
          </a:p>
        </p:txBody>
      </p:sp>
      <p:sp>
        <p:nvSpPr>
          <p:cNvPr id="6" name="Slide Number Placeholder 5"/>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217512691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05ADA00-D3EE-481B-A44B-897821FCC013}" type="datetime1">
              <a:rPr lang="fr-FR" smtClean="0"/>
              <a:t>21/03/2018</a:t>
            </a:fld>
            <a:endParaRPr lang="fr-FR"/>
          </a:p>
        </p:txBody>
      </p:sp>
      <p:sp>
        <p:nvSpPr>
          <p:cNvPr id="5" name="Footer Placeholder 4"/>
          <p:cNvSpPr>
            <a:spLocks noGrp="1"/>
          </p:cNvSpPr>
          <p:nvPr>
            <p:ph type="ftr" sz="quarter" idx="11"/>
          </p:nvPr>
        </p:nvSpPr>
        <p:spPr/>
        <p:txBody>
          <a:bodyPr/>
          <a:lstStyle/>
          <a:p>
            <a:r>
              <a:rPr lang="fr-FR" smtClean="0"/>
              <a:t>Droit Privé</a:t>
            </a:r>
            <a:endParaRPr lang="fr-FR"/>
          </a:p>
        </p:txBody>
      </p:sp>
      <p:sp>
        <p:nvSpPr>
          <p:cNvPr id="6" name="Slide Number Placeholder 5"/>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2693743027"/>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05ADA00-D3EE-481B-A44B-897821FCC013}" type="datetime1">
              <a:rPr lang="fr-FR" smtClean="0"/>
              <a:t>21/03/2018</a:t>
            </a:fld>
            <a:endParaRPr lang="fr-FR"/>
          </a:p>
        </p:txBody>
      </p:sp>
      <p:sp>
        <p:nvSpPr>
          <p:cNvPr id="5" name="Footer Placeholder 4"/>
          <p:cNvSpPr>
            <a:spLocks noGrp="1"/>
          </p:cNvSpPr>
          <p:nvPr>
            <p:ph type="ftr" sz="quarter" idx="11"/>
          </p:nvPr>
        </p:nvSpPr>
        <p:spPr/>
        <p:txBody>
          <a:bodyPr/>
          <a:lstStyle/>
          <a:p>
            <a:r>
              <a:rPr lang="fr-FR" smtClean="0"/>
              <a:t>Droit Privé</a:t>
            </a:r>
            <a:endParaRPr lang="fr-FR"/>
          </a:p>
        </p:txBody>
      </p:sp>
      <p:sp>
        <p:nvSpPr>
          <p:cNvPr id="6" name="Slide Number Placeholder 5"/>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3987084475"/>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r-F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ADA00-D3EE-481B-A44B-897821FCC013}" type="datetime1">
              <a:rPr lang="fr-FR" smtClean="0"/>
              <a:t>21/03/2018</a:t>
            </a:fld>
            <a:endParaRPr lang="fr-FR"/>
          </a:p>
        </p:txBody>
      </p:sp>
      <p:sp>
        <p:nvSpPr>
          <p:cNvPr id="5" name="Footer Placeholder 4"/>
          <p:cNvSpPr>
            <a:spLocks noGrp="1"/>
          </p:cNvSpPr>
          <p:nvPr>
            <p:ph type="ftr" sz="quarter" idx="11"/>
          </p:nvPr>
        </p:nvSpPr>
        <p:spPr/>
        <p:txBody>
          <a:bodyPr/>
          <a:lstStyle/>
          <a:p>
            <a:r>
              <a:rPr lang="fr-FR" smtClean="0"/>
              <a:t>Droit Privé</a:t>
            </a:r>
            <a:endParaRPr lang="fr-FR"/>
          </a:p>
        </p:txBody>
      </p:sp>
      <p:sp>
        <p:nvSpPr>
          <p:cNvPr id="6" name="Slide Number Placeholder 5"/>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3766204259"/>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05ADA00-D3EE-481B-A44B-897821FCC013}" type="datetime1">
              <a:rPr lang="fr-FR" smtClean="0"/>
              <a:t>21/03/2018</a:t>
            </a:fld>
            <a:endParaRPr lang="fr-FR"/>
          </a:p>
        </p:txBody>
      </p:sp>
      <p:sp>
        <p:nvSpPr>
          <p:cNvPr id="6" name="Footer Placeholder 5"/>
          <p:cNvSpPr>
            <a:spLocks noGrp="1"/>
          </p:cNvSpPr>
          <p:nvPr>
            <p:ph type="ftr" sz="quarter" idx="11"/>
          </p:nvPr>
        </p:nvSpPr>
        <p:spPr/>
        <p:txBody>
          <a:bodyPr/>
          <a:lstStyle/>
          <a:p>
            <a:r>
              <a:rPr lang="fr-FR" smtClean="0"/>
              <a:t>Droit Privé</a:t>
            </a:r>
            <a:endParaRPr lang="fr-FR"/>
          </a:p>
        </p:txBody>
      </p:sp>
      <p:sp>
        <p:nvSpPr>
          <p:cNvPr id="7" name="Slide Number Placeholder 6"/>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3028254648"/>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05ADA00-D3EE-481B-A44B-897821FCC013}" type="datetime1">
              <a:rPr lang="fr-FR" smtClean="0"/>
              <a:t>21/03/2018</a:t>
            </a:fld>
            <a:endParaRPr lang="fr-FR"/>
          </a:p>
        </p:txBody>
      </p:sp>
      <p:sp>
        <p:nvSpPr>
          <p:cNvPr id="8" name="Footer Placeholder 7"/>
          <p:cNvSpPr>
            <a:spLocks noGrp="1"/>
          </p:cNvSpPr>
          <p:nvPr>
            <p:ph type="ftr" sz="quarter" idx="11"/>
          </p:nvPr>
        </p:nvSpPr>
        <p:spPr/>
        <p:txBody>
          <a:bodyPr/>
          <a:lstStyle/>
          <a:p>
            <a:r>
              <a:rPr lang="fr-FR" smtClean="0"/>
              <a:t>Droit Privé</a:t>
            </a:r>
            <a:endParaRPr lang="fr-FR"/>
          </a:p>
        </p:txBody>
      </p:sp>
      <p:sp>
        <p:nvSpPr>
          <p:cNvPr id="9" name="Slide Number Placeholder 8"/>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116853240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05ADA00-D3EE-481B-A44B-897821FCC013}" type="datetime1">
              <a:rPr lang="fr-FR" smtClean="0"/>
              <a:t>21/03/2018</a:t>
            </a:fld>
            <a:endParaRPr lang="fr-FR"/>
          </a:p>
        </p:txBody>
      </p:sp>
      <p:sp>
        <p:nvSpPr>
          <p:cNvPr id="4" name="Footer Placeholder 3"/>
          <p:cNvSpPr>
            <a:spLocks noGrp="1"/>
          </p:cNvSpPr>
          <p:nvPr>
            <p:ph type="ftr" sz="quarter" idx="11"/>
          </p:nvPr>
        </p:nvSpPr>
        <p:spPr/>
        <p:txBody>
          <a:bodyPr/>
          <a:lstStyle/>
          <a:p>
            <a:r>
              <a:rPr lang="fr-FR" smtClean="0"/>
              <a:t>Droit Privé</a:t>
            </a:r>
            <a:endParaRPr lang="fr-FR"/>
          </a:p>
        </p:txBody>
      </p:sp>
      <p:sp>
        <p:nvSpPr>
          <p:cNvPr id="5" name="Slide Number Placeholder 4"/>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300703353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ADA00-D3EE-481B-A44B-897821FCC013}" type="datetime1">
              <a:rPr lang="fr-FR" smtClean="0"/>
              <a:t>21/03/2018</a:t>
            </a:fld>
            <a:endParaRPr lang="fr-FR"/>
          </a:p>
        </p:txBody>
      </p:sp>
      <p:sp>
        <p:nvSpPr>
          <p:cNvPr id="3" name="Footer Placeholder 2"/>
          <p:cNvSpPr>
            <a:spLocks noGrp="1"/>
          </p:cNvSpPr>
          <p:nvPr>
            <p:ph type="ftr" sz="quarter" idx="11"/>
          </p:nvPr>
        </p:nvSpPr>
        <p:spPr/>
        <p:txBody>
          <a:bodyPr/>
          <a:lstStyle/>
          <a:p>
            <a:r>
              <a:rPr lang="fr-FR" smtClean="0"/>
              <a:t>Droit Privé</a:t>
            </a:r>
            <a:endParaRPr lang="fr-FR"/>
          </a:p>
        </p:txBody>
      </p:sp>
      <p:sp>
        <p:nvSpPr>
          <p:cNvPr id="4" name="Slide Number Placeholder 3"/>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317733772"/>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r-F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ADA00-D3EE-481B-A44B-897821FCC013}" type="datetime1">
              <a:rPr lang="fr-FR" smtClean="0"/>
              <a:t>21/03/2018</a:t>
            </a:fld>
            <a:endParaRPr lang="fr-FR"/>
          </a:p>
        </p:txBody>
      </p:sp>
      <p:sp>
        <p:nvSpPr>
          <p:cNvPr id="6" name="Footer Placeholder 5"/>
          <p:cNvSpPr>
            <a:spLocks noGrp="1"/>
          </p:cNvSpPr>
          <p:nvPr>
            <p:ph type="ftr" sz="quarter" idx="11"/>
          </p:nvPr>
        </p:nvSpPr>
        <p:spPr/>
        <p:txBody>
          <a:bodyPr/>
          <a:lstStyle/>
          <a:p>
            <a:r>
              <a:rPr lang="fr-FR" smtClean="0"/>
              <a:t>Droit Privé</a:t>
            </a:r>
            <a:endParaRPr lang="fr-FR"/>
          </a:p>
        </p:txBody>
      </p:sp>
      <p:sp>
        <p:nvSpPr>
          <p:cNvPr id="7" name="Slide Number Placeholder 6"/>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364263254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r-F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ADA00-D3EE-481B-A44B-897821FCC013}" type="datetime1">
              <a:rPr lang="fr-FR" smtClean="0"/>
              <a:t>21/03/2018</a:t>
            </a:fld>
            <a:endParaRPr lang="fr-FR"/>
          </a:p>
        </p:txBody>
      </p:sp>
      <p:sp>
        <p:nvSpPr>
          <p:cNvPr id="6" name="Footer Placeholder 5"/>
          <p:cNvSpPr>
            <a:spLocks noGrp="1"/>
          </p:cNvSpPr>
          <p:nvPr>
            <p:ph type="ftr" sz="quarter" idx="11"/>
          </p:nvPr>
        </p:nvSpPr>
        <p:spPr/>
        <p:txBody>
          <a:bodyPr/>
          <a:lstStyle/>
          <a:p>
            <a:r>
              <a:rPr lang="fr-FR" smtClean="0"/>
              <a:t>Droit Privé</a:t>
            </a:r>
            <a:endParaRPr lang="fr-FR"/>
          </a:p>
        </p:txBody>
      </p:sp>
      <p:sp>
        <p:nvSpPr>
          <p:cNvPr id="7" name="Slide Number Placeholder 6"/>
          <p:cNvSpPr>
            <a:spLocks noGrp="1"/>
          </p:cNvSpPr>
          <p:nvPr>
            <p:ph type="sldNum" sz="quarter" idx="12"/>
          </p:nvPr>
        </p:nvSpPr>
        <p:spPr/>
        <p:txBody>
          <a:bodyPr/>
          <a:lstStyle/>
          <a:p>
            <a:fld id="{3BAC9EA2-7CA8-4051-B8DE-F79ECBE26E2B}" type="slidenum">
              <a:rPr lang="fr-FR" smtClean="0"/>
              <a:pPr/>
              <a:t>‹#›</a:t>
            </a:fld>
            <a:endParaRPr lang="fr-FR"/>
          </a:p>
        </p:txBody>
      </p:sp>
    </p:spTree>
    <p:extLst>
      <p:ext uri="{BB962C8B-B14F-4D97-AF65-F5344CB8AC3E}">
        <p14:creationId xmlns:p14="http://schemas.microsoft.com/office/powerpoint/2010/main" val="2096634298"/>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5ADA00-D3EE-481B-A44B-897821FCC013}" type="datetime1">
              <a:rPr lang="fr-FR" smtClean="0"/>
              <a:t>21/03/2018</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smtClean="0"/>
              <a:t>Droit Privé</a:t>
            </a:r>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AC9EA2-7CA8-4051-B8DE-F79ECBE26E2B}" type="slidenum">
              <a:rPr lang="fr-FR" smtClean="0"/>
              <a:pPr/>
              <a:t>‹#›</a:t>
            </a:fld>
            <a:endParaRPr lang="fr-FR"/>
          </a:p>
        </p:txBody>
      </p:sp>
    </p:spTree>
    <p:extLst>
      <p:ext uri="{BB962C8B-B14F-4D97-AF65-F5344CB8AC3E}">
        <p14:creationId xmlns:p14="http://schemas.microsoft.com/office/powerpoint/2010/main" val="312913030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7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9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580112" y="165135"/>
            <a:ext cx="3114895" cy="646331"/>
          </a:xfrm>
          <a:prstGeom prst="rect">
            <a:avLst/>
          </a:prstGeom>
          <a:noFill/>
        </p:spPr>
        <p:txBody>
          <a:bodyPr wrap="square" rtlCol="0">
            <a:spAutoFit/>
          </a:bodyPr>
          <a:lstStyle/>
          <a:p>
            <a:pPr algn="r" rtl="1"/>
            <a:r>
              <a:rPr lang="ar-SA" b="1" dirty="0">
                <a:latin typeface="Times New Roman" pitchFamily="18" charset="0"/>
                <a:cs typeface="Times New Roman" pitchFamily="18" charset="0"/>
              </a:rPr>
              <a:t>جــــامعة السلطــــان مـولاي </a:t>
            </a:r>
            <a:r>
              <a:rPr lang="ar-SA" b="1" dirty="0" smtClean="0">
                <a:latin typeface="Times New Roman" pitchFamily="18" charset="0"/>
                <a:cs typeface="Times New Roman" pitchFamily="18" charset="0"/>
              </a:rPr>
              <a:t>سليمــــان</a:t>
            </a:r>
            <a:r>
              <a:rPr lang="fr-FR" b="1" dirty="0" smtClean="0">
                <a:latin typeface="Times New Roman" pitchFamily="18" charset="0"/>
                <a:cs typeface="Times New Roman" pitchFamily="18" charset="0"/>
              </a:rPr>
              <a:t> </a:t>
            </a:r>
          </a:p>
          <a:p>
            <a:pPr algn="ctr" rtl="1"/>
            <a:r>
              <a:rPr lang="ar-SA" b="1" dirty="0" smtClean="0">
                <a:latin typeface="Times New Roman" pitchFamily="18" charset="0"/>
                <a:cs typeface="Times New Roman" pitchFamily="18" charset="0"/>
              </a:rPr>
              <a:t>بنـي مـلال</a:t>
            </a:r>
            <a:endParaRPr lang="fr-FR" b="1" dirty="0">
              <a:latin typeface="Times New Roman" pitchFamily="18" charset="0"/>
              <a:cs typeface="Times New Roman"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139" y="31209"/>
            <a:ext cx="1368152" cy="1309559"/>
          </a:xfrm>
          <a:prstGeom prst="rect">
            <a:avLst/>
          </a:prstGeom>
        </p:spPr>
      </p:pic>
      <p:sp>
        <p:nvSpPr>
          <p:cNvPr id="7" name="Rectangle 6"/>
          <p:cNvSpPr/>
          <p:nvPr/>
        </p:nvSpPr>
        <p:spPr>
          <a:xfrm>
            <a:off x="121324" y="96466"/>
            <a:ext cx="3563796" cy="923330"/>
          </a:xfrm>
          <a:prstGeom prst="rect">
            <a:avLst/>
          </a:prstGeom>
        </p:spPr>
        <p:txBody>
          <a:bodyPr wrap="none">
            <a:spAutoFit/>
          </a:bodyPr>
          <a:lstStyle/>
          <a:p>
            <a:pPr algn="ctr"/>
            <a:r>
              <a:rPr lang="en-US" b="1" dirty="0" err="1" smtClean="0">
                <a:latin typeface="Times New Roman" pitchFamily="18" charset="0"/>
                <a:cs typeface="Times New Roman" pitchFamily="18" charset="0"/>
              </a:rPr>
              <a:t>Université</a:t>
            </a:r>
            <a:r>
              <a:rPr lang="en-US" b="1" smtClean="0">
                <a:latin typeface="Times New Roman" pitchFamily="18" charset="0"/>
                <a:cs typeface="Times New Roman" pitchFamily="18" charset="0"/>
              </a:rPr>
              <a:t> Sultan </a:t>
            </a:r>
            <a:r>
              <a:rPr lang="en-US" b="1" err="1" smtClean="0">
                <a:latin typeface="Times New Roman" pitchFamily="18" charset="0"/>
                <a:cs typeface="Times New Roman" pitchFamily="18" charset="0"/>
              </a:rPr>
              <a:t>Moulay</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Slimane</a:t>
            </a:r>
            <a:endParaRPr lang="en-US" b="1" smtClean="0">
              <a:latin typeface="Times New Roman" pitchFamily="18" charset="0"/>
              <a:cs typeface="Times New Roman" pitchFamily="18" charset="0"/>
            </a:endParaRPr>
          </a:p>
          <a:p>
            <a:pPr algn="ctr"/>
            <a:r>
              <a:rPr lang="en-US" b="1" err="1" smtClean="0">
                <a:latin typeface="Times New Roman" pitchFamily="18" charset="0"/>
                <a:cs typeface="Times New Roman" pitchFamily="18" charset="0"/>
              </a:rPr>
              <a:t>Beni</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Mellal</a:t>
            </a:r>
            <a:endParaRPr lang="x-none" b="1">
              <a:latin typeface="Times New Roman" pitchFamily="18" charset="0"/>
              <a:cs typeface="Times New Roman" pitchFamily="18" charset="0"/>
            </a:endParaRPr>
          </a:p>
          <a:p>
            <a:pPr algn="ctr"/>
            <a:endParaRPr lang="fr-FR" b="1">
              <a:latin typeface="Times New Roman" pitchFamily="18" charset="0"/>
              <a:cs typeface="Times New Roman" pitchFamily="18" charset="0"/>
            </a:endParaRPr>
          </a:p>
        </p:txBody>
      </p:sp>
      <p:sp>
        <p:nvSpPr>
          <p:cNvPr id="8" name="Titre 1"/>
          <p:cNvSpPr>
            <a:spLocks noGrp="1"/>
          </p:cNvSpPr>
          <p:nvPr>
            <p:ph type="ctrTitle"/>
          </p:nvPr>
        </p:nvSpPr>
        <p:spPr/>
        <p:txBody>
          <a:bodyPr/>
          <a:lstStyle/>
          <a:p>
            <a:r>
              <a:rPr lang="fr-FR" sz="4000" smtClean="0"/>
              <a:t>Informatique de gestion</a:t>
            </a:r>
            <a:endParaRPr lang="en-US" sz="4000"/>
          </a:p>
        </p:txBody>
      </p:sp>
      <p:sp>
        <p:nvSpPr>
          <p:cNvPr id="2" name="TextBox 1"/>
          <p:cNvSpPr txBox="1"/>
          <p:nvPr/>
        </p:nvSpPr>
        <p:spPr>
          <a:xfrm>
            <a:off x="3750319" y="3789040"/>
            <a:ext cx="1669047" cy="369332"/>
          </a:xfrm>
          <a:prstGeom prst="rect">
            <a:avLst/>
          </a:prstGeom>
          <a:noFill/>
        </p:spPr>
        <p:txBody>
          <a:bodyPr wrap="none" rtlCol="0">
            <a:spAutoFit/>
          </a:bodyPr>
          <a:lstStyle/>
          <a:p>
            <a:r>
              <a:rPr lang="en-US" dirty="0" smtClean="0"/>
              <a:t>SEG S4 – [M25]</a:t>
            </a:r>
            <a:endParaRPr lang="en-US" dirty="0"/>
          </a:p>
        </p:txBody>
      </p:sp>
      <p:sp>
        <p:nvSpPr>
          <p:cNvPr id="5" name="TextBox 4"/>
          <p:cNvSpPr txBox="1"/>
          <p:nvPr/>
        </p:nvSpPr>
        <p:spPr>
          <a:xfrm>
            <a:off x="3119226" y="4135326"/>
            <a:ext cx="3091977" cy="923330"/>
          </a:xfrm>
          <a:prstGeom prst="rect">
            <a:avLst/>
          </a:prstGeom>
          <a:noFill/>
        </p:spPr>
        <p:txBody>
          <a:bodyPr wrap="square" rtlCol="0">
            <a:spAutoFit/>
          </a:bodyPr>
          <a:lstStyle/>
          <a:p>
            <a:pPr algn="ctr"/>
            <a:r>
              <a:rPr lang="en-US" dirty="0" err="1" smtClean="0"/>
              <a:t>Année</a:t>
            </a:r>
            <a:r>
              <a:rPr lang="en-US" dirty="0" smtClean="0"/>
              <a:t> </a:t>
            </a:r>
            <a:r>
              <a:rPr lang="en-US" dirty="0" err="1" smtClean="0"/>
              <a:t>Universitaire</a:t>
            </a:r>
            <a:r>
              <a:rPr lang="en-US" dirty="0" smtClean="0"/>
              <a:t>: </a:t>
            </a:r>
            <a:endParaRPr lang="en-US" dirty="0" smtClean="0"/>
          </a:p>
          <a:p>
            <a:pPr algn="ctr"/>
            <a:r>
              <a:rPr lang="en-US" dirty="0" smtClean="0"/>
              <a:t>2017-2018</a:t>
            </a:r>
          </a:p>
          <a:p>
            <a:pPr algn="ctr"/>
            <a:endParaRPr lang="en-US" dirty="0"/>
          </a:p>
        </p:txBody>
      </p:sp>
    </p:spTree>
    <p:extLst>
      <p:ext uri="{BB962C8B-B14F-4D97-AF65-F5344CB8AC3E}">
        <p14:creationId xmlns:p14="http://schemas.microsoft.com/office/powerpoint/2010/main" val="1347455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10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560536310"/>
              </p:ext>
            </p:extLst>
          </p:nvPr>
        </p:nvGraphicFramePr>
        <p:xfrm>
          <a:off x="1116448" y="2348880"/>
          <a:ext cx="7488000" cy="1691999"/>
        </p:xfrm>
        <a:graphic>
          <a:graphicData uri="http://schemas.openxmlformats.org/drawingml/2006/table">
            <a:tbl>
              <a:tblPr firstRow="1" bandRow="1">
                <a:tableStyleId>{5C22544A-7EE6-4342-B048-85BDC9FD1C3A}</a:tableStyleId>
              </a:tblPr>
              <a:tblGrid>
                <a:gridCol w="3744000"/>
                <a:gridCol w="3744000"/>
              </a:tblGrid>
              <a:tr h="798113">
                <a:tc>
                  <a:txBody>
                    <a:bodyPr/>
                    <a:lstStyle/>
                    <a:p>
                      <a:r>
                        <a:rPr lang="fr-FR" sz="2200" b="1" i="0" u="none" strike="noStrike" kern="1200" baseline="0" dirty="0" smtClean="0">
                          <a:solidFill>
                            <a:schemeClr val="tx1"/>
                          </a:solidFill>
                          <a:latin typeface="Times New Roman" pitchFamily="18" charset="0"/>
                          <a:ea typeface="+mn-ea"/>
                          <a:cs typeface="Times New Roman" pitchFamily="18" charset="0"/>
                        </a:rPr>
                        <a:t>Espace insécable entre deux mots </a:t>
                      </a:r>
                    </a:p>
                  </a:txBody>
                  <a:tcPr/>
                </a:tc>
                <a:tc>
                  <a:txBody>
                    <a:bodyPr/>
                    <a:lstStyle/>
                    <a:p>
                      <a:r>
                        <a:rPr lang="es-ES" sz="2200" b="1" i="0" u="none" strike="noStrike" kern="1200" baseline="0" err="1" smtClean="0">
                          <a:solidFill>
                            <a:schemeClr val="tx1"/>
                          </a:solidFill>
                          <a:latin typeface="Times New Roman" pitchFamily="18" charset="0"/>
                          <a:ea typeface="+mn-ea"/>
                          <a:cs typeface="Times New Roman" pitchFamily="18" charset="0"/>
                        </a:rPr>
                        <a:t>Ctrl</a:t>
                      </a:r>
                      <a:r>
                        <a:rPr lang="es-ES" sz="2200" b="1" i="0" u="none" strike="noStrike" kern="1200" baseline="0" smtClean="0">
                          <a:solidFill>
                            <a:schemeClr val="tx1"/>
                          </a:solidFill>
                          <a:latin typeface="Times New Roman" pitchFamily="18" charset="0"/>
                          <a:ea typeface="+mn-ea"/>
                          <a:cs typeface="Times New Roman" pitchFamily="18" charset="0"/>
                        </a:rPr>
                        <a:t> + </a:t>
                      </a:r>
                      <a:r>
                        <a:rPr lang="es-ES" sz="2200" b="1" i="0" u="none" strike="noStrike" kern="1200" baseline="0" err="1" smtClean="0">
                          <a:solidFill>
                            <a:schemeClr val="tx1"/>
                          </a:solidFill>
                          <a:latin typeface="Times New Roman" pitchFamily="18" charset="0"/>
                          <a:ea typeface="+mn-ea"/>
                          <a:cs typeface="Times New Roman" pitchFamily="18" charset="0"/>
                        </a:rPr>
                        <a:t>Maj</a:t>
                      </a:r>
                      <a:r>
                        <a:rPr lang="es-ES" sz="2200" b="1" i="0" u="none" strike="noStrike" kern="1200" baseline="0" smtClean="0">
                          <a:solidFill>
                            <a:schemeClr val="tx1"/>
                          </a:solidFill>
                          <a:latin typeface="Times New Roman" pitchFamily="18" charset="0"/>
                          <a:ea typeface="+mn-ea"/>
                          <a:cs typeface="Times New Roman" pitchFamily="18" charset="0"/>
                        </a:rPr>
                        <a:t> (</a:t>
                      </a:r>
                      <a:r>
                        <a:rPr lang="es-ES" sz="2200" b="1" i="0" u="none" strike="noStrike" kern="1200" baseline="0" err="1" smtClean="0">
                          <a:solidFill>
                            <a:schemeClr val="tx1"/>
                          </a:solidFill>
                          <a:latin typeface="Times New Roman" pitchFamily="18" charset="0"/>
                          <a:ea typeface="+mn-ea"/>
                          <a:cs typeface="Times New Roman" pitchFamily="18" charset="0"/>
                        </a:rPr>
                        <a:t>Shift</a:t>
                      </a:r>
                      <a:r>
                        <a:rPr lang="es-ES" sz="2200" b="1" i="0" u="none" strike="noStrike" kern="1200" baseline="0" smtClean="0">
                          <a:solidFill>
                            <a:schemeClr val="tx1"/>
                          </a:solidFill>
                          <a:latin typeface="Times New Roman" pitchFamily="18" charset="0"/>
                          <a:ea typeface="+mn-ea"/>
                          <a:cs typeface="Times New Roman" pitchFamily="18" charset="0"/>
                        </a:rPr>
                        <a:t>) + </a:t>
                      </a:r>
                      <a:r>
                        <a:rPr lang="es-ES" sz="2200" b="1" i="0" u="none" strike="noStrike" kern="1200" baseline="0" err="1" smtClean="0">
                          <a:solidFill>
                            <a:schemeClr val="tx1"/>
                          </a:solidFill>
                          <a:latin typeface="Times New Roman" pitchFamily="18" charset="0"/>
                          <a:ea typeface="+mn-ea"/>
                          <a:cs typeface="Times New Roman" pitchFamily="18" charset="0"/>
                        </a:rPr>
                        <a:t>Espace</a:t>
                      </a:r>
                      <a:r>
                        <a:rPr lang="es-ES" sz="2200" b="1" i="0" u="none" strike="noStrike" kern="1200" baseline="0" smtClean="0">
                          <a:solidFill>
                            <a:schemeClr val="tx1"/>
                          </a:solidFill>
                          <a:latin typeface="Times New Roman" pitchFamily="18" charset="0"/>
                          <a:ea typeface="+mn-ea"/>
                          <a:cs typeface="Times New Roman" pitchFamily="18" charset="0"/>
                        </a:rPr>
                        <a:t>. </a:t>
                      </a:r>
                    </a:p>
                  </a:txBody>
                  <a:tcPr/>
                </a:tc>
              </a:tr>
              <a:tr h="446943">
                <a:tc>
                  <a:txBody>
                    <a:bodyPr/>
                    <a:lstStyle/>
                    <a:p>
                      <a:r>
                        <a:rPr lang="es-ES" sz="2200" b="1" i="0" u="none" strike="noStrike" kern="1200" baseline="0" err="1" smtClean="0">
                          <a:solidFill>
                            <a:schemeClr val="tx1"/>
                          </a:solidFill>
                          <a:latin typeface="Times New Roman" pitchFamily="18" charset="0"/>
                          <a:ea typeface="+mn-ea"/>
                          <a:cs typeface="Times New Roman" pitchFamily="18" charset="0"/>
                        </a:rPr>
                        <a:t>Saut</a:t>
                      </a:r>
                      <a:r>
                        <a:rPr lang="es-ES" sz="2200" b="1" i="0" u="none" strike="noStrike" kern="1200" baseline="0" smtClean="0">
                          <a:solidFill>
                            <a:schemeClr val="tx1"/>
                          </a:solidFill>
                          <a:latin typeface="Times New Roman" pitchFamily="18" charset="0"/>
                          <a:ea typeface="+mn-ea"/>
                          <a:cs typeface="Times New Roman" pitchFamily="18" charset="0"/>
                        </a:rPr>
                        <a:t> de page </a:t>
                      </a:r>
                    </a:p>
                  </a:txBody>
                  <a:tcPr/>
                </a:tc>
                <a:tc>
                  <a:txBody>
                    <a:bodyPr/>
                    <a:lstStyle/>
                    <a:p>
                      <a:r>
                        <a:rPr lang="es-ES" sz="2200" b="1" i="0" u="none" strike="noStrike" kern="1200" baseline="0" err="1" smtClean="0">
                          <a:solidFill>
                            <a:schemeClr val="tx1"/>
                          </a:solidFill>
                          <a:latin typeface="Times New Roman" pitchFamily="18" charset="0"/>
                          <a:ea typeface="+mn-ea"/>
                          <a:cs typeface="Times New Roman" pitchFamily="18" charset="0"/>
                        </a:rPr>
                        <a:t>Ctrl</a:t>
                      </a:r>
                      <a:r>
                        <a:rPr lang="es-ES" sz="2200" b="1" i="0" u="none" strike="noStrike" kern="1200" baseline="0" smtClean="0">
                          <a:solidFill>
                            <a:schemeClr val="tx1"/>
                          </a:solidFill>
                          <a:latin typeface="Times New Roman" pitchFamily="18" charset="0"/>
                          <a:ea typeface="+mn-ea"/>
                          <a:cs typeface="Times New Roman" pitchFamily="18" charset="0"/>
                        </a:rPr>
                        <a:t> + </a:t>
                      </a:r>
                      <a:r>
                        <a:rPr lang="es-ES" sz="2200" b="1" i="0" u="none" strike="noStrike" kern="1200" baseline="0" err="1" smtClean="0">
                          <a:solidFill>
                            <a:schemeClr val="tx1"/>
                          </a:solidFill>
                          <a:latin typeface="Times New Roman" pitchFamily="18" charset="0"/>
                          <a:ea typeface="+mn-ea"/>
                          <a:cs typeface="Times New Roman" pitchFamily="18" charset="0"/>
                        </a:rPr>
                        <a:t>Entrée</a:t>
                      </a:r>
                      <a:r>
                        <a:rPr lang="es-ES" sz="2200" b="1" i="0" u="none" strike="noStrike" kern="1200" baseline="0" smtClean="0">
                          <a:solidFill>
                            <a:schemeClr val="tx1"/>
                          </a:solidFill>
                          <a:latin typeface="Times New Roman" pitchFamily="18" charset="0"/>
                          <a:ea typeface="+mn-ea"/>
                          <a:cs typeface="Times New Roman" pitchFamily="18" charset="0"/>
                        </a:rPr>
                        <a:t> </a:t>
                      </a:r>
                      <a:endParaRPr lang="es-ES" sz="2200" b="1">
                        <a:solidFill>
                          <a:schemeClr val="tx1"/>
                        </a:solidFill>
                        <a:latin typeface="Times New Roman" pitchFamily="18" charset="0"/>
                        <a:cs typeface="Times New Roman" pitchFamily="18" charset="0"/>
                      </a:endParaRPr>
                    </a:p>
                  </a:txBody>
                  <a:tcPr/>
                </a:tc>
              </a:tr>
              <a:tr h="446943">
                <a:tc>
                  <a:txBody>
                    <a:bodyPr/>
                    <a:lstStyle/>
                    <a:p>
                      <a:r>
                        <a:rPr lang="es-ES" sz="2200" b="1" i="0" u="none" strike="noStrike" kern="1200" baseline="0" err="1" smtClean="0">
                          <a:solidFill>
                            <a:schemeClr val="tx1"/>
                          </a:solidFill>
                          <a:latin typeface="Times New Roman" pitchFamily="18" charset="0"/>
                          <a:ea typeface="+mn-ea"/>
                          <a:cs typeface="Times New Roman" pitchFamily="18" charset="0"/>
                        </a:rPr>
                        <a:t>Modification</a:t>
                      </a:r>
                      <a:r>
                        <a:rPr lang="es-ES" sz="2200" b="1" i="0" u="none" strike="noStrike" kern="1200" baseline="0" smtClean="0">
                          <a:solidFill>
                            <a:schemeClr val="tx1"/>
                          </a:solidFill>
                          <a:latin typeface="Times New Roman" pitchFamily="18" charset="0"/>
                          <a:ea typeface="+mn-ea"/>
                          <a:cs typeface="Times New Roman" pitchFamily="18" charset="0"/>
                        </a:rPr>
                        <a:t> de la </a:t>
                      </a:r>
                      <a:r>
                        <a:rPr lang="es-ES" sz="2200" b="1" i="0" u="none" strike="noStrike" kern="1200" baseline="0" err="1" smtClean="0">
                          <a:solidFill>
                            <a:schemeClr val="tx1"/>
                          </a:solidFill>
                          <a:latin typeface="Times New Roman" pitchFamily="18" charset="0"/>
                          <a:ea typeface="+mn-ea"/>
                          <a:cs typeface="Times New Roman" pitchFamily="18" charset="0"/>
                        </a:rPr>
                        <a:t>casse</a:t>
                      </a:r>
                      <a:r>
                        <a:rPr lang="es-ES" sz="2200" b="1" i="0" u="none" strike="noStrike" kern="1200" baseline="0" smtClean="0">
                          <a:solidFill>
                            <a:schemeClr val="tx1"/>
                          </a:solidFill>
                          <a:latin typeface="Times New Roman" pitchFamily="18" charset="0"/>
                          <a:ea typeface="+mn-ea"/>
                          <a:cs typeface="Times New Roman" pitchFamily="18" charset="0"/>
                        </a:rPr>
                        <a:t> </a:t>
                      </a:r>
                    </a:p>
                  </a:txBody>
                  <a:tcPr/>
                </a:tc>
                <a:tc>
                  <a:txBody>
                    <a:bodyPr/>
                    <a:lstStyle/>
                    <a:p>
                      <a:r>
                        <a:rPr lang="es-ES" sz="2200" b="1" i="0" u="none" strike="noStrike" kern="1200" baseline="0" dirty="0" err="1" smtClean="0">
                          <a:solidFill>
                            <a:schemeClr val="tx1"/>
                          </a:solidFill>
                          <a:latin typeface="Times New Roman" pitchFamily="18" charset="0"/>
                          <a:ea typeface="+mn-ea"/>
                          <a:cs typeface="Times New Roman" pitchFamily="18" charset="0"/>
                        </a:rPr>
                        <a:t>Maj</a:t>
                      </a:r>
                      <a:r>
                        <a:rPr lang="es-ES" sz="2200" b="1" i="0" u="none" strike="noStrike" kern="1200" baseline="0" dirty="0" smtClean="0">
                          <a:solidFill>
                            <a:schemeClr val="tx1"/>
                          </a:solidFill>
                          <a:latin typeface="Times New Roman" pitchFamily="18" charset="0"/>
                          <a:ea typeface="+mn-ea"/>
                          <a:cs typeface="Times New Roman" pitchFamily="18" charset="0"/>
                        </a:rPr>
                        <a:t> + F3 </a:t>
                      </a:r>
                    </a:p>
                  </a:txBody>
                  <a:tcPr/>
                </a:tc>
              </a:tr>
            </a:tbl>
          </a:graphicData>
        </a:graphic>
      </p:graphicFrame>
      <p:sp>
        <p:nvSpPr>
          <p:cNvPr id="6" name="Rectangle 5"/>
          <p:cNvSpPr/>
          <p:nvPr/>
        </p:nvSpPr>
        <p:spPr>
          <a:xfrm>
            <a:off x="2051720" y="260648"/>
            <a:ext cx="4752528"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3000" b="1"/>
              <a:t>MEMO CLAVIER </a:t>
            </a:r>
          </a:p>
        </p:txBody>
      </p:sp>
    </p:spTree>
    <p:extLst>
      <p:ext uri="{BB962C8B-B14F-4D97-AF65-F5344CB8AC3E}">
        <p14:creationId xmlns:p14="http://schemas.microsoft.com/office/powerpoint/2010/main" val="63442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11</a:t>
            </a:fld>
            <a:endParaRPr lang="fr-FR"/>
          </a:p>
        </p:txBody>
      </p:sp>
      <p:pic>
        <p:nvPicPr>
          <p:cNvPr id="6146" name="Picture 2" descr="http://static.commentcamarche.net/www.commentcamarche.net/faq/images/0-hgJbekwe-word1-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693468"/>
            <a:ext cx="4770794" cy="41410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4843" y="1111598"/>
            <a:ext cx="8065629" cy="707886"/>
          </a:xfrm>
          <a:prstGeom prst="rect">
            <a:avLst/>
          </a:prstGeom>
        </p:spPr>
        <p:txBody>
          <a:bodyPr wrap="square">
            <a:spAutoFit/>
          </a:bodyPr>
          <a:lstStyle/>
          <a:p>
            <a:r>
              <a:rPr lang="fr-FR" sz="2000" dirty="0">
                <a:latin typeface="Times New Roman" pitchFamily="18" charset="0"/>
                <a:cs typeface="Times New Roman" pitchFamily="18" charset="0"/>
              </a:rPr>
              <a:t>De nombreuses caractéristiques du logiciel sont </a:t>
            </a:r>
            <a:r>
              <a:rPr lang="fr-FR" sz="2000" dirty="0" smtClean="0">
                <a:latin typeface="Times New Roman" pitchFamily="18" charset="0"/>
                <a:cs typeface="Times New Roman" pitchFamily="18" charset="0"/>
              </a:rPr>
              <a:t>paramétrables,</a:t>
            </a:r>
          </a:p>
          <a:p>
            <a:endParaRPr lang="es-ES" sz="2000" dirty="0">
              <a:latin typeface="Times New Roman" pitchFamily="18" charset="0"/>
              <a:cs typeface="Times New Roman" pitchFamily="18" charset="0"/>
            </a:endParaRPr>
          </a:p>
        </p:txBody>
      </p:sp>
      <p:sp>
        <p:nvSpPr>
          <p:cNvPr id="6" name="Rectangle 5"/>
          <p:cNvSpPr/>
          <p:nvPr/>
        </p:nvSpPr>
        <p:spPr>
          <a:xfrm>
            <a:off x="638065" y="1690111"/>
            <a:ext cx="3186618" cy="3323987"/>
          </a:xfrm>
          <a:prstGeom prst="rect">
            <a:avLst/>
          </a:prstGeom>
        </p:spPr>
        <p:txBody>
          <a:bodyPr wrap="square">
            <a:spAutoFit/>
          </a:bodyPr>
          <a:lstStyle/>
          <a:p>
            <a:r>
              <a:rPr lang="fr-FR" sz="2000" dirty="0">
                <a:latin typeface="Times New Roman" pitchFamily="18" charset="0"/>
                <a:cs typeface="Times New Roman" pitchFamily="18" charset="0"/>
              </a:rPr>
              <a:t>Le volet gauche de la fenêtre liste neuf catégories d’options : </a:t>
            </a:r>
            <a:endParaRPr lang="fr-FR" sz="2000" dirty="0" smtClean="0">
              <a:latin typeface="Times New Roman" pitchFamily="18" charset="0"/>
              <a:cs typeface="Times New Roman" pitchFamily="18" charset="0"/>
            </a:endParaRPr>
          </a:p>
          <a:p>
            <a:pPr marL="342900" indent="-342900">
              <a:lnSpc>
                <a:spcPct val="150000"/>
              </a:lnSpc>
              <a:buFontTx/>
              <a:buChar char="-"/>
            </a:pPr>
            <a:r>
              <a:rPr lang="fr-FR" sz="2000" dirty="0" smtClean="0">
                <a:latin typeface="Times New Roman" pitchFamily="18" charset="0"/>
                <a:cs typeface="Times New Roman" pitchFamily="18" charset="0"/>
              </a:rPr>
              <a:t>Standard</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marL="342900" indent="-342900">
              <a:lnSpc>
                <a:spcPct val="150000"/>
              </a:lnSpc>
              <a:buFontTx/>
              <a:buChar char="-"/>
            </a:pPr>
            <a:r>
              <a:rPr lang="fr-FR" sz="2000" dirty="0" smtClean="0">
                <a:latin typeface="Times New Roman" pitchFamily="18" charset="0"/>
                <a:cs typeface="Times New Roman" pitchFamily="18" charset="0"/>
              </a:rPr>
              <a:t>Affichage</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marL="342900" indent="-342900">
              <a:lnSpc>
                <a:spcPct val="150000"/>
              </a:lnSpc>
              <a:buFontTx/>
              <a:buChar char="-"/>
            </a:pPr>
            <a:r>
              <a:rPr lang="fr-FR" sz="2000" dirty="0" smtClean="0">
                <a:latin typeface="Times New Roman" pitchFamily="18" charset="0"/>
                <a:cs typeface="Times New Roman" pitchFamily="18" charset="0"/>
              </a:rPr>
              <a:t>Vérification,</a:t>
            </a:r>
          </a:p>
          <a:p>
            <a:pPr marL="342900" indent="-342900">
              <a:lnSpc>
                <a:spcPct val="150000"/>
              </a:lnSpc>
              <a:buFontTx/>
              <a:buChar char="-"/>
            </a:pPr>
            <a:r>
              <a:rPr lang="fr-FR" sz="2000" dirty="0" smtClean="0">
                <a:latin typeface="Times New Roman" pitchFamily="18" charset="0"/>
                <a:cs typeface="Times New Roman" pitchFamily="18" charset="0"/>
              </a:rPr>
              <a:t>Enregistrement</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marL="342900" indent="-342900">
              <a:lnSpc>
                <a:spcPct val="150000"/>
              </a:lnSpc>
              <a:buFontTx/>
              <a:buChar char="-"/>
            </a:pPr>
            <a:r>
              <a:rPr lang="fr-FR" sz="2000" dirty="0" smtClean="0">
                <a:latin typeface="Times New Roman" pitchFamily="18" charset="0"/>
                <a:cs typeface="Times New Roman" pitchFamily="18" charset="0"/>
              </a:rPr>
              <a:t>etc</a:t>
            </a:r>
            <a:r>
              <a:rPr lang="fr-FR" sz="2000" dirty="0">
                <a:latin typeface="Times New Roman" pitchFamily="18" charset="0"/>
                <a:cs typeface="Times New Roman" pitchFamily="18" charset="0"/>
              </a:rPr>
              <a:t>. </a:t>
            </a:r>
            <a:endParaRPr lang="es-ES" sz="2000" dirty="0">
              <a:latin typeface="Times New Roman" pitchFamily="18" charset="0"/>
              <a:cs typeface="Times New Roman" pitchFamily="18" charset="0"/>
            </a:endParaRPr>
          </a:p>
        </p:txBody>
      </p:sp>
      <p:sp>
        <p:nvSpPr>
          <p:cNvPr id="9" name="Rectangle 8"/>
          <p:cNvSpPr/>
          <p:nvPr/>
        </p:nvSpPr>
        <p:spPr>
          <a:xfrm>
            <a:off x="1403649" y="260648"/>
            <a:ext cx="6176442"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3000" b="1" dirty="0" err="1" smtClean="0"/>
              <a:t>Paramétrage</a:t>
            </a:r>
            <a:r>
              <a:rPr lang="es-ES" sz="3000" b="1" dirty="0" smtClean="0"/>
              <a:t> du </a:t>
            </a:r>
            <a:r>
              <a:rPr lang="es-ES" sz="3000" b="1" dirty="0" err="1" smtClean="0"/>
              <a:t>logiciel</a:t>
            </a:r>
            <a:r>
              <a:rPr lang="es-ES" sz="3000" b="1" dirty="0" smtClean="0"/>
              <a:t> </a:t>
            </a:r>
            <a:endParaRPr lang="es-ES" sz="3000" b="1" dirty="0"/>
          </a:p>
        </p:txBody>
      </p:sp>
    </p:spTree>
    <p:extLst>
      <p:ext uri="{BB962C8B-B14F-4D97-AF65-F5344CB8AC3E}">
        <p14:creationId xmlns:p14="http://schemas.microsoft.com/office/powerpoint/2010/main" val="2638129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Chapitre 1</a:t>
            </a:r>
            <a:endParaRPr lang="en-US"/>
          </a:p>
        </p:txBody>
      </p:sp>
      <p:sp>
        <p:nvSpPr>
          <p:cNvPr id="6" name="Espace réservé du texte 5"/>
          <p:cNvSpPr>
            <a:spLocks noGrp="1"/>
          </p:cNvSpPr>
          <p:nvPr>
            <p:ph type="body" idx="1"/>
          </p:nvPr>
        </p:nvSpPr>
        <p:spPr>
          <a:prstGeom prst="rect">
            <a:avLst/>
          </a:prstGeom>
        </p:spPr>
        <p:txBody>
          <a:bodyPr wrap="none">
            <a:spAutoFit/>
          </a:bodyPr>
          <a:lstStyle/>
          <a:p>
            <a:r>
              <a:rPr lang="es-ES" sz="4200" b="1" dirty="0"/>
              <a:t>SAISIE DU DOCUMENT </a:t>
            </a:r>
            <a:endParaRPr lang="es-ES" sz="4200" dirty="0"/>
          </a:p>
        </p:txBody>
      </p:sp>
      <p:sp>
        <p:nvSpPr>
          <p:cNvPr id="4" name="Espace réservé de la date 3"/>
          <p:cNvSpPr>
            <a:spLocks noGrp="1"/>
          </p:cNvSpPr>
          <p:nvPr>
            <p:ph type="dt" sz="half" idx="10"/>
          </p:nvPr>
        </p:nvSpPr>
        <p:spPr/>
        <p:txBody>
          <a:bodyPr/>
          <a:lstStyle/>
          <a:p>
            <a:fld id="{BD49AA68-1A96-40BC-AE2C-8EB9E5A3BF10}" type="datetime1">
              <a:rPr lang="fr-FR" smtClean="0"/>
              <a:t>21/03/2018</a:t>
            </a:fld>
            <a:endParaRPr lang="fr-FR"/>
          </a:p>
        </p:txBody>
      </p:sp>
      <p:sp>
        <p:nvSpPr>
          <p:cNvPr id="5" name="Espace réservé du numéro de diapositive 4"/>
          <p:cNvSpPr>
            <a:spLocks noGrp="1"/>
          </p:cNvSpPr>
          <p:nvPr>
            <p:ph type="sldNum" sz="quarter" idx="12"/>
          </p:nvPr>
        </p:nvSpPr>
        <p:spPr/>
        <p:txBody>
          <a:bodyPr/>
          <a:lstStyle/>
          <a:p>
            <a:fld id="{3BAC9EA2-7CA8-4051-B8DE-F79ECBE26E2B}" type="slidenum">
              <a:rPr lang="fr-FR" smtClean="0"/>
              <a:pPr/>
              <a:t>12</a:t>
            </a:fld>
            <a:endParaRPr lang="fr-FR"/>
          </a:p>
        </p:txBody>
      </p:sp>
    </p:spTree>
    <p:extLst>
      <p:ext uri="{BB962C8B-B14F-4D97-AF65-F5344CB8AC3E}">
        <p14:creationId xmlns:p14="http://schemas.microsoft.com/office/powerpoint/2010/main" val="2630509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13</a:t>
            </a:fld>
            <a:endParaRPr lang="fr-FR"/>
          </a:p>
        </p:txBody>
      </p:sp>
      <p:sp>
        <p:nvSpPr>
          <p:cNvPr id="5" name="Rectangle 4"/>
          <p:cNvSpPr/>
          <p:nvPr/>
        </p:nvSpPr>
        <p:spPr>
          <a:xfrm>
            <a:off x="539552" y="1628800"/>
            <a:ext cx="7992888" cy="769441"/>
          </a:xfrm>
          <a:prstGeom prst="rect">
            <a:avLst/>
          </a:prstGeom>
        </p:spPr>
        <p:txBody>
          <a:bodyPr wrap="square">
            <a:spAutoFit/>
          </a:bodyPr>
          <a:lstStyle/>
          <a:p>
            <a:r>
              <a:rPr lang="fr-FR" sz="2200" dirty="0">
                <a:latin typeface="Times New Roman" pitchFamily="18" charset="0"/>
                <a:cs typeface="Times New Roman" pitchFamily="18" charset="0"/>
              </a:rPr>
              <a:t>Vous pouvez bien sûr parcourir le document avec le pointeur, puis cliquer à l’endroit où vous souhaitez placer le curseur. </a:t>
            </a:r>
            <a:endParaRPr lang="es-ES" sz="2200" dirty="0">
              <a:latin typeface="Times New Roman" pitchFamily="18" charset="0"/>
              <a:cs typeface="Times New Roman" pitchFamily="18" charset="0"/>
            </a:endParaRPr>
          </a:p>
        </p:txBody>
      </p:sp>
      <p:sp>
        <p:nvSpPr>
          <p:cNvPr id="6" name="Rectangle 5"/>
          <p:cNvSpPr/>
          <p:nvPr/>
        </p:nvSpPr>
        <p:spPr>
          <a:xfrm>
            <a:off x="827584" y="2420888"/>
            <a:ext cx="5556329" cy="430887"/>
          </a:xfrm>
          <a:prstGeom prst="rect">
            <a:avLst/>
          </a:prstGeom>
        </p:spPr>
        <p:txBody>
          <a:bodyPr wrap="none">
            <a:spAutoFit/>
          </a:bodyPr>
          <a:lstStyle/>
          <a:p>
            <a:r>
              <a:rPr lang="fr-FR" sz="2200" dirty="0">
                <a:latin typeface="Times New Roman" pitchFamily="18" charset="0"/>
                <a:cs typeface="Times New Roman" pitchFamily="18" charset="0"/>
              </a:rPr>
              <a:t>D’autres méthodes plus « élégantes » existent : </a:t>
            </a:r>
            <a:endParaRPr lang="es-ES" sz="2200" dirty="0">
              <a:latin typeface="Times New Roman" pitchFamily="18" charset="0"/>
              <a:cs typeface="Times New Roman" pitchFamily="18" charset="0"/>
            </a:endParaRPr>
          </a:p>
        </p:txBody>
      </p:sp>
      <p:sp>
        <p:nvSpPr>
          <p:cNvPr id="7" name="Rectangle 6"/>
          <p:cNvSpPr/>
          <p:nvPr/>
        </p:nvSpPr>
        <p:spPr>
          <a:xfrm>
            <a:off x="724362" y="2959604"/>
            <a:ext cx="7776864" cy="1446550"/>
          </a:xfrm>
          <a:prstGeom prst="rect">
            <a:avLst/>
          </a:prstGeom>
        </p:spPr>
        <p:txBody>
          <a:bodyPr wrap="square">
            <a:spAutoFit/>
          </a:bodyPr>
          <a:lstStyle/>
          <a:p>
            <a:pPr marL="342900" indent="-342900">
              <a:buFont typeface="Wingdings" pitchFamily="2" charset="2"/>
              <a:buChar char="§"/>
            </a:pPr>
            <a:r>
              <a:rPr lang="fr-FR" sz="2200" dirty="0" smtClean="0">
                <a:latin typeface="Times New Roman" pitchFamily="18" charset="0"/>
                <a:cs typeface="Times New Roman" pitchFamily="18" charset="0"/>
              </a:rPr>
              <a:t>Cliquez </a:t>
            </a:r>
            <a:r>
              <a:rPr lang="fr-FR" sz="2200" dirty="0">
                <a:latin typeface="Times New Roman" pitchFamily="18" charset="0"/>
                <a:cs typeface="Times New Roman" pitchFamily="18" charset="0"/>
              </a:rPr>
              <a:t>sur l’un des deux boutons de double flèche situés sous la barre de défilement </a:t>
            </a:r>
            <a:r>
              <a:rPr lang="fr-FR" sz="2200" dirty="0" smtClean="0">
                <a:latin typeface="Times New Roman" pitchFamily="18" charset="0"/>
                <a:cs typeface="Times New Roman" pitchFamily="18" charset="0"/>
              </a:rPr>
              <a:t>vertical, </a:t>
            </a:r>
            <a:r>
              <a:rPr lang="fr-FR" sz="2200" dirty="0">
                <a:latin typeface="Times New Roman" pitchFamily="18" charset="0"/>
                <a:cs typeface="Times New Roman" pitchFamily="18" charset="0"/>
              </a:rPr>
              <a:t>pour accéder à la page précédente ou à la page </a:t>
            </a:r>
            <a:r>
              <a:rPr lang="fr-FR" sz="2200" dirty="0" smtClean="0">
                <a:latin typeface="Times New Roman" pitchFamily="18" charset="0"/>
                <a:cs typeface="Times New Roman" pitchFamily="18" charset="0"/>
              </a:rPr>
              <a:t>suivante.</a:t>
            </a:r>
            <a:endParaRPr lang="fr-FR" sz="2200" dirty="0">
              <a:latin typeface="Times New Roman" pitchFamily="18" charset="0"/>
              <a:cs typeface="Times New Roman" pitchFamily="18" charset="0"/>
            </a:endParaRPr>
          </a:p>
          <a:p>
            <a:endParaRPr lang="fr-FR" sz="2200" dirty="0">
              <a:latin typeface="Times New Roman" pitchFamily="18" charset="0"/>
              <a:cs typeface="Times New Roman" pitchFamily="18" charset="0"/>
            </a:endParaRPr>
          </a:p>
        </p:txBody>
      </p:sp>
      <p:sp>
        <p:nvSpPr>
          <p:cNvPr id="8" name="Rectangle 7"/>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3200" b="1"/>
              <a:t>Se déplacer dans le document </a:t>
            </a:r>
            <a:endParaRPr lang="fr-FR" sz="3200"/>
          </a:p>
        </p:txBody>
      </p:sp>
    </p:spTree>
    <p:extLst>
      <p:ext uri="{BB962C8B-B14F-4D97-AF65-F5344CB8AC3E}">
        <p14:creationId xmlns:p14="http://schemas.microsoft.com/office/powerpoint/2010/main" val="66085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14</a:t>
            </a:fld>
            <a:endParaRPr lang="fr-F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5914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836897"/>
            <a:ext cx="2975495" cy="400110"/>
          </a:xfrm>
          <a:prstGeom prst="rect">
            <a:avLst/>
          </a:prstGeom>
        </p:spPr>
        <p:txBody>
          <a:bodyPr wrap="none">
            <a:spAutoFit/>
          </a:bodyPr>
          <a:lstStyle/>
          <a:p>
            <a:pPr marL="342900" indent="-342900">
              <a:buFont typeface="Wingdings" pitchFamily="2" charset="2"/>
              <a:buChar char="§"/>
            </a:pPr>
            <a:r>
              <a:rPr lang="es-ES" sz="2000">
                <a:latin typeface="Times New Roman" pitchFamily="18" charset="0"/>
                <a:cs typeface="Times New Roman" pitchFamily="18" charset="0"/>
              </a:rPr>
              <a:t>Les </a:t>
            </a:r>
            <a:r>
              <a:rPr lang="es-ES" sz="2000" err="1">
                <a:latin typeface="Times New Roman" pitchFamily="18" charset="0"/>
                <a:cs typeface="Times New Roman" pitchFamily="18" charset="0"/>
              </a:rPr>
              <a:t>raccourcis</a:t>
            </a:r>
            <a:r>
              <a:rPr lang="es-ES" sz="2000">
                <a:latin typeface="Times New Roman" pitchFamily="18" charset="0"/>
                <a:cs typeface="Times New Roman" pitchFamily="18" charset="0"/>
              </a:rPr>
              <a:t> </a:t>
            </a:r>
            <a:r>
              <a:rPr lang="es-ES" sz="2000" err="1">
                <a:latin typeface="Times New Roman" pitchFamily="18" charset="0"/>
                <a:cs typeface="Times New Roman" pitchFamily="18" charset="0"/>
              </a:rPr>
              <a:t>clavier</a:t>
            </a:r>
            <a:r>
              <a:rPr lang="es-ES" sz="2000">
                <a:latin typeface="Times New Roman" pitchFamily="18" charset="0"/>
                <a:cs typeface="Times New Roman" pitchFamily="18" charset="0"/>
              </a:rPr>
              <a:t> : </a:t>
            </a:r>
            <a:endParaRPr lang="es-ES" sz="2000" u="sng">
              <a:latin typeface="Times New Roman" pitchFamily="18" charset="0"/>
              <a:cs typeface="Times New Roman" pitchFamily="18" charset="0"/>
            </a:endParaRPr>
          </a:p>
        </p:txBody>
      </p:sp>
      <p:sp>
        <p:nvSpPr>
          <p:cNvPr id="6" name="Rectangle 5"/>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3200" b="1"/>
              <a:t>Se déplacer dans le document </a:t>
            </a:r>
            <a:endParaRPr lang="fr-FR" sz="3200"/>
          </a:p>
        </p:txBody>
      </p:sp>
    </p:spTree>
    <p:extLst>
      <p:ext uri="{BB962C8B-B14F-4D97-AF65-F5344CB8AC3E}">
        <p14:creationId xmlns:p14="http://schemas.microsoft.com/office/powerpoint/2010/main" val="3465349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15</a:t>
            </a:fld>
            <a:endParaRPr lang="fr-FR"/>
          </a:p>
        </p:txBody>
      </p:sp>
      <p:sp>
        <p:nvSpPr>
          <p:cNvPr id="5" name="Rectangle 4"/>
          <p:cNvSpPr/>
          <p:nvPr/>
        </p:nvSpPr>
        <p:spPr>
          <a:xfrm>
            <a:off x="611559" y="1033622"/>
            <a:ext cx="8035727" cy="1938992"/>
          </a:xfrm>
          <a:prstGeom prst="rect">
            <a:avLst/>
          </a:prstGeom>
        </p:spPr>
        <p:txBody>
          <a:bodyPr wrap="square">
            <a:spAutoFit/>
          </a:bodyPr>
          <a:lstStyle/>
          <a:p>
            <a:pPr>
              <a:lnSpc>
                <a:spcPct val="150000"/>
              </a:lnSpc>
            </a:pPr>
            <a:r>
              <a:rPr lang="fr-FR" sz="2000" dirty="0" smtClean="0">
                <a:latin typeface="Times New Roman" panose="02020603050405020304" pitchFamily="18" charset="0"/>
                <a:cs typeface="Times New Roman" panose="02020603050405020304" pitchFamily="18" charset="0"/>
              </a:rPr>
              <a:t>Rechercher</a:t>
            </a:r>
            <a:r>
              <a:rPr lang="fr-FR" sz="2000" dirty="0">
                <a:latin typeface="Times New Roman" panose="02020603050405020304" pitchFamily="18" charset="0"/>
                <a:cs typeface="Times New Roman" panose="02020603050405020304" pitchFamily="18" charset="0"/>
              </a:rPr>
              <a:t>, Remplacer et Atteindre sont les noms explicites des trois onglets de la fenêtre « Rechercher et remplacer ». </a:t>
            </a:r>
            <a:endParaRPr lang="fr-FR" sz="2000" dirty="0" smtClean="0">
              <a:latin typeface="Times New Roman" panose="02020603050405020304" pitchFamily="18" charset="0"/>
              <a:cs typeface="Times New Roman" panose="02020603050405020304" pitchFamily="18" charset="0"/>
            </a:endParaRPr>
          </a:p>
          <a:p>
            <a:pPr>
              <a:lnSpc>
                <a:spcPct val="150000"/>
              </a:lnSpc>
            </a:pPr>
            <a:r>
              <a:rPr lang="fr-FR" sz="2000" dirty="0" smtClean="0">
                <a:latin typeface="Times New Roman" panose="02020603050405020304" pitchFamily="18" charset="0"/>
                <a:cs typeface="Times New Roman" panose="02020603050405020304" pitchFamily="18" charset="0"/>
              </a:rPr>
              <a:t>On </a:t>
            </a:r>
            <a:r>
              <a:rPr lang="fr-FR" sz="2000" dirty="0">
                <a:latin typeface="Times New Roman" panose="02020603050405020304" pitchFamily="18" charset="0"/>
                <a:cs typeface="Times New Roman" panose="02020603050405020304" pitchFamily="18" charset="0"/>
              </a:rPr>
              <a:t>peut aussi afficher cette fenêtre en appuyant sur la touche F5, elle s’ouvre à l’onglet Atteindre. </a:t>
            </a:r>
            <a:endParaRPr lang="es-ES"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08401"/>
            <a:ext cx="7747695" cy="294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3200" b="1" smtClean="0"/>
              <a:t>Rechercher, Remplacer, Atteindre </a:t>
            </a:r>
            <a:endParaRPr lang="fr-FR" sz="3200" b="1"/>
          </a:p>
        </p:txBody>
      </p:sp>
    </p:spTree>
    <p:extLst>
      <p:ext uri="{BB962C8B-B14F-4D97-AF65-F5344CB8AC3E}">
        <p14:creationId xmlns:p14="http://schemas.microsoft.com/office/powerpoint/2010/main" val="16196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16</a:t>
            </a:fld>
            <a:endParaRPr lang="fr-FR"/>
          </a:p>
        </p:txBody>
      </p:sp>
      <p:sp>
        <p:nvSpPr>
          <p:cNvPr id="5" name="Rectangle 4"/>
          <p:cNvSpPr/>
          <p:nvPr/>
        </p:nvSpPr>
        <p:spPr>
          <a:xfrm>
            <a:off x="755576" y="1268760"/>
            <a:ext cx="7776864" cy="2862322"/>
          </a:xfrm>
          <a:prstGeom prst="rect">
            <a:avLst/>
          </a:prstGeom>
        </p:spPr>
        <p:txBody>
          <a:bodyPr wrap="square">
            <a:spAutoFit/>
          </a:bodyPr>
          <a:lstStyle/>
          <a:p>
            <a:pPr algn="just">
              <a:lnSpc>
                <a:spcPct val="150000"/>
              </a:lnSpc>
            </a:pPr>
            <a:r>
              <a:rPr lang="fr-FR" sz="2000">
                <a:latin typeface="Times New Roman" panose="02020603050405020304" pitchFamily="18" charset="0"/>
                <a:cs typeface="Times New Roman" panose="02020603050405020304" pitchFamily="18" charset="0"/>
              </a:rPr>
              <a:t>Le fractionnement de la fenêtre permet de visualiser et de modifier deux parties du document en cours. </a:t>
            </a:r>
          </a:p>
          <a:p>
            <a:pPr algn="just">
              <a:lnSpc>
                <a:spcPct val="150000"/>
              </a:lnSpc>
            </a:pPr>
            <a:r>
              <a:rPr lang="fr-FR" sz="2000">
                <a:latin typeface="Times New Roman" panose="02020603050405020304" pitchFamily="18" charset="0"/>
                <a:cs typeface="Times New Roman" panose="02020603050405020304" pitchFamily="18" charset="0"/>
              </a:rPr>
              <a:t>Pour fractionner la fenêtre, pointez sur le petit trait horizontal situé au-dessus de la barre de défilement. Quand le pointeur prend la forme d’une double flèche , cliquez-glissez jusqu’à l’emplacement de séparation souhaité. </a:t>
            </a:r>
            <a:endParaRPr lang="es-ES" sz="2000">
              <a:latin typeface="Times New Roman" panose="02020603050405020304" pitchFamily="18" charset="0"/>
              <a:cs typeface="Times New Roman" panose="02020603050405020304" pitchFamily="18" charset="0"/>
            </a:endParaRPr>
          </a:p>
        </p:txBody>
      </p:sp>
      <p:sp>
        <p:nvSpPr>
          <p:cNvPr id="6" name="Rectangle 5"/>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3200" b="1" err="1" smtClean="0"/>
              <a:t>Fractionner</a:t>
            </a:r>
            <a:r>
              <a:rPr lang="es-ES" sz="3200" b="1" smtClean="0"/>
              <a:t> la </a:t>
            </a:r>
            <a:r>
              <a:rPr lang="es-ES" sz="3200" b="1" err="1" smtClean="0"/>
              <a:t>fenetre</a:t>
            </a:r>
            <a:r>
              <a:rPr lang="es-ES" sz="3200" b="1" smtClean="0"/>
              <a:t> </a:t>
            </a:r>
            <a:endParaRPr lang="es-ES" sz="3200"/>
          </a:p>
        </p:txBody>
      </p:sp>
    </p:spTree>
    <p:extLst>
      <p:ext uri="{BB962C8B-B14F-4D97-AF65-F5344CB8AC3E}">
        <p14:creationId xmlns:p14="http://schemas.microsoft.com/office/powerpoint/2010/main" val="1443417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2129" y="1628800"/>
            <a:ext cx="3944541" cy="1792670"/>
          </a:xfrm>
          <a:prstGeom prst="rect">
            <a:avLst/>
          </a:prstGeom>
        </p:spPr>
        <p:txBody>
          <a:bodyPr wrap="none">
            <a:spAutoFit/>
          </a:bodyPr>
          <a:lstStyle/>
          <a:p>
            <a:pPr algn="ctr">
              <a:lnSpc>
                <a:spcPct val="150000"/>
              </a:lnSpc>
            </a:pPr>
            <a:r>
              <a:rPr lang="fr-FR" sz="3600" b="1" smtClean="0"/>
              <a:t>CHAPITRE 2 </a:t>
            </a:r>
          </a:p>
          <a:p>
            <a:pPr algn="ctr">
              <a:lnSpc>
                <a:spcPct val="150000"/>
              </a:lnSpc>
            </a:pPr>
            <a:r>
              <a:rPr lang="fr-FR" sz="4200" b="1" smtClean="0"/>
              <a:t>MISE EN FORME </a:t>
            </a:r>
            <a:endParaRPr lang="fr-FR" sz="4200" b="1"/>
          </a:p>
        </p:txBody>
      </p:sp>
      <p:sp>
        <p:nvSpPr>
          <p:cNvPr id="11" name="Espace réservé de la date 10"/>
          <p:cNvSpPr>
            <a:spLocks noGrp="1"/>
          </p:cNvSpPr>
          <p:nvPr>
            <p:ph type="dt" sz="half" idx="10"/>
          </p:nvPr>
        </p:nvSpPr>
        <p:spPr/>
        <p:txBody>
          <a:bodyPr/>
          <a:lstStyle/>
          <a:p>
            <a:fld id="{A7B747DF-B911-4D48-A228-98510BE6B6C7}" type="datetime1">
              <a:rPr lang="fr-FR" smtClean="0"/>
              <a:t>21/03/2018</a:t>
            </a:fld>
            <a:endParaRPr lang="fr-FR"/>
          </a:p>
        </p:txBody>
      </p:sp>
      <p:sp>
        <p:nvSpPr>
          <p:cNvPr id="13" name="Espace réservé du numéro de diapositive 12"/>
          <p:cNvSpPr>
            <a:spLocks noGrp="1"/>
          </p:cNvSpPr>
          <p:nvPr>
            <p:ph type="sldNum" sz="quarter" idx="12"/>
          </p:nvPr>
        </p:nvSpPr>
        <p:spPr/>
        <p:txBody>
          <a:bodyPr/>
          <a:lstStyle/>
          <a:p>
            <a:fld id="{3BAC9EA2-7CA8-4051-B8DE-F79ECBE26E2B}" type="slidenum">
              <a:rPr lang="fr-FR" smtClean="0"/>
              <a:pPr/>
              <a:t>17</a:t>
            </a:fld>
            <a:endParaRPr lang="fr-FR"/>
          </a:p>
        </p:txBody>
      </p:sp>
    </p:spTree>
    <p:extLst>
      <p:ext uri="{BB962C8B-B14F-4D97-AF65-F5344CB8AC3E}">
        <p14:creationId xmlns:p14="http://schemas.microsoft.com/office/powerpoint/2010/main" val="348896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018C0A-1095-459D-B3DF-0750EF54F64A}"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18</a:t>
            </a:fld>
            <a:endParaRPr lang="fr-FR"/>
          </a:p>
        </p:txBody>
      </p:sp>
      <p:sp>
        <p:nvSpPr>
          <p:cNvPr id="5" name="Rectangle 4"/>
          <p:cNvSpPr/>
          <p:nvPr/>
        </p:nvSpPr>
        <p:spPr>
          <a:xfrm>
            <a:off x="1180872" y="1575956"/>
            <a:ext cx="5873724" cy="523220"/>
          </a:xfrm>
          <a:prstGeom prst="rect">
            <a:avLst/>
          </a:prstGeom>
        </p:spPr>
        <p:txBody>
          <a:bodyPr wrap="none">
            <a:spAutoFit/>
          </a:bodyPr>
          <a:lstStyle/>
          <a:p>
            <a:pPr marL="457200" indent="-457200">
              <a:buFont typeface="Wingdings" pitchFamily="2" charset="2"/>
              <a:buChar char="v"/>
            </a:pPr>
            <a:r>
              <a:rPr lang="fr-FR" sz="2800" smtClean="0">
                <a:solidFill>
                  <a:schemeClr val="accent5">
                    <a:lumMod val="75000"/>
                  </a:schemeClr>
                </a:solidFill>
                <a:latin typeface="Times New Roman" pitchFamily="18" charset="0"/>
                <a:cs typeface="Times New Roman" pitchFamily="18" charset="0"/>
              </a:rPr>
              <a:t>Mise en forme avant ou après saisie </a:t>
            </a:r>
            <a:endParaRPr lang="fr-FR" sz="2800">
              <a:solidFill>
                <a:schemeClr val="accent5">
                  <a:lumMod val="75000"/>
                </a:schemeClr>
              </a:solidFill>
              <a:latin typeface="Times New Roman" pitchFamily="18" charset="0"/>
              <a:cs typeface="Times New Roman" pitchFamily="18" charset="0"/>
            </a:endParaRPr>
          </a:p>
        </p:txBody>
      </p:sp>
      <p:sp>
        <p:nvSpPr>
          <p:cNvPr id="6" name="Rectangle 5"/>
          <p:cNvSpPr/>
          <p:nvPr/>
        </p:nvSpPr>
        <p:spPr>
          <a:xfrm>
            <a:off x="1187624" y="2276872"/>
            <a:ext cx="4572000" cy="646331"/>
          </a:xfrm>
          <a:prstGeom prst="rect">
            <a:avLst/>
          </a:prstGeom>
        </p:spPr>
        <p:txBody>
          <a:bodyPr>
            <a:spAutoFit/>
          </a:bodyPr>
          <a:lstStyle/>
          <a:p>
            <a:r>
              <a:rPr lang="fr-FR" smtClean="0">
                <a:latin typeface="Times New Roman" pitchFamily="18" charset="0"/>
                <a:cs typeface="Times New Roman" pitchFamily="18" charset="0"/>
              </a:rPr>
              <a:t>- Sélectionner le texte, puis appliquer une mise en forme.</a:t>
            </a:r>
            <a:endParaRPr lang="fr-FR">
              <a:latin typeface="Times New Roman" pitchFamily="18" charset="0"/>
              <a:cs typeface="Times New Roman" pitchFamily="18" charset="0"/>
            </a:endParaRPr>
          </a:p>
        </p:txBody>
      </p:sp>
      <p:sp>
        <p:nvSpPr>
          <p:cNvPr id="7" name="ZoneTexte 6"/>
          <p:cNvSpPr txBox="1"/>
          <p:nvPr/>
        </p:nvSpPr>
        <p:spPr>
          <a:xfrm>
            <a:off x="3839139" y="2600037"/>
            <a:ext cx="309634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b="1" u="sng" smtClean="0">
                <a:latin typeface="Times New Roman" pitchFamily="18" charset="0"/>
                <a:cs typeface="Times New Roman" pitchFamily="18" charset="0"/>
              </a:rPr>
              <a:t>Exemple :</a:t>
            </a:r>
            <a:r>
              <a:rPr lang="fr-FR" b="1" smtClean="0">
                <a:latin typeface="Times New Roman" pitchFamily="18" charset="0"/>
                <a:cs typeface="Times New Roman" pitchFamily="18" charset="0"/>
              </a:rPr>
              <a:t> </a:t>
            </a:r>
            <a:r>
              <a:rPr lang="fr-FR" smtClean="0">
                <a:latin typeface="Times New Roman" pitchFamily="18" charset="0"/>
                <a:cs typeface="Times New Roman" pitchFamily="18" charset="0"/>
              </a:rPr>
              <a:t>sélectionnez une expression, puis cliquez sur la commande </a:t>
            </a:r>
            <a:r>
              <a:rPr lang="fr-FR" b="1" u="sng" smtClean="0">
                <a:latin typeface="Times New Roman" pitchFamily="18" charset="0"/>
                <a:cs typeface="Times New Roman" pitchFamily="18" charset="0"/>
              </a:rPr>
              <a:t>S</a:t>
            </a:r>
            <a:r>
              <a:rPr lang="fr-FR" b="1" smtClean="0">
                <a:latin typeface="Times New Roman" pitchFamily="18" charset="0"/>
                <a:cs typeface="Times New Roman" pitchFamily="18" charset="0"/>
              </a:rPr>
              <a:t> </a:t>
            </a:r>
            <a:r>
              <a:rPr lang="fr-FR" smtClean="0">
                <a:latin typeface="Times New Roman" pitchFamily="18" charset="0"/>
                <a:cs typeface="Times New Roman" pitchFamily="18" charset="0"/>
              </a:rPr>
              <a:t>du groupe Police, à l’onglet Accueil.</a:t>
            </a:r>
            <a:endParaRPr lang="fr-FR">
              <a:latin typeface="Times New Roman" pitchFamily="18" charset="0"/>
              <a:cs typeface="Times New Roman" pitchFamily="18" charset="0"/>
            </a:endParaRPr>
          </a:p>
        </p:txBody>
      </p:sp>
      <p:sp>
        <p:nvSpPr>
          <p:cNvPr id="8" name="Rectangle 7"/>
          <p:cNvSpPr/>
          <p:nvPr/>
        </p:nvSpPr>
        <p:spPr>
          <a:xfrm>
            <a:off x="1321886" y="3784925"/>
            <a:ext cx="4437738" cy="646331"/>
          </a:xfrm>
          <a:prstGeom prst="rect">
            <a:avLst/>
          </a:prstGeom>
        </p:spPr>
        <p:txBody>
          <a:bodyPr wrap="square">
            <a:spAutoFit/>
          </a:bodyPr>
          <a:lstStyle/>
          <a:p>
            <a:r>
              <a:rPr lang="fr-FR" smtClean="0">
                <a:latin typeface="Times New Roman" pitchFamily="18" charset="0"/>
                <a:cs typeface="Times New Roman" pitchFamily="18" charset="0"/>
              </a:rPr>
              <a:t>-  Ou bien on peut indiquer d’abord la mise en forme, puis saisir le texte.</a:t>
            </a:r>
            <a:endParaRPr lang="fr-FR">
              <a:latin typeface="Times New Roman" pitchFamily="18" charset="0"/>
              <a:cs typeface="Times New Roman" pitchFamily="18" charset="0"/>
            </a:endParaRPr>
          </a:p>
        </p:txBody>
      </p:sp>
      <p:sp>
        <p:nvSpPr>
          <p:cNvPr id="9" name="ZoneTexte 8"/>
          <p:cNvSpPr txBox="1"/>
          <p:nvPr/>
        </p:nvSpPr>
        <p:spPr>
          <a:xfrm>
            <a:off x="3834467" y="4168435"/>
            <a:ext cx="309634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b="1" u="sng" smtClean="0">
                <a:latin typeface="Times New Roman" pitchFamily="18" charset="0"/>
                <a:cs typeface="Times New Roman" pitchFamily="18" charset="0"/>
              </a:rPr>
              <a:t>Exemple : </a:t>
            </a:r>
            <a:r>
              <a:rPr lang="fr-FR" smtClean="0">
                <a:latin typeface="Times New Roman" pitchFamily="18" charset="0"/>
                <a:cs typeface="Times New Roman" pitchFamily="18" charset="0"/>
              </a:rPr>
              <a:t>activez le bouton S , puis saisissez le texte à souligner. </a:t>
            </a:r>
            <a:endParaRPr lang="fr-FR">
              <a:latin typeface="Times New Roman" pitchFamily="18" charset="0"/>
              <a:cs typeface="Times New Roman" pitchFamily="18" charset="0"/>
            </a:endParaRPr>
          </a:p>
        </p:txBody>
      </p:sp>
      <p:sp>
        <p:nvSpPr>
          <p:cNvPr id="11" name="Rectangle 10"/>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3200">
                <a:solidFill>
                  <a:srgbClr val="FF0000"/>
                </a:solidFill>
                <a:latin typeface="Times New Roman" pitchFamily="18" charset="0"/>
                <a:cs typeface="Times New Roman" pitchFamily="18" charset="0"/>
              </a:rPr>
              <a:t>Introduction</a:t>
            </a:r>
            <a:endParaRPr lang="es-ES" sz="3200"/>
          </a:p>
        </p:txBody>
      </p:sp>
    </p:spTree>
    <p:extLst>
      <p:ext uri="{BB962C8B-B14F-4D97-AF65-F5344CB8AC3E}">
        <p14:creationId xmlns:p14="http://schemas.microsoft.com/office/powerpoint/2010/main" val="1920747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F584E7-5CE2-4E34-B51A-AFB72F1732F1}" type="datetime1">
              <a:rPr lang="fr-FR" smtClean="0"/>
              <a:t>21/03/2018</a:t>
            </a:fld>
            <a:endParaRPr lang="fr-FR" dirty="0"/>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19</a:t>
            </a:fld>
            <a:endParaRPr lang="fr-FR" dirty="0"/>
          </a:p>
        </p:txBody>
      </p:sp>
      <p:sp>
        <p:nvSpPr>
          <p:cNvPr id="5" name="Rectangle 4"/>
          <p:cNvSpPr/>
          <p:nvPr/>
        </p:nvSpPr>
        <p:spPr>
          <a:xfrm>
            <a:off x="1187624" y="841564"/>
            <a:ext cx="6016391" cy="523220"/>
          </a:xfrm>
          <a:prstGeom prst="rect">
            <a:avLst/>
          </a:prstGeom>
        </p:spPr>
        <p:txBody>
          <a:bodyPr wrap="none">
            <a:spAutoFit/>
          </a:bodyPr>
          <a:lstStyle/>
          <a:p>
            <a:pPr marL="457200" indent="-457200">
              <a:buFont typeface="Wingdings" pitchFamily="2" charset="2"/>
              <a:buChar char="v"/>
            </a:pPr>
            <a:r>
              <a:rPr lang="fr-FR" sz="2800" smtClean="0">
                <a:solidFill>
                  <a:schemeClr val="accent5">
                    <a:lumMod val="75000"/>
                  </a:schemeClr>
                </a:solidFill>
                <a:latin typeface="Times New Roman" pitchFamily="18" charset="0"/>
                <a:cs typeface="Times New Roman" pitchFamily="18" charset="0"/>
              </a:rPr>
              <a:t>Mini barre d’outils de mise en forme </a:t>
            </a:r>
            <a:endParaRPr lang="fr-FR" sz="2800">
              <a:solidFill>
                <a:schemeClr val="accent5">
                  <a:lumMod val="75000"/>
                </a:schemeClr>
              </a:solidFill>
              <a:latin typeface="Times New Roman" pitchFamily="18" charset="0"/>
              <a:cs typeface="Times New Roman" pitchFamily="18" charset="0"/>
            </a:endParaRPr>
          </a:p>
        </p:txBody>
      </p:sp>
      <p:sp>
        <p:nvSpPr>
          <p:cNvPr id="6" name="Rectangle 5"/>
          <p:cNvSpPr/>
          <p:nvPr/>
        </p:nvSpPr>
        <p:spPr>
          <a:xfrm>
            <a:off x="1043608" y="1713582"/>
            <a:ext cx="7416824" cy="923330"/>
          </a:xfrm>
          <a:prstGeom prst="rect">
            <a:avLst/>
          </a:prstGeom>
        </p:spPr>
        <p:txBody>
          <a:bodyPr wrap="square">
            <a:spAutoFit/>
          </a:bodyPr>
          <a:lstStyle/>
          <a:p>
            <a:r>
              <a:rPr lang="fr-FR" dirty="0" smtClean="0">
                <a:latin typeface="Times New Roman" pitchFamily="18" charset="0"/>
                <a:cs typeface="Times New Roman" pitchFamily="18" charset="0"/>
              </a:rPr>
              <a:t>	Quand  on  pointe  sur  un  texte  sélectionné,  ou  bien  en  faisant  un  clic  droit  sur  le document, une mini barre d’outils de mise en forme s’affiche</a:t>
            </a:r>
            <a:endParaRPr lang="fr-FR"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895" y="2852936"/>
            <a:ext cx="414657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9632" y="4150821"/>
            <a:ext cx="7128792" cy="646331"/>
          </a:xfrm>
          <a:prstGeom prst="rect">
            <a:avLst/>
          </a:prstGeom>
        </p:spPr>
        <p:txBody>
          <a:bodyPr wrap="square">
            <a:spAutoFit/>
          </a:bodyPr>
          <a:lstStyle/>
          <a:p>
            <a:r>
              <a:rPr lang="fr-FR" dirty="0" smtClean="0">
                <a:latin typeface="Times New Roman" pitchFamily="18" charset="0"/>
                <a:cs typeface="Times New Roman" pitchFamily="18" charset="0"/>
              </a:rPr>
              <a:t>	Elle contient les outils les plus courants : type, taille et couleur de police, gras, italique, souligné, etc. </a:t>
            </a:r>
            <a:endParaRPr lang="fr-FR" dirty="0">
              <a:latin typeface="Times New Roman" pitchFamily="18" charset="0"/>
              <a:cs typeface="Times New Roman" pitchFamily="18" charset="0"/>
            </a:endParaRPr>
          </a:p>
        </p:txBody>
      </p:sp>
      <p:sp>
        <p:nvSpPr>
          <p:cNvPr id="8" name="Rectangle 7"/>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3200">
                <a:solidFill>
                  <a:srgbClr val="FF0000"/>
                </a:solidFill>
                <a:latin typeface="Times New Roman" pitchFamily="18" charset="0"/>
                <a:cs typeface="Times New Roman" pitchFamily="18" charset="0"/>
              </a:rPr>
              <a:t>Introduction</a:t>
            </a:r>
            <a:endParaRPr lang="es-ES" sz="3200"/>
          </a:p>
        </p:txBody>
      </p:sp>
    </p:spTree>
    <p:extLst>
      <p:ext uri="{BB962C8B-B14F-4D97-AF65-F5344CB8AC3E}">
        <p14:creationId xmlns:p14="http://schemas.microsoft.com/office/powerpoint/2010/main" val="248922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692696"/>
            <a:ext cx="6858000" cy="801043"/>
          </a:xfrm>
        </p:spPr>
        <p:txBody>
          <a:bodyPr/>
          <a:lstStyle/>
          <a:p>
            <a:r>
              <a:rPr lang="fr-FR" b="1" dirty="0" smtClean="0">
                <a:solidFill>
                  <a:srgbClr val="0070C0"/>
                </a:solidFill>
              </a:rPr>
              <a:t>Bureautique</a:t>
            </a:r>
            <a:endParaRPr lang="en-US" dirty="0"/>
          </a:p>
        </p:txBody>
      </p:sp>
      <p:sp>
        <p:nvSpPr>
          <p:cNvPr id="3" name="Sous-titre 2"/>
          <p:cNvSpPr>
            <a:spLocks noGrp="1"/>
          </p:cNvSpPr>
          <p:nvPr>
            <p:ph type="subTitle" idx="1"/>
          </p:nvPr>
        </p:nvSpPr>
        <p:spPr>
          <a:xfrm>
            <a:off x="1143000" y="2420888"/>
            <a:ext cx="6858000" cy="2448272"/>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457200" indent="-457200" algn="l">
              <a:lnSpc>
                <a:spcPct val="170000"/>
              </a:lnSpc>
              <a:buFont typeface="Arial" panose="020B0604020202020204" pitchFamily="34" charset="0"/>
              <a:buChar char="•"/>
            </a:pPr>
            <a:r>
              <a:rPr lang="fr-FR" sz="4200" dirty="0"/>
              <a:t>Microsoft </a:t>
            </a:r>
            <a:r>
              <a:rPr lang="fr-FR" sz="4200" dirty="0" smtClean="0"/>
              <a:t>Word.</a:t>
            </a:r>
            <a:endParaRPr lang="fr-FR" sz="4200" dirty="0"/>
          </a:p>
          <a:p>
            <a:pPr marL="457200" indent="-457200" algn="l">
              <a:lnSpc>
                <a:spcPct val="170000"/>
              </a:lnSpc>
              <a:buFont typeface="Arial" panose="020B0604020202020204" pitchFamily="34" charset="0"/>
              <a:buChar char="•"/>
            </a:pPr>
            <a:r>
              <a:rPr lang="fr-FR" sz="4200" dirty="0"/>
              <a:t>Microsoft </a:t>
            </a:r>
            <a:r>
              <a:rPr lang="fr-FR" sz="4200" dirty="0" smtClean="0"/>
              <a:t>Excel.</a:t>
            </a:r>
          </a:p>
          <a:p>
            <a:pPr marL="457200" indent="-457200" algn="l">
              <a:lnSpc>
                <a:spcPct val="170000"/>
              </a:lnSpc>
              <a:buFont typeface="Arial" panose="020B0604020202020204" pitchFamily="34" charset="0"/>
              <a:buChar char="•"/>
            </a:pPr>
            <a:r>
              <a:rPr lang="fr-FR" sz="4200" dirty="0" smtClean="0"/>
              <a:t>Microsoft Powerpoint.</a:t>
            </a:r>
            <a:endParaRPr lang="fr-FR" sz="4200" dirty="0"/>
          </a:p>
          <a:p>
            <a:endParaRPr lang="en-US" dirty="0"/>
          </a:p>
        </p:txBody>
      </p:sp>
    </p:spTree>
    <p:extLst>
      <p:ext uri="{BB962C8B-B14F-4D97-AF65-F5344CB8AC3E}">
        <p14:creationId xmlns:p14="http://schemas.microsoft.com/office/powerpoint/2010/main" val="41551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C06673-6C5A-44B4-9D32-2EF17622B62E}"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20</a:t>
            </a:fld>
            <a:endParaRPr lang="fr-FR"/>
          </a:p>
        </p:txBody>
      </p:sp>
      <p:sp>
        <p:nvSpPr>
          <p:cNvPr id="5" name="Rectangle 4"/>
          <p:cNvSpPr/>
          <p:nvPr/>
        </p:nvSpPr>
        <p:spPr>
          <a:xfrm>
            <a:off x="1187624" y="844152"/>
            <a:ext cx="4362092" cy="523220"/>
          </a:xfrm>
          <a:prstGeom prst="rect">
            <a:avLst/>
          </a:prstGeom>
        </p:spPr>
        <p:txBody>
          <a:bodyPr wrap="none">
            <a:spAutoFit/>
          </a:bodyPr>
          <a:lstStyle/>
          <a:p>
            <a:pPr marL="457200" indent="-457200">
              <a:buFont typeface="Wingdings" pitchFamily="2" charset="2"/>
              <a:buChar char="v"/>
            </a:pPr>
            <a:r>
              <a:rPr lang="fr-FR" sz="2800" smtClean="0">
                <a:solidFill>
                  <a:schemeClr val="accent5">
                    <a:lumMod val="75000"/>
                  </a:schemeClr>
                </a:solidFill>
                <a:latin typeface="Times New Roman" pitchFamily="18" charset="0"/>
                <a:cs typeface="Times New Roman" pitchFamily="18" charset="0"/>
              </a:rPr>
              <a:t>Aperçu de mise en forme </a:t>
            </a:r>
            <a:endParaRPr lang="fr-FR" sz="2800">
              <a:solidFill>
                <a:schemeClr val="accent5">
                  <a:lumMod val="75000"/>
                </a:schemeClr>
              </a:solidFill>
              <a:latin typeface="Times New Roman" pitchFamily="18" charset="0"/>
              <a:cs typeface="Times New Roman" pitchFamily="18" charset="0"/>
            </a:endParaRPr>
          </a:p>
        </p:txBody>
      </p:sp>
      <p:sp>
        <p:nvSpPr>
          <p:cNvPr id="6" name="Rectangle 5"/>
          <p:cNvSpPr/>
          <p:nvPr/>
        </p:nvSpPr>
        <p:spPr>
          <a:xfrm>
            <a:off x="755576" y="1556792"/>
            <a:ext cx="7272808" cy="646331"/>
          </a:xfrm>
          <a:prstGeom prst="rect">
            <a:avLst/>
          </a:prstGeom>
        </p:spPr>
        <p:txBody>
          <a:bodyPr wrap="square">
            <a:spAutoFit/>
          </a:bodyPr>
          <a:lstStyle/>
          <a:p>
            <a:r>
              <a:rPr lang="fr-FR" dirty="0" smtClean="0">
                <a:latin typeface="Times New Roman" pitchFamily="18" charset="0"/>
                <a:cs typeface="Times New Roman" pitchFamily="18" charset="0"/>
              </a:rPr>
              <a:t>	En plaçant  le pointeur sur une option de mise en forme présentée dans une galerie, on peut  voir  instantanément  son  effet  sur  le  document.</a:t>
            </a:r>
            <a:endParaRPr lang="fr-FR"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061" y="2276872"/>
            <a:ext cx="3971131" cy="2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5576" y="5075892"/>
            <a:ext cx="7704856" cy="369332"/>
          </a:xfrm>
          <a:prstGeom prst="rect">
            <a:avLst/>
          </a:prstGeom>
        </p:spPr>
        <p:txBody>
          <a:bodyPr wrap="square">
            <a:spAutoFit/>
          </a:bodyPr>
          <a:lstStyle/>
          <a:p>
            <a:r>
              <a:rPr lang="fr-FR" smtClean="0">
                <a:latin typeface="Times New Roman" pitchFamily="18" charset="0"/>
                <a:cs typeface="Times New Roman" pitchFamily="18" charset="0"/>
              </a:rPr>
              <a:t>Certaines  fenêtres  de  mise  en  forme présentent également une zone d’Aperçu.</a:t>
            </a:r>
            <a:endParaRPr lang="fr-FR">
              <a:latin typeface="Times New Roman" pitchFamily="18" charset="0"/>
              <a:cs typeface="Times New Roman" pitchFamily="18" charset="0"/>
            </a:endParaRPr>
          </a:p>
        </p:txBody>
      </p:sp>
      <p:sp>
        <p:nvSpPr>
          <p:cNvPr id="8" name="Rectangle 7"/>
          <p:cNvSpPr/>
          <p:nvPr/>
        </p:nvSpPr>
        <p:spPr>
          <a:xfrm>
            <a:off x="1403649" y="260648"/>
            <a:ext cx="617644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3200">
                <a:solidFill>
                  <a:srgbClr val="FF0000"/>
                </a:solidFill>
                <a:latin typeface="Times New Roman" pitchFamily="18" charset="0"/>
                <a:cs typeface="Times New Roman" pitchFamily="18" charset="0"/>
              </a:rPr>
              <a:t>Introduction</a:t>
            </a:r>
            <a:endParaRPr lang="es-ES" sz="3200"/>
          </a:p>
        </p:txBody>
      </p:sp>
    </p:spTree>
    <p:extLst>
      <p:ext uri="{BB962C8B-B14F-4D97-AF65-F5344CB8AC3E}">
        <p14:creationId xmlns:p14="http://schemas.microsoft.com/office/powerpoint/2010/main" val="254840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36647D-B415-45D2-85CF-06EE39735CA0}"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21</a:t>
            </a:fld>
            <a:endParaRPr lang="fr-FR"/>
          </a:p>
        </p:txBody>
      </p:sp>
      <p:sp>
        <p:nvSpPr>
          <p:cNvPr id="5" name="Rectangle 4"/>
          <p:cNvSpPr/>
          <p:nvPr/>
        </p:nvSpPr>
        <p:spPr>
          <a:xfrm>
            <a:off x="1403648" y="188640"/>
            <a:ext cx="5981125"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dirty="0" smtClean="0">
                <a:solidFill>
                  <a:srgbClr val="FF0000"/>
                </a:solidFill>
                <a:latin typeface="Times New Roman" pitchFamily="18" charset="0"/>
                <a:cs typeface="Times New Roman" pitchFamily="18" charset="0"/>
              </a:rPr>
              <a:t>1. Mise en forme des caractères</a:t>
            </a:r>
          </a:p>
        </p:txBody>
      </p:sp>
      <p:sp>
        <p:nvSpPr>
          <p:cNvPr id="6" name="Rectangle 5"/>
          <p:cNvSpPr/>
          <p:nvPr/>
        </p:nvSpPr>
        <p:spPr>
          <a:xfrm>
            <a:off x="683568" y="1340768"/>
            <a:ext cx="7848872" cy="4647426"/>
          </a:xfrm>
          <a:prstGeom prst="rect">
            <a:avLst/>
          </a:prstGeom>
        </p:spPr>
        <p:txBody>
          <a:bodyPr wrap="square">
            <a:spAutoFit/>
          </a:bodyPr>
          <a:lstStyle/>
          <a:p>
            <a:pPr marL="285750" indent="-285750">
              <a:buFont typeface="Wingdings" pitchFamily="2" charset="2"/>
              <a:buChar char="q"/>
            </a:pPr>
            <a:r>
              <a:rPr lang="fr-FR" dirty="0" smtClean="0">
                <a:latin typeface="Times New Roman" pitchFamily="18" charset="0"/>
                <a:cs typeface="Times New Roman" pitchFamily="18" charset="0"/>
              </a:rPr>
              <a:t>Pour modifier  la mise en forme d’un seul mot,  il suffit que  le curseur soit dans ce mot.</a:t>
            </a:r>
          </a:p>
          <a:p>
            <a:endParaRPr lang="fr-FR" sz="1600" i="1" dirty="0" smtClean="0">
              <a:latin typeface="Times New Roman" pitchFamily="18" charset="0"/>
              <a:cs typeface="Times New Roman" pitchFamily="18" charset="0"/>
            </a:endParaRPr>
          </a:p>
          <a:p>
            <a:r>
              <a:rPr lang="fr-FR" sz="1600" i="1" dirty="0" smtClean="0">
                <a:latin typeface="Times New Roman" pitchFamily="18" charset="0"/>
                <a:cs typeface="Times New Roman" pitchFamily="18" charset="0"/>
              </a:rPr>
              <a:t>Vérifiez  que </a:t>
            </a:r>
            <a:r>
              <a:rPr lang="fr-FR" sz="1600" b="1" i="1" dirty="0" smtClean="0">
                <a:latin typeface="Times New Roman" pitchFamily="18" charset="0"/>
                <a:cs typeface="Times New Roman" pitchFamily="18" charset="0"/>
              </a:rPr>
              <a:t>Word</a:t>
            </a:r>
            <a:r>
              <a:rPr lang="fr-FR" sz="1600" i="1" dirty="0" smtClean="0">
                <a:latin typeface="Times New Roman" pitchFamily="18" charset="0"/>
                <a:cs typeface="Times New Roman" pitchFamily="18" charset="0"/>
              </a:rPr>
              <a:t> dispose bien de  cette option,  active par défaut : </a:t>
            </a:r>
            <a:r>
              <a:rPr lang="fr-FR" sz="1600" b="1" i="1" dirty="0" smtClean="0">
                <a:latin typeface="Times New Roman" pitchFamily="18" charset="0"/>
                <a:cs typeface="Times New Roman" pitchFamily="18" charset="0"/>
              </a:rPr>
              <a:t>bouton Office &gt; Options Word &gt; Options </a:t>
            </a:r>
            <a:r>
              <a:rPr lang="fr-FR" sz="1600" i="1" dirty="0" smtClean="0">
                <a:latin typeface="Times New Roman" pitchFamily="18" charset="0"/>
                <a:cs typeface="Times New Roman" pitchFamily="18" charset="0"/>
              </a:rPr>
              <a:t>avancées. Parmi les Options d’édition, vérifiez que la case </a:t>
            </a:r>
            <a:r>
              <a:rPr lang="fr-FR" sz="1600" b="1" i="1" dirty="0" smtClean="0">
                <a:latin typeface="Times New Roman" pitchFamily="18" charset="0"/>
                <a:cs typeface="Times New Roman" pitchFamily="18" charset="0"/>
              </a:rPr>
              <a:t>« Lors d’une sélection, sélectionnez automatiquement le mot entier » </a:t>
            </a:r>
            <a:r>
              <a:rPr lang="fr-FR" sz="1600" i="1" dirty="0" smtClean="0">
                <a:latin typeface="Times New Roman" pitchFamily="18" charset="0"/>
                <a:cs typeface="Times New Roman" pitchFamily="18" charset="0"/>
              </a:rPr>
              <a:t>est </a:t>
            </a:r>
            <a:r>
              <a:rPr lang="fr-FR" sz="1600" b="1" i="1" dirty="0" smtClean="0">
                <a:latin typeface="Times New Roman" pitchFamily="18" charset="0"/>
                <a:cs typeface="Times New Roman" pitchFamily="18" charset="0"/>
              </a:rPr>
              <a:t>cochée.</a:t>
            </a:r>
          </a:p>
          <a:p>
            <a:endParaRPr lang="fr-FR" sz="1600" b="1" i="1" dirty="0" smtClean="0">
              <a:latin typeface="Times New Roman" pitchFamily="18" charset="0"/>
              <a:cs typeface="Times New Roman" pitchFamily="18" charset="0"/>
            </a:endParaRPr>
          </a:p>
          <a:p>
            <a:pPr marL="285750" indent="-285750">
              <a:buFont typeface="Wingdings" pitchFamily="2" charset="2"/>
              <a:buChar char="q"/>
            </a:pPr>
            <a:r>
              <a:rPr lang="fr-FR" dirty="0" smtClean="0">
                <a:latin typeface="Times New Roman" pitchFamily="18" charset="0"/>
                <a:cs typeface="Times New Roman" pitchFamily="18" charset="0"/>
              </a:rPr>
              <a:t>Pour annuler cette mise en  forme, vous pouvez ensuite cliquer sur  le bouton   d’info-bulle  « Annuler… »  présent  dans  la  barre  d’outils  Accès  rapide  (en  haut  à  gauche  de l’écran).</a:t>
            </a:r>
          </a:p>
          <a:p>
            <a:pPr marL="285750" indent="-285750">
              <a:buFont typeface="Wingdings" pitchFamily="2" charset="2"/>
              <a:buChar char="q"/>
            </a:pPr>
            <a:r>
              <a:rPr lang="fr-FR" dirty="0" smtClean="0">
                <a:latin typeface="Times New Roman" pitchFamily="18" charset="0"/>
                <a:cs typeface="Times New Roman" pitchFamily="18" charset="0"/>
              </a:rPr>
              <a:t>Pour mettre en forme les caractères, on utilise principalement : </a:t>
            </a:r>
          </a:p>
          <a:p>
            <a:r>
              <a:rPr lang="fr-FR" dirty="0" smtClean="0">
                <a:latin typeface="Times New Roman" pitchFamily="18" charset="0"/>
                <a:cs typeface="Times New Roman" pitchFamily="18" charset="0"/>
              </a:rPr>
              <a:t>	-  Les commandes du groupe Police, à l’onglet Accueil. </a:t>
            </a:r>
          </a:p>
          <a:p>
            <a:pPr algn="just"/>
            <a:r>
              <a:rPr lang="fr-FR" dirty="0" smtClean="0">
                <a:latin typeface="Times New Roman" pitchFamily="18" charset="0"/>
                <a:cs typeface="Times New Roman" pitchFamily="18" charset="0"/>
              </a:rPr>
              <a:t>	-  La fenêtre « Police » qui s’affiche après activation du lanceur     du groupe Police Avant d’ouvrir la fenêtre « Police », on peut sélectionner l’expression sur laquelle on souhaite visualiser une mise en forme avant de l’appliquer. </a:t>
            </a:r>
          </a:p>
          <a:p>
            <a:r>
              <a:rPr lang="fr-FR" dirty="0" smtClean="0">
                <a:latin typeface="Times New Roman" pitchFamily="18" charset="0"/>
                <a:cs typeface="Times New Roman" pitchFamily="18" charset="0"/>
              </a:rPr>
              <a:t>	-  La mini barre d’outils de mise en forme.</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876974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96591B-20CA-488C-87CE-CAD71ACF9EF8}"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22</a:t>
            </a:fld>
            <a:endParaRPr lang="fr-FR"/>
          </a:p>
        </p:txBody>
      </p:sp>
      <p:sp>
        <p:nvSpPr>
          <p:cNvPr id="5" name="Rectangle 4"/>
          <p:cNvSpPr/>
          <p:nvPr/>
        </p:nvSpPr>
        <p:spPr>
          <a:xfrm>
            <a:off x="-36151" y="616870"/>
            <a:ext cx="8493936" cy="523220"/>
          </a:xfrm>
          <a:prstGeom prst="rect">
            <a:avLst/>
          </a:prstGeom>
        </p:spPr>
        <p:txBody>
          <a:bodyPr wrap="square">
            <a:spAutoFit/>
          </a:bodyPr>
          <a:lstStyle/>
          <a:p>
            <a:pPr>
              <a:buFont typeface="Wingdings" pitchFamily="2" charset="2"/>
              <a:buChar char="v"/>
            </a:pPr>
            <a:r>
              <a:rPr lang="fr-FR" sz="2800" dirty="0" smtClean="0">
                <a:solidFill>
                  <a:srgbClr val="FF0000"/>
                </a:solidFill>
                <a:latin typeface="Times New Roman" pitchFamily="18" charset="0"/>
                <a:cs typeface="Times New Roman" pitchFamily="18" charset="0"/>
              </a:rPr>
              <a:t>  Précisions sur certaines commandes du groupe Police </a:t>
            </a:r>
            <a:endParaRPr lang="fr-FR" sz="2800" dirty="0">
              <a:solidFill>
                <a:srgbClr val="FF0000"/>
              </a:solidFill>
              <a:latin typeface="Times New Roman" pitchFamily="18" charset="0"/>
              <a:cs typeface="Times New Roman" pitchFamily="18" charset="0"/>
            </a:endParaRPr>
          </a:p>
        </p:txBody>
      </p:sp>
      <p:sp>
        <p:nvSpPr>
          <p:cNvPr id="6" name="Rectangle 5"/>
          <p:cNvSpPr/>
          <p:nvPr/>
        </p:nvSpPr>
        <p:spPr>
          <a:xfrm>
            <a:off x="743504" y="1226987"/>
            <a:ext cx="2714644" cy="523220"/>
          </a:xfrm>
          <a:prstGeom prst="rect">
            <a:avLst/>
          </a:prstGeom>
        </p:spPr>
        <p:txBody>
          <a:bodyPr wrap="square">
            <a:spAutoFit/>
          </a:bodyPr>
          <a:lstStyle/>
          <a:p>
            <a:pPr>
              <a:buFont typeface="Wingdings" pitchFamily="2" charset="2"/>
              <a:buChar char="ü"/>
            </a:pPr>
            <a:r>
              <a:rPr lang="fr-FR" sz="2800" dirty="0" smtClean="0">
                <a:solidFill>
                  <a:schemeClr val="accent6">
                    <a:lumMod val="75000"/>
                  </a:schemeClr>
                </a:solidFill>
              </a:rPr>
              <a:t>   Police</a:t>
            </a:r>
          </a:p>
        </p:txBody>
      </p:sp>
      <p:sp>
        <p:nvSpPr>
          <p:cNvPr id="7" name="Rectangle 6"/>
          <p:cNvSpPr/>
          <p:nvPr/>
        </p:nvSpPr>
        <p:spPr>
          <a:xfrm>
            <a:off x="714348" y="1643050"/>
            <a:ext cx="7643866" cy="923330"/>
          </a:xfrm>
          <a:prstGeom prst="rect">
            <a:avLst/>
          </a:prstGeom>
        </p:spPr>
        <p:txBody>
          <a:bodyPr wrap="square">
            <a:spAutoFit/>
          </a:bodyPr>
          <a:lstStyle/>
          <a:p>
            <a:pPr algn="just">
              <a:tabLst>
                <a:tab pos="900113" algn="l"/>
              </a:tabLst>
            </a:pPr>
            <a:r>
              <a:rPr lang="fr-FR" dirty="0" smtClean="0">
                <a:latin typeface="Times New Roman" pitchFamily="18" charset="0"/>
                <a:cs typeface="Times New Roman" pitchFamily="18" charset="0"/>
              </a:rPr>
              <a:t>	Le curseur étant à l’intérieur d’un mot, ouvrez le menu déroulant de la zone «</a:t>
            </a:r>
            <a:r>
              <a:rPr lang="fr-FR" b="1" dirty="0" smtClean="0">
                <a:latin typeface="Times New Roman" pitchFamily="18" charset="0"/>
                <a:cs typeface="Times New Roman" pitchFamily="18" charset="0"/>
              </a:rPr>
              <a:t>Police</a:t>
            </a:r>
            <a:r>
              <a:rPr lang="fr-FR" dirty="0" smtClean="0">
                <a:latin typeface="Times New Roman" pitchFamily="18" charset="0"/>
                <a:cs typeface="Times New Roman" pitchFamily="18" charset="0"/>
              </a:rPr>
              <a:t> », et pointez sur différentes polices de la galerie pour visualiser leurs effets sur le mot.</a:t>
            </a:r>
            <a:endParaRPr lang="fr-FR" dirty="0">
              <a:latin typeface="Times New Roman" pitchFamily="18" charset="0"/>
              <a:cs typeface="Times New Roman" pitchFamily="18" charset="0"/>
            </a:endParaRPr>
          </a:p>
        </p:txBody>
      </p:sp>
      <p:sp>
        <p:nvSpPr>
          <p:cNvPr id="8" name="Rectangle 7"/>
          <p:cNvSpPr/>
          <p:nvPr/>
        </p:nvSpPr>
        <p:spPr>
          <a:xfrm>
            <a:off x="714348" y="2714620"/>
            <a:ext cx="4214842" cy="523220"/>
          </a:xfrm>
          <a:prstGeom prst="rect">
            <a:avLst/>
          </a:prstGeom>
        </p:spPr>
        <p:txBody>
          <a:bodyPr wrap="square">
            <a:spAutoFit/>
          </a:bodyPr>
          <a:lstStyle/>
          <a:p>
            <a:pPr>
              <a:buFont typeface="Wingdings" pitchFamily="2" charset="2"/>
              <a:buChar char="ü"/>
            </a:pPr>
            <a:r>
              <a:rPr lang="fr-FR" sz="2800" dirty="0" smtClean="0">
                <a:solidFill>
                  <a:schemeClr val="accent6">
                    <a:lumMod val="75000"/>
                  </a:schemeClr>
                </a:solidFill>
              </a:rPr>
              <a:t>   Taille des caractères</a:t>
            </a:r>
          </a:p>
        </p:txBody>
      </p:sp>
      <p:sp>
        <p:nvSpPr>
          <p:cNvPr id="9" name="Rectangle 8"/>
          <p:cNvSpPr/>
          <p:nvPr/>
        </p:nvSpPr>
        <p:spPr>
          <a:xfrm>
            <a:off x="714348" y="3286124"/>
            <a:ext cx="7643866" cy="646331"/>
          </a:xfrm>
          <a:prstGeom prst="rect">
            <a:avLst/>
          </a:prstGeom>
        </p:spPr>
        <p:txBody>
          <a:bodyPr wrap="square">
            <a:spAutoFit/>
          </a:bodyPr>
          <a:lstStyle/>
          <a:p>
            <a:r>
              <a:rPr lang="fr-FR" dirty="0" smtClean="0">
                <a:latin typeface="Times New Roman" pitchFamily="18" charset="0"/>
                <a:cs typeface="Times New Roman" pitchFamily="18" charset="0"/>
              </a:rPr>
              <a:t>Les boutons          permettent de modifier rapidement la taille du mot dans lequel est  placé le curseur ou la taille d’un texte sélectionné.</a:t>
            </a: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1981185" y="3357562"/>
            <a:ext cx="447675" cy="228600"/>
          </a:xfrm>
          <a:prstGeom prst="rect">
            <a:avLst/>
          </a:prstGeom>
          <a:noFill/>
          <a:ln w="9525">
            <a:noFill/>
            <a:miter lim="800000"/>
            <a:headEnd/>
            <a:tailEnd/>
          </a:ln>
          <a:effectLst/>
        </p:spPr>
      </p:pic>
      <p:sp>
        <p:nvSpPr>
          <p:cNvPr id="11" name="Rectangle 10"/>
          <p:cNvSpPr/>
          <p:nvPr/>
        </p:nvSpPr>
        <p:spPr>
          <a:xfrm>
            <a:off x="642942" y="4005064"/>
            <a:ext cx="8501090" cy="1477328"/>
          </a:xfrm>
          <a:prstGeom prst="rect">
            <a:avLst/>
          </a:prstGeom>
        </p:spPr>
        <p:txBody>
          <a:bodyPr wrap="square">
            <a:spAutoFit/>
          </a:bodyPr>
          <a:lstStyle/>
          <a:p>
            <a:r>
              <a:rPr lang="fr-FR" dirty="0" smtClean="0">
                <a:latin typeface="Times New Roman" pitchFamily="18" charset="0"/>
                <a:cs typeface="Times New Roman" pitchFamily="18" charset="0"/>
              </a:rPr>
              <a:t>On peut également : </a:t>
            </a:r>
          </a:p>
          <a:p>
            <a:r>
              <a:rPr lang="fr-FR" dirty="0" smtClean="0">
                <a:latin typeface="Times New Roman" pitchFamily="18" charset="0"/>
                <a:cs typeface="Times New Roman" pitchFamily="18" charset="0"/>
              </a:rPr>
              <a:t>-  Sélectionner  une  taille  en  utilisant  la  liste  déroulante  du  bouton  « </a:t>
            </a:r>
            <a:r>
              <a:rPr lang="fr-FR" b="1" dirty="0" smtClean="0">
                <a:latin typeface="Times New Roman" pitchFamily="18" charset="0"/>
                <a:cs typeface="Times New Roman" pitchFamily="18" charset="0"/>
              </a:rPr>
              <a:t>Taille  de police</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  Ou encore  taper la taille dans  la zone de saisie :  le nombre saisi doit être compris  entre 1 et 1638. Ce nombre est en points, un point mesurant environ 0,35 </a:t>
            </a:r>
            <a:r>
              <a:rPr lang="fr-FR" dirty="0" err="1" smtClean="0">
                <a:latin typeface="Times New Roman" pitchFamily="18" charset="0"/>
                <a:cs typeface="Times New Roman" pitchFamily="18" charset="0"/>
              </a:rPr>
              <a:t>mm.</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291982-9D95-4340-AF62-97E0F3163C69}"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23</a:t>
            </a:fld>
            <a:endParaRPr lang="fr-FR"/>
          </a:p>
        </p:txBody>
      </p:sp>
      <p:sp>
        <p:nvSpPr>
          <p:cNvPr id="5" name="Rectangle 4"/>
          <p:cNvSpPr/>
          <p:nvPr/>
        </p:nvSpPr>
        <p:spPr>
          <a:xfrm>
            <a:off x="714348" y="1000108"/>
            <a:ext cx="6215106" cy="523220"/>
          </a:xfrm>
          <a:prstGeom prst="rect">
            <a:avLst/>
          </a:prstGeom>
        </p:spPr>
        <p:txBody>
          <a:bodyPr wrap="square">
            <a:spAutoFit/>
          </a:bodyPr>
          <a:lstStyle/>
          <a:p>
            <a:pPr>
              <a:buFont typeface="Wingdings" pitchFamily="2" charset="2"/>
              <a:buChar char="ü"/>
            </a:pPr>
            <a:r>
              <a:rPr lang="fr-FR" sz="2800" dirty="0" smtClean="0">
                <a:solidFill>
                  <a:schemeClr val="accent6">
                    <a:lumMod val="75000"/>
                  </a:schemeClr>
                </a:solidFill>
              </a:rPr>
              <a:t> La casse (majuscule ou minuscule)    </a:t>
            </a:r>
          </a:p>
        </p:txBody>
      </p:sp>
      <p:sp>
        <p:nvSpPr>
          <p:cNvPr id="6" name="Rectangle 5"/>
          <p:cNvSpPr/>
          <p:nvPr/>
        </p:nvSpPr>
        <p:spPr>
          <a:xfrm>
            <a:off x="857224" y="1576976"/>
            <a:ext cx="6357966" cy="923330"/>
          </a:xfrm>
          <a:prstGeom prst="rect">
            <a:avLst/>
          </a:prstGeom>
        </p:spPr>
        <p:txBody>
          <a:bodyPr wrap="square">
            <a:spAutoFit/>
          </a:bodyPr>
          <a:lstStyle/>
          <a:p>
            <a:r>
              <a:rPr lang="fr-FR" smtClean="0">
                <a:latin typeface="Times New Roman" pitchFamily="18" charset="0"/>
                <a:cs typeface="Times New Roman" pitchFamily="18" charset="0"/>
              </a:rPr>
              <a:t>Pour modifier la casse d’un texte, on peut utiliser : </a:t>
            </a:r>
          </a:p>
          <a:p>
            <a:r>
              <a:rPr lang="fr-FR" smtClean="0">
                <a:latin typeface="Times New Roman" pitchFamily="18" charset="0"/>
                <a:cs typeface="Times New Roman" pitchFamily="18" charset="0"/>
              </a:rPr>
              <a:t>-  Le bouton         , </a:t>
            </a:r>
          </a:p>
          <a:p>
            <a:r>
              <a:rPr lang="fr-FR" smtClean="0">
                <a:latin typeface="Times New Roman" pitchFamily="18" charset="0"/>
                <a:cs typeface="Times New Roman" pitchFamily="18" charset="0"/>
              </a:rPr>
              <a:t>-  Ou bien le raccourci clavier </a:t>
            </a:r>
            <a:r>
              <a:rPr lang="fr-FR" b="1" err="1" smtClean="0">
                <a:latin typeface="Times New Roman" pitchFamily="18" charset="0"/>
                <a:cs typeface="Times New Roman" pitchFamily="18" charset="0"/>
              </a:rPr>
              <a:t>Maj</a:t>
            </a:r>
            <a:r>
              <a:rPr lang="fr-FR" b="1" smtClean="0">
                <a:latin typeface="Times New Roman" pitchFamily="18" charset="0"/>
                <a:cs typeface="Times New Roman" pitchFamily="18" charset="0"/>
              </a:rPr>
              <a:t> + F3</a:t>
            </a:r>
            <a:endParaRPr lang="fr-FR" b="1">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2185973" y="2000240"/>
            <a:ext cx="314325" cy="228600"/>
          </a:xfrm>
          <a:prstGeom prst="rect">
            <a:avLst/>
          </a:prstGeom>
          <a:noFill/>
          <a:ln w="9525">
            <a:noFill/>
            <a:miter lim="800000"/>
            <a:headEnd/>
            <a:tailEnd/>
          </a:ln>
          <a:effectLst/>
        </p:spPr>
      </p:pic>
      <p:sp>
        <p:nvSpPr>
          <p:cNvPr id="8" name="Rectangle 7"/>
          <p:cNvSpPr/>
          <p:nvPr/>
        </p:nvSpPr>
        <p:spPr>
          <a:xfrm>
            <a:off x="714348" y="2571744"/>
            <a:ext cx="2500330"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  Sur-lignage </a:t>
            </a:r>
          </a:p>
        </p:txBody>
      </p:sp>
      <p:sp>
        <p:nvSpPr>
          <p:cNvPr id="9" name="Rectangle 8"/>
          <p:cNvSpPr/>
          <p:nvPr/>
        </p:nvSpPr>
        <p:spPr>
          <a:xfrm>
            <a:off x="571472" y="3282735"/>
            <a:ext cx="7429552" cy="646331"/>
          </a:xfrm>
          <a:prstGeom prst="rect">
            <a:avLst/>
          </a:prstGeom>
        </p:spPr>
        <p:txBody>
          <a:bodyPr wrap="square">
            <a:spAutoFit/>
          </a:bodyPr>
          <a:lstStyle/>
          <a:p>
            <a:r>
              <a:rPr lang="fr-FR" dirty="0" smtClean="0">
                <a:latin typeface="Times New Roman" pitchFamily="18" charset="0"/>
                <a:cs typeface="Times New Roman" pitchFamily="18" charset="0"/>
              </a:rPr>
              <a:t>- Cliquez sur le bouton        d’info-bulle « Couleur de surbrillance du texte ». </a:t>
            </a:r>
          </a:p>
          <a:p>
            <a:r>
              <a:rPr lang="fr-FR" dirty="0" smtClean="0">
                <a:latin typeface="Times New Roman" pitchFamily="18" charset="0"/>
                <a:cs typeface="Times New Roman" pitchFamily="18" charset="0"/>
              </a:rPr>
              <a:t>- Choisissez la couleur souhaitée, puis cliquez-glissez sur les textes à surligner. </a:t>
            </a:r>
            <a:endParaRPr lang="fr-FR"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srcRect/>
          <a:stretch>
            <a:fillRect/>
          </a:stretch>
        </p:blipFill>
        <p:spPr bwMode="auto">
          <a:xfrm>
            <a:off x="2786050" y="3343276"/>
            <a:ext cx="342900" cy="228600"/>
          </a:xfrm>
          <a:prstGeom prst="rect">
            <a:avLst/>
          </a:prstGeom>
          <a:noFill/>
          <a:ln w="9525">
            <a:noFill/>
            <a:miter lim="800000"/>
            <a:headEnd/>
            <a:tailEnd/>
          </a:ln>
          <a:effectLst/>
        </p:spPr>
      </p:pic>
      <p:sp>
        <p:nvSpPr>
          <p:cNvPr id="11" name="Rectangle 10"/>
          <p:cNvSpPr/>
          <p:nvPr/>
        </p:nvSpPr>
        <p:spPr>
          <a:xfrm>
            <a:off x="571472" y="4077306"/>
            <a:ext cx="7786742" cy="923330"/>
          </a:xfrm>
          <a:prstGeom prst="rect">
            <a:avLst/>
          </a:prstGeom>
        </p:spPr>
        <p:txBody>
          <a:bodyPr wrap="square">
            <a:spAutoFit/>
          </a:bodyPr>
          <a:lstStyle/>
          <a:p>
            <a:r>
              <a:rPr lang="fr-FR" dirty="0" smtClean="0">
                <a:latin typeface="Times New Roman" pitchFamily="18" charset="0"/>
                <a:cs typeface="Times New Roman" pitchFamily="18" charset="0"/>
              </a:rPr>
              <a:t>- Pour quitter le mode surlignage, appuyez sur la touche </a:t>
            </a:r>
            <a:r>
              <a:rPr lang="fr-FR" dirty="0" err="1" smtClean="0">
                <a:latin typeface="Times New Roman" pitchFamily="18" charset="0"/>
                <a:cs typeface="Times New Roman" pitchFamily="18" charset="0"/>
              </a:rPr>
              <a:t>Echap</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Esc</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 Pour  supprimer  le  surlignage :  sélectionnez  le  texte  et  choisissez  l’option  «</a:t>
            </a:r>
            <a:r>
              <a:rPr lang="fr-FR" b="1" dirty="0" smtClean="0">
                <a:latin typeface="Times New Roman" pitchFamily="18" charset="0"/>
                <a:cs typeface="Times New Roman" pitchFamily="18" charset="0"/>
              </a:rPr>
              <a:t>Aucune couleur </a:t>
            </a:r>
            <a:r>
              <a:rPr lang="fr-FR" dirty="0" smtClean="0">
                <a:latin typeface="Times New Roman" pitchFamily="18" charset="0"/>
                <a:cs typeface="Times New Roman" pitchFamily="18" charset="0"/>
              </a:rPr>
              <a:t>» dans la galerie de couleurs du bouton de surlignage.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851E11-581C-4FF4-AA16-8934AA3B9408}"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24</a:t>
            </a:fld>
            <a:endParaRPr lang="fr-FR"/>
          </a:p>
        </p:txBody>
      </p:sp>
      <p:sp>
        <p:nvSpPr>
          <p:cNvPr id="5" name="Rectangle 4"/>
          <p:cNvSpPr/>
          <p:nvPr/>
        </p:nvSpPr>
        <p:spPr>
          <a:xfrm>
            <a:off x="0" y="703767"/>
            <a:ext cx="8493936" cy="523220"/>
          </a:xfrm>
          <a:prstGeom prst="rect">
            <a:avLst/>
          </a:prstGeom>
        </p:spPr>
        <p:txBody>
          <a:bodyPr wrap="square">
            <a:spAutoFit/>
          </a:bodyPr>
          <a:lstStyle/>
          <a:p>
            <a:pPr>
              <a:buFont typeface="Wingdings" pitchFamily="2" charset="2"/>
              <a:buChar char="v"/>
            </a:pPr>
            <a:r>
              <a:rPr lang="fr-FR" sz="2800" smtClean="0">
                <a:solidFill>
                  <a:srgbClr val="FF0000"/>
                </a:solidFill>
                <a:latin typeface="Times New Roman" pitchFamily="18" charset="0"/>
                <a:cs typeface="Times New Roman" pitchFamily="18" charset="0"/>
              </a:rPr>
              <a:t>  Précisions sur certaines options de la fenêtre « Police» </a:t>
            </a:r>
          </a:p>
        </p:txBody>
      </p:sp>
      <p:sp>
        <p:nvSpPr>
          <p:cNvPr id="6" name="Rectangle 5"/>
          <p:cNvSpPr/>
          <p:nvPr/>
        </p:nvSpPr>
        <p:spPr>
          <a:xfrm>
            <a:off x="539552" y="1179126"/>
            <a:ext cx="8215370" cy="369332"/>
          </a:xfrm>
          <a:prstGeom prst="rect">
            <a:avLst/>
          </a:prstGeom>
        </p:spPr>
        <p:txBody>
          <a:bodyPr wrap="square">
            <a:spAutoFit/>
          </a:bodyPr>
          <a:lstStyle/>
          <a:p>
            <a:r>
              <a:rPr lang="fr-FR" smtClean="0">
                <a:latin typeface="Times New Roman" pitchFamily="18" charset="0"/>
                <a:cs typeface="Times New Roman" pitchFamily="18" charset="0"/>
              </a:rPr>
              <a:t>Sélectionnez une expression avant de l’ouvrir, afin d’avoir un aperçu des effets choisis. </a:t>
            </a:r>
            <a:endParaRPr lang="fr-FR">
              <a:latin typeface="Times New Roman" pitchFamily="18" charset="0"/>
              <a:cs typeface="Times New Roman" pitchFamily="18" charset="0"/>
            </a:endParaRPr>
          </a:p>
        </p:txBody>
      </p:sp>
      <p:sp>
        <p:nvSpPr>
          <p:cNvPr id="7" name="Rectangle 6"/>
          <p:cNvSpPr/>
          <p:nvPr/>
        </p:nvSpPr>
        <p:spPr>
          <a:xfrm>
            <a:off x="703183" y="1702346"/>
            <a:ext cx="2928958"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 Effet Masqué </a:t>
            </a:r>
          </a:p>
        </p:txBody>
      </p:sp>
      <p:sp>
        <p:nvSpPr>
          <p:cNvPr id="8" name="Rectangle 7"/>
          <p:cNvSpPr/>
          <p:nvPr/>
        </p:nvSpPr>
        <p:spPr>
          <a:xfrm>
            <a:off x="714348" y="2143116"/>
            <a:ext cx="7572428" cy="1754326"/>
          </a:xfrm>
          <a:prstGeom prst="rect">
            <a:avLst/>
          </a:prstGeom>
        </p:spPr>
        <p:txBody>
          <a:bodyPr wrap="square">
            <a:spAutoFit/>
          </a:bodyPr>
          <a:lstStyle/>
          <a:p>
            <a:r>
              <a:rPr lang="fr-FR" dirty="0" smtClean="0">
                <a:latin typeface="Times New Roman" pitchFamily="18" charset="0"/>
                <a:cs typeface="Times New Roman" pitchFamily="18" charset="0"/>
              </a:rPr>
              <a:t>Pour  masquer  un  texte,  sélectionnez-le,  puis  au  1</a:t>
            </a:r>
            <a:r>
              <a:rPr lang="fr-FR" baseline="30000" dirty="0" smtClean="0">
                <a:latin typeface="Times New Roman" pitchFamily="18" charset="0"/>
                <a:cs typeface="Times New Roman" pitchFamily="18" charset="0"/>
              </a:rPr>
              <a:t>er</a:t>
            </a:r>
            <a:r>
              <a:rPr lang="fr-FR" dirty="0" smtClean="0">
                <a:latin typeface="Times New Roman" pitchFamily="18" charset="0"/>
                <a:cs typeface="Times New Roman" pitchFamily="18" charset="0"/>
              </a:rPr>
              <a:t>  onglet  de  la  fenêtre  «Police »,  cochez la case « Masqué ». </a:t>
            </a:r>
          </a:p>
          <a:p>
            <a:pPr>
              <a:buFont typeface="Arial" pitchFamily="34" charset="0"/>
              <a:buChar char="•"/>
            </a:pPr>
            <a:r>
              <a:rPr lang="fr-FR" u="sng" dirty="0" smtClean="0">
                <a:latin typeface="Times New Roman" pitchFamily="18" charset="0"/>
                <a:cs typeface="Times New Roman" pitchFamily="18" charset="0"/>
              </a:rPr>
              <a:t> Pour  afficher un  texte masqué</a:t>
            </a:r>
            <a:r>
              <a:rPr lang="fr-FR" dirty="0" smtClean="0">
                <a:latin typeface="Times New Roman" pitchFamily="18" charset="0"/>
                <a:cs typeface="Times New Roman" pitchFamily="18" charset="0"/>
              </a:rPr>
              <a:t>,  le bouton  « Afficher  tout »  ¶ doit  être  activé. Le  texte masqué apparaît alors souligné d’un léger trait pointillé noir.</a:t>
            </a:r>
          </a:p>
          <a:p>
            <a:pPr>
              <a:buFont typeface="Arial" pitchFamily="34" charset="0"/>
              <a:buChar char="•"/>
            </a:pPr>
            <a:r>
              <a:rPr lang="fr-FR" u="sng" dirty="0" smtClean="0">
                <a:latin typeface="Times New Roman" pitchFamily="18" charset="0"/>
                <a:cs typeface="Times New Roman" pitchFamily="18" charset="0"/>
              </a:rPr>
              <a:t> Pour qu’il reste toujours affiché </a:t>
            </a:r>
            <a:r>
              <a:rPr lang="fr-FR" dirty="0" smtClean="0">
                <a:latin typeface="Times New Roman" pitchFamily="18" charset="0"/>
                <a:cs typeface="Times New Roman" pitchFamily="18" charset="0"/>
              </a:rPr>
              <a:t>: activez le</a:t>
            </a:r>
            <a:r>
              <a:rPr lang="fr-FR" b="1" dirty="0" smtClean="0">
                <a:latin typeface="Times New Roman" pitchFamily="18" charset="0"/>
                <a:cs typeface="Times New Roman" pitchFamily="18" charset="0"/>
              </a:rPr>
              <a:t> bouton Office &gt; Options Word &gt; Affichage</a:t>
            </a:r>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Cochez</a:t>
            </a:r>
            <a:r>
              <a:rPr lang="fr-FR" dirty="0" smtClean="0">
                <a:latin typeface="Times New Roman" pitchFamily="18" charset="0"/>
                <a:cs typeface="Times New Roman" pitchFamily="18" charset="0"/>
              </a:rPr>
              <a:t> la case « </a:t>
            </a:r>
            <a:r>
              <a:rPr lang="fr-FR" b="1" dirty="0" smtClean="0">
                <a:latin typeface="Times New Roman" pitchFamily="18" charset="0"/>
                <a:cs typeface="Times New Roman" pitchFamily="18" charset="0"/>
              </a:rPr>
              <a:t>Texte masqué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11" name="Rectangle 10"/>
          <p:cNvSpPr/>
          <p:nvPr/>
        </p:nvSpPr>
        <p:spPr>
          <a:xfrm>
            <a:off x="714348" y="3857628"/>
            <a:ext cx="4357718" cy="523220"/>
          </a:xfrm>
          <a:prstGeom prst="rect">
            <a:avLst/>
          </a:prstGeom>
        </p:spPr>
        <p:txBody>
          <a:bodyPr wrap="square">
            <a:spAutoFit/>
          </a:bodyPr>
          <a:lstStyle/>
          <a:p>
            <a:pPr>
              <a:buFont typeface="Wingdings" pitchFamily="2" charset="2"/>
              <a:buChar char="ü"/>
            </a:pPr>
            <a:r>
              <a:rPr lang="fr-FR" sz="2800" dirty="0" smtClean="0">
                <a:solidFill>
                  <a:schemeClr val="accent6">
                    <a:lumMod val="75000"/>
                  </a:schemeClr>
                </a:solidFill>
              </a:rPr>
              <a:t> Echelle et espacement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C663E8-F030-47B6-8C68-A3F356F4D9AC}"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25</a:t>
            </a:fld>
            <a:endParaRPr lang="fr-FR"/>
          </a:p>
        </p:txBody>
      </p:sp>
      <p:sp>
        <p:nvSpPr>
          <p:cNvPr id="5" name="Rectangle 4"/>
          <p:cNvSpPr/>
          <p:nvPr/>
        </p:nvSpPr>
        <p:spPr>
          <a:xfrm>
            <a:off x="2040336" y="207494"/>
            <a:ext cx="3904723"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smtClean="0">
                <a:solidFill>
                  <a:srgbClr val="FF0000"/>
                </a:solidFill>
                <a:latin typeface="Times New Roman" pitchFamily="18" charset="0"/>
                <a:cs typeface="Times New Roman" pitchFamily="18" charset="0"/>
              </a:rPr>
              <a:t>2. Bordure et Trame</a:t>
            </a:r>
          </a:p>
        </p:txBody>
      </p:sp>
      <p:sp>
        <p:nvSpPr>
          <p:cNvPr id="6" name="Rectangle 5"/>
          <p:cNvSpPr/>
          <p:nvPr/>
        </p:nvSpPr>
        <p:spPr>
          <a:xfrm>
            <a:off x="428596" y="1357298"/>
            <a:ext cx="7786742" cy="646331"/>
          </a:xfrm>
          <a:prstGeom prst="rect">
            <a:avLst/>
          </a:prstGeom>
        </p:spPr>
        <p:txBody>
          <a:bodyPr wrap="square">
            <a:spAutoFit/>
          </a:bodyPr>
          <a:lstStyle/>
          <a:p>
            <a:r>
              <a:rPr lang="fr-FR" smtClean="0">
                <a:latin typeface="Times New Roman" pitchFamily="18" charset="0"/>
                <a:cs typeface="Times New Roman" pitchFamily="18" charset="0"/>
              </a:rPr>
              <a:t>	Pour appliquer une </a:t>
            </a:r>
            <a:r>
              <a:rPr lang="fr-FR" b="1" smtClean="0">
                <a:latin typeface="Times New Roman" pitchFamily="18" charset="0"/>
                <a:cs typeface="Times New Roman" pitchFamily="18" charset="0"/>
              </a:rPr>
              <a:t>bordure</a:t>
            </a:r>
            <a:r>
              <a:rPr lang="fr-FR" smtClean="0">
                <a:latin typeface="Times New Roman" pitchFamily="18" charset="0"/>
                <a:cs typeface="Times New Roman" pitchFamily="18" charset="0"/>
              </a:rPr>
              <a:t> ou  une </a:t>
            </a:r>
            <a:r>
              <a:rPr lang="fr-FR" b="1" smtClean="0">
                <a:latin typeface="Times New Roman" pitchFamily="18" charset="0"/>
                <a:cs typeface="Times New Roman" pitchFamily="18" charset="0"/>
              </a:rPr>
              <a:t>trame de fond</a:t>
            </a:r>
            <a:r>
              <a:rPr lang="fr-FR" smtClean="0">
                <a:latin typeface="Times New Roman" pitchFamily="18" charset="0"/>
                <a:cs typeface="Times New Roman" pitchFamily="18" charset="0"/>
              </a:rPr>
              <a:t>, utilisez le bouton  «</a:t>
            </a:r>
            <a:r>
              <a:rPr lang="fr-FR" b="1" smtClean="0">
                <a:latin typeface="Times New Roman" pitchFamily="18" charset="0"/>
                <a:cs typeface="Times New Roman" pitchFamily="18" charset="0"/>
              </a:rPr>
              <a:t>Bordure et trame</a:t>
            </a:r>
            <a:r>
              <a:rPr lang="fr-FR" smtClean="0">
                <a:latin typeface="Times New Roman" pitchFamily="18" charset="0"/>
                <a:cs typeface="Times New Roman" pitchFamily="18" charset="0"/>
              </a:rPr>
              <a:t>»      , présent dans le groupe </a:t>
            </a:r>
            <a:r>
              <a:rPr lang="fr-FR" b="1" smtClean="0">
                <a:latin typeface="Times New Roman" pitchFamily="18" charset="0"/>
                <a:cs typeface="Times New Roman" pitchFamily="18" charset="0"/>
              </a:rPr>
              <a:t>Paragraphe</a:t>
            </a:r>
            <a:r>
              <a:rPr lang="fr-FR" smtClean="0">
                <a:latin typeface="Times New Roman" pitchFamily="18" charset="0"/>
                <a:cs typeface="Times New Roman" pitchFamily="18" charset="0"/>
              </a:rPr>
              <a:t>. </a:t>
            </a:r>
            <a:endParaRPr lang="fr-FR">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462200" y="1700202"/>
            <a:ext cx="323850" cy="228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71473" y="2357430"/>
            <a:ext cx="1857388" cy="945377"/>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643174" y="2081232"/>
            <a:ext cx="5419725" cy="3990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90CE05-4BA9-4FF7-BD64-4DF5FE667049}"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26</a:t>
            </a:fld>
            <a:endParaRPr lang="fr-FR"/>
          </a:p>
        </p:txBody>
      </p:sp>
      <p:sp>
        <p:nvSpPr>
          <p:cNvPr id="5" name="Rectangle 4"/>
          <p:cNvSpPr/>
          <p:nvPr/>
        </p:nvSpPr>
        <p:spPr>
          <a:xfrm>
            <a:off x="1549377" y="215440"/>
            <a:ext cx="6045245"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smtClean="0">
                <a:solidFill>
                  <a:srgbClr val="FF0000"/>
                </a:solidFill>
                <a:latin typeface="Times New Roman" pitchFamily="18" charset="0"/>
                <a:cs typeface="Times New Roman" pitchFamily="18" charset="0"/>
              </a:rPr>
              <a:t>3. Reproduire la mise en forme </a:t>
            </a:r>
          </a:p>
        </p:txBody>
      </p:sp>
      <p:sp>
        <p:nvSpPr>
          <p:cNvPr id="6" name="Rectangle 5"/>
          <p:cNvSpPr/>
          <p:nvPr/>
        </p:nvSpPr>
        <p:spPr>
          <a:xfrm>
            <a:off x="714348" y="857232"/>
            <a:ext cx="2928958"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 Un seul texte </a:t>
            </a:r>
          </a:p>
        </p:txBody>
      </p:sp>
      <p:sp>
        <p:nvSpPr>
          <p:cNvPr id="7" name="Rectangle 6"/>
          <p:cNvSpPr/>
          <p:nvPr/>
        </p:nvSpPr>
        <p:spPr>
          <a:xfrm>
            <a:off x="638146" y="1503563"/>
            <a:ext cx="8143932" cy="1477328"/>
          </a:xfrm>
          <a:prstGeom prst="rect">
            <a:avLst/>
          </a:prstGeom>
        </p:spPr>
        <p:txBody>
          <a:bodyPr wrap="square">
            <a:spAutoFit/>
          </a:bodyPr>
          <a:lstStyle/>
          <a:p>
            <a:r>
              <a:rPr lang="fr-FR" smtClean="0">
                <a:latin typeface="Times New Roman" pitchFamily="18" charset="0"/>
                <a:cs typeface="Times New Roman" pitchFamily="18" charset="0"/>
              </a:rPr>
              <a:t>-  Sélectionnez le texte dont vous souhaitez reproduire la mise en forme ; </a:t>
            </a:r>
          </a:p>
          <a:p>
            <a:r>
              <a:rPr lang="fr-FR" smtClean="0">
                <a:latin typeface="Times New Roman" pitchFamily="18" charset="0"/>
                <a:cs typeface="Times New Roman" pitchFamily="18" charset="0"/>
              </a:rPr>
              <a:t>-  Cliquez dans le groupe Presse-papiers (</a:t>
            </a:r>
            <a:r>
              <a:rPr lang="fr-FR" b="1" smtClean="0">
                <a:latin typeface="Times New Roman" pitchFamily="18" charset="0"/>
                <a:cs typeface="Times New Roman" pitchFamily="18" charset="0"/>
              </a:rPr>
              <a:t>onglet Accueil</a:t>
            </a:r>
            <a:r>
              <a:rPr lang="fr-FR" smtClean="0">
                <a:latin typeface="Times New Roman" pitchFamily="18" charset="0"/>
                <a:cs typeface="Times New Roman" pitchFamily="18" charset="0"/>
              </a:rPr>
              <a:t>) sur le bouton          d’icône pinceau, d’étiquette « </a:t>
            </a:r>
            <a:r>
              <a:rPr lang="fr-FR" b="1" smtClean="0">
                <a:latin typeface="Times New Roman" pitchFamily="18" charset="0"/>
                <a:cs typeface="Times New Roman" pitchFamily="18" charset="0"/>
              </a:rPr>
              <a:t>Reproduire la mise en forme </a:t>
            </a:r>
            <a:r>
              <a:rPr lang="fr-FR" smtClean="0">
                <a:latin typeface="Times New Roman" pitchFamily="18" charset="0"/>
                <a:cs typeface="Times New Roman" pitchFamily="18" charset="0"/>
              </a:rPr>
              <a:t>». Ce bouton est également présent dans la mini barre d’outils. Le pointeur se transforme en petit pinceau ; </a:t>
            </a:r>
          </a:p>
          <a:p>
            <a:r>
              <a:rPr lang="fr-FR" smtClean="0">
                <a:latin typeface="Times New Roman" pitchFamily="18" charset="0"/>
                <a:cs typeface="Times New Roman" pitchFamily="18" charset="0"/>
              </a:rPr>
              <a:t>-  Cliquez-glissez avec le pointeur sur le texte à mettre en forme.</a:t>
            </a:r>
            <a:endParaRPr lang="fr-FR">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7295403" y="1844824"/>
            <a:ext cx="419100" cy="238125"/>
          </a:xfrm>
          <a:prstGeom prst="rect">
            <a:avLst/>
          </a:prstGeom>
          <a:noFill/>
          <a:ln w="9525">
            <a:noFill/>
            <a:miter lim="800000"/>
            <a:headEnd/>
            <a:tailEnd/>
          </a:ln>
          <a:effectLst/>
        </p:spPr>
      </p:pic>
      <p:sp>
        <p:nvSpPr>
          <p:cNvPr id="9" name="Rectangle 8"/>
          <p:cNvSpPr/>
          <p:nvPr/>
        </p:nvSpPr>
        <p:spPr>
          <a:xfrm>
            <a:off x="714348" y="3000372"/>
            <a:ext cx="3071834"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Plusieurs textes </a:t>
            </a:r>
          </a:p>
        </p:txBody>
      </p:sp>
      <p:sp>
        <p:nvSpPr>
          <p:cNvPr id="10" name="Rectangle 9"/>
          <p:cNvSpPr/>
          <p:nvPr/>
        </p:nvSpPr>
        <p:spPr>
          <a:xfrm>
            <a:off x="500034" y="3728869"/>
            <a:ext cx="8143932" cy="646331"/>
          </a:xfrm>
          <a:prstGeom prst="rect">
            <a:avLst/>
          </a:prstGeom>
        </p:spPr>
        <p:txBody>
          <a:bodyPr wrap="square">
            <a:spAutoFit/>
          </a:bodyPr>
          <a:lstStyle/>
          <a:p>
            <a:r>
              <a:rPr lang="fr-FR" smtClean="0"/>
              <a:t>Si vous avez plusieurs  textes à mettre en  forme : à  l’étape n° 2, </a:t>
            </a:r>
            <a:r>
              <a:rPr lang="fr-FR" b="1" u="sng" smtClean="0"/>
              <a:t>double-cliquez</a:t>
            </a:r>
            <a:r>
              <a:rPr lang="fr-FR" smtClean="0"/>
              <a:t>  sur  le bouton « </a:t>
            </a:r>
            <a:r>
              <a:rPr lang="fr-FR" b="1" smtClean="0"/>
              <a:t>Reproduire la mise en forme </a:t>
            </a:r>
            <a:r>
              <a:rPr lang="fr-FR" smtClean="0"/>
              <a:t>»</a:t>
            </a:r>
            <a:endParaRPr lang="fr-FR"/>
          </a:p>
        </p:txBody>
      </p:sp>
      <p:pic>
        <p:nvPicPr>
          <p:cNvPr id="11" name="Picture 2"/>
          <p:cNvPicPr>
            <a:picLocks noChangeAspect="1" noChangeArrowheads="1"/>
          </p:cNvPicPr>
          <p:nvPr/>
        </p:nvPicPr>
        <p:blipFill>
          <a:blip r:embed="rId3"/>
          <a:srcRect/>
          <a:stretch>
            <a:fillRect/>
          </a:stretch>
        </p:blipFill>
        <p:spPr bwMode="auto">
          <a:xfrm>
            <a:off x="4500562" y="4078194"/>
            <a:ext cx="419100" cy="238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6E8C32-796E-4C02-B3EB-93A06CB65003}"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27</a:t>
            </a:fld>
            <a:endParaRPr lang="fr-FR"/>
          </a:p>
        </p:txBody>
      </p:sp>
      <p:sp>
        <p:nvSpPr>
          <p:cNvPr id="5" name="Rectangle 4"/>
          <p:cNvSpPr/>
          <p:nvPr/>
        </p:nvSpPr>
        <p:spPr>
          <a:xfrm>
            <a:off x="2497317" y="207494"/>
            <a:ext cx="4506555"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smtClean="0">
                <a:solidFill>
                  <a:srgbClr val="FF0000"/>
                </a:solidFill>
                <a:latin typeface="Times New Roman" pitchFamily="18" charset="0"/>
                <a:cs typeface="Times New Roman" pitchFamily="18" charset="0"/>
              </a:rPr>
              <a:t>4. Appliquer des styles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928662" y="2214554"/>
            <a:ext cx="7643866" cy="2554545"/>
          </a:xfrm>
          <a:prstGeom prst="rect">
            <a:avLst/>
          </a:prstGeom>
        </p:spPr>
        <p:txBody>
          <a:bodyPr wrap="square">
            <a:spAutoFit/>
          </a:bodyPr>
          <a:lstStyle/>
          <a:p>
            <a:r>
              <a:rPr lang="fr-FR" sz="3200" dirty="0" smtClean="0">
                <a:latin typeface="Times New Roman" pitchFamily="18" charset="0"/>
                <a:cs typeface="Times New Roman" pitchFamily="18" charset="0"/>
              </a:rPr>
              <a:t>La  mise  en  forme  d’un  texte  s’effectue  également  en  appliquant  des  styles. </a:t>
            </a:r>
          </a:p>
          <a:p>
            <a:r>
              <a:rPr lang="fr-FR" sz="3200" dirty="0" smtClean="0">
                <a:latin typeface="Times New Roman" pitchFamily="18" charset="0"/>
                <a:cs typeface="Times New Roman" pitchFamily="18" charset="0"/>
              </a:rPr>
              <a:t>L’importance des styles justifie qu’un chapitre leur soit consacré (Chapitre  - LES STYLES). </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347A305-870E-4075-A4AC-304D67258645}"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28</a:t>
            </a:fld>
            <a:endParaRPr lang="fr-FR"/>
          </a:p>
        </p:txBody>
      </p:sp>
      <p:sp>
        <p:nvSpPr>
          <p:cNvPr id="5" name="Rectangle 4"/>
          <p:cNvSpPr/>
          <p:nvPr/>
        </p:nvSpPr>
        <p:spPr>
          <a:xfrm>
            <a:off x="2106281" y="200833"/>
            <a:ext cx="5288627"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a:solidFill>
                  <a:srgbClr val="FF0000"/>
                </a:solidFill>
                <a:latin typeface="Times New Roman" pitchFamily="18" charset="0"/>
                <a:cs typeface="Times New Roman" pitchFamily="18" charset="0"/>
              </a:rPr>
              <a:t>5</a:t>
            </a:r>
            <a:r>
              <a:rPr lang="fr-FR" sz="3600" smtClean="0">
                <a:solidFill>
                  <a:srgbClr val="FF0000"/>
                </a:solidFill>
                <a:latin typeface="Times New Roman" pitchFamily="18" charset="0"/>
                <a:cs typeface="Times New Roman" pitchFamily="18" charset="0"/>
              </a:rPr>
              <a:t>. Révéler la mise en forme</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968475" y="1214422"/>
            <a:ext cx="7675491" cy="3046988"/>
          </a:xfrm>
          <a:prstGeom prst="rect">
            <a:avLst/>
          </a:prstGeom>
        </p:spPr>
        <p:txBody>
          <a:bodyPr wrap="square">
            <a:spAutoFit/>
          </a:bodyPr>
          <a:lstStyle/>
          <a:p>
            <a:pPr algn="just">
              <a:buFontTx/>
              <a:buChar char="-"/>
            </a:pPr>
            <a:r>
              <a:rPr lang="fr-FR" sz="2400" dirty="0">
                <a:latin typeface="Times New Roman" pitchFamily="18" charset="0"/>
                <a:cs typeface="Times New Roman" pitchFamily="18" charset="0"/>
              </a:rPr>
              <a:t>A</a:t>
            </a:r>
            <a:r>
              <a:rPr lang="fr-FR" sz="2400" dirty="0" smtClean="0">
                <a:latin typeface="Times New Roman" pitchFamily="18" charset="0"/>
                <a:cs typeface="Times New Roman" pitchFamily="18" charset="0"/>
              </a:rPr>
              <a:t>ppuyez sur les touches </a:t>
            </a:r>
            <a:r>
              <a:rPr lang="fr-FR" sz="2400" b="1" dirty="0" smtClean="0">
                <a:latin typeface="Times New Roman" pitchFamily="18" charset="0"/>
                <a:cs typeface="Times New Roman" pitchFamily="18" charset="0"/>
              </a:rPr>
              <a:t>Maj (Shift) + F1</a:t>
            </a:r>
            <a:r>
              <a:rPr lang="fr-FR" sz="2400" dirty="0" smtClean="0">
                <a:latin typeface="Times New Roman" pitchFamily="18" charset="0"/>
                <a:cs typeface="Times New Roman" pitchFamily="18" charset="0"/>
              </a:rPr>
              <a:t>.</a:t>
            </a:r>
          </a:p>
          <a:p>
            <a:pPr algn="just">
              <a:buFontTx/>
              <a:buChar char="-"/>
            </a:pPr>
            <a:r>
              <a:rPr lang="fr-FR" sz="2400" dirty="0" smtClean="0">
                <a:latin typeface="Times New Roman" pitchFamily="18" charset="0"/>
                <a:cs typeface="Times New Roman" pitchFamily="18" charset="0"/>
              </a:rPr>
              <a:t>Le volet « </a:t>
            </a:r>
            <a:r>
              <a:rPr lang="fr-FR" sz="2400" u="sng" dirty="0" smtClean="0">
                <a:latin typeface="Times New Roman" pitchFamily="18" charset="0"/>
                <a:cs typeface="Times New Roman" pitchFamily="18" charset="0"/>
              </a:rPr>
              <a:t>Révéler la mise en forme </a:t>
            </a:r>
            <a:r>
              <a:rPr lang="fr-FR" sz="2400" dirty="0" smtClean="0">
                <a:latin typeface="Times New Roman" pitchFamily="18" charset="0"/>
                <a:cs typeface="Times New Roman" pitchFamily="18" charset="0"/>
              </a:rPr>
              <a:t>» apparaît à droite de l’écran. Il indique en détail la mise en forme du texte sélectionné.</a:t>
            </a:r>
          </a:p>
          <a:p>
            <a:pPr algn="just">
              <a:buFontTx/>
              <a:buChar char="-"/>
            </a:pPr>
            <a:r>
              <a:rPr lang="fr-FR" sz="2400" dirty="0" smtClean="0">
                <a:latin typeface="Times New Roman" pitchFamily="18" charset="0"/>
                <a:cs typeface="Times New Roman" pitchFamily="18" charset="0"/>
              </a:rPr>
              <a:t>Ce volet permet également de comparer deux mises en forme de textes: sélectionnez le premier  texte,  cochez  la  case  « </a:t>
            </a:r>
            <a:r>
              <a:rPr lang="fr-FR" sz="2400" u="sng" dirty="0" smtClean="0">
                <a:latin typeface="Times New Roman" pitchFamily="18" charset="0"/>
                <a:cs typeface="Times New Roman" pitchFamily="18" charset="0"/>
              </a:rPr>
              <a:t>Comparer  avec  une  autre  sélection </a:t>
            </a:r>
            <a:r>
              <a:rPr lang="fr-FR" sz="2400" dirty="0" smtClean="0">
                <a:latin typeface="Times New Roman" pitchFamily="18" charset="0"/>
                <a:cs typeface="Times New Roman" pitchFamily="18" charset="0"/>
              </a:rPr>
              <a:t>»,  puis  sélectionnez  le second texte.</a:t>
            </a:r>
          </a:p>
        </p:txBody>
      </p:sp>
      <p:sp>
        <p:nvSpPr>
          <p:cNvPr id="7" name="Rectangle 6"/>
          <p:cNvSpPr/>
          <p:nvPr/>
        </p:nvSpPr>
        <p:spPr>
          <a:xfrm>
            <a:off x="967929" y="4141476"/>
            <a:ext cx="7500990" cy="1938992"/>
          </a:xfrm>
          <a:prstGeom prst="rect">
            <a:avLst/>
          </a:prstGeom>
        </p:spPr>
        <p:txBody>
          <a:bodyPr wrap="square">
            <a:spAutoFit/>
          </a:bodyPr>
          <a:lstStyle/>
          <a:p>
            <a:pPr algn="just"/>
            <a:r>
              <a:rPr lang="fr-FR" sz="2400" dirty="0" smtClean="0">
                <a:latin typeface="Times New Roman" pitchFamily="18" charset="0"/>
                <a:cs typeface="Times New Roman" pitchFamily="18" charset="0"/>
              </a:rPr>
              <a:t>A  droite  de  la  seconde  zone  de  saisie,  l’activation  de  la  flèche  déroulante  propose diverses  options :  </a:t>
            </a:r>
            <a:r>
              <a:rPr lang="fr-FR" sz="2400" u="sng" dirty="0" smtClean="0">
                <a:latin typeface="Times New Roman" pitchFamily="18" charset="0"/>
                <a:cs typeface="Times New Roman" pitchFamily="18" charset="0"/>
              </a:rPr>
              <a:t>sélection  du  texte  du  document  de même mise  en  forme</a:t>
            </a:r>
            <a:r>
              <a:rPr lang="fr-FR" sz="2400" dirty="0" smtClean="0">
                <a:latin typeface="Times New Roman" pitchFamily="18" charset="0"/>
                <a:cs typeface="Times New Roman" pitchFamily="18" charset="0"/>
              </a:rPr>
              <a:t>,  application  au second texte de la mise en forme du premier, ou effacement de la mise en forme.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29</a:t>
            </a:fld>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026" y="188640"/>
            <a:ext cx="6120413" cy="428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6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604027" y="5915147"/>
            <a:ext cx="976064" cy="370171"/>
          </a:xfrm>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3</a:t>
            </a:fld>
            <a:endParaRPr lang="fr-FR"/>
          </a:p>
        </p:txBody>
      </p:sp>
      <p:sp>
        <p:nvSpPr>
          <p:cNvPr id="4" name="Rectangle 3"/>
          <p:cNvSpPr/>
          <p:nvPr/>
        </p:nvSpPr>
        <p:spPr>
          <a:xfrm>
            <a:off x="683568" y="1203869"/>
            <a:ext cx="7848872" cy="5016758"/>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Un </a:t>
            </a:r>
            <a:r>
              <a:rPr lang="fr-FR" sz="2000" dirty="0" smtClean="0">
                <a:latin typeface="Times New Roman" panose="02020603050405020304" pitchFamily="18" charset="0"/>
                <a:cs typeface="Times New Roman" panose="02020603050405020304" pitchFamily="18" charset="0"/>
              </a:rPr>
              <a:t>logiciel de traitement </a:t>
            </a:r>
            <a:r>
              <a:rPr lang="fr-FR" sz="2000" dirty="0">
                <a:latin typeface="Times New Roman" panose="02020603050405020304" pitchFamily="18" charset="0"/>
                <a:cs typeface="Times New Roman" panose="02020603050405020304" pitchFamily="18" charset="0"/>
              </a:rPr>
              <a:t>de texte est un logiciel destiné à mettre en forme du texte après l'avoir saisi ou importé d'un autre logiciel</a:t>
            </a:r>
            <a:r>
              <a:rPr lang="fr-FR" sz="2000" dirty="0" smtClean="0">
                <a:latin typeface="Times New Roman" panose="02020603050405020304" pitchFamily="18" charset="0"/>
                <a:cs typeface="Times New Roman" panose="02020603050405020304" pitchFamily="18" charset="0"/>
              </a:rPr>
              <a:t>.</a:t>
            </a:r>
          </a:p>
          <a:p>
            <a:pPr algn="just"/>
            <a:r>
              <a:rPr lang="fr-FR" sz="2000" dirty="0" smtClean="0">
                <a:latin typeface="Times New Roman" panose="02020603050405020304" pitchFamily="18" charset="0"/>
                <a:cs typeface="Times New Roman" panose="02020603050405020304" pitchFamily="18" charset="0"/>
              </a:rPr>
              <a:t>L'intérêt </a:t>
            </a:r>
            <a:r>
              <a:rPr lang="fr-FR" sz="2000" dirty="0">
                <a:latin typeface="Times New Roman" panose="02020603050405020304" pitchFamily="18" charset="0"/>
                <a:cs typeface="Times New Roman" panose="02020603050405020304" pitchFamily="18" charset="0"/>
              </a:rPr>
              <a:t>d'un traitement de texte réside dans la possibilité de : </a:t>
            </a:r>
            <a:endParaRPr lang="es-ES" sz="2000" dirty="0">
              <a:latin typeface="Times New Roman" panose="02020603050405020304" pitchFamily="18" charset="0"/>
              <a:cs typeface="Times New Roman" panose="02020603050405020304" pitchFamily="18" charset="0"/>
            </a:endParaRPr>
          </a:p>
          <a:p>
            <a:pPr marL="363538" lvl="1"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Saisir</a:t>
            </a:r>
            <a:r>
              <a:rPr lang="fr-FR" sz="2000" dirty="0">
                <a:latin typeface="Times New Roman" panose="02020603050405020304" pitchFamily="18" charset="0"/>
                <a:cs typeface="Times New Roman" panose="02020603050405020304" pitchFamily="18" charset="0"/>
              </a:rPr>
              <a:t>, modifier du texte. </a:t>
            </a:r>
            <a:endParaRPr lang="es-ES" sz="2000" dirty="0">
              <a:latin typeface="Times New Roman" panose="02020603050405020304" pitchFamily="18" charset="0"/>
              <a:cs typeface="Times New Roman" panose="02020603050405020304" pitchFamily="18" charset="0"/>
            </a:endParaRPr>
          </a:p>
          <a:p>
            <a:pPr marL="363538" lvl="1"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Mise en forme(caractères</a:t>
            </a:r>
            <a:r>
              <a:rPr lang="fr-FR" sz="2000" dirty="0">
                <a:latin typeface="Times New Roman" panose="02020603050405020304" pitchFamily="18" charset="0"/>
                <a:cs typeface="Times New Roman" panose="02020603050405020304" pitchFamily="18" charset="0"/>
              </a:rPr>
              <a:t>, paragraphes), </a:t>
            </a:r>
            <a:r>
              <a:rPr lang="fr-FR" sz="2000" dirty="0" smtClean="0">
                <a:latin typeface="Times New Roman" panose="02020603050405020304" pitchFamily="18" charset="0"/>
                <a:cs typeface="Times New Roman" panose="02020603050405020304" pitchFamily="18" charset="0"/>
              </a:rPr>
              <a:t>mise </a:t>
            </a:r>
            <a:r>
              <a:rPr lang="fr-FR" sz="2000" dirty="0">
                <a:latin typeface="Times New Roman" panose="02020603050405020304" pitchFamily="18" charset="0"/>
                <a:cs typeface="Times New Roman" panose="02020603050405020304" pitchFamily="18" charset="0"/>
              </a:rPr>
              <a:t>en page (marges, colonnes). </a:t>
            </a:r>
            <a:endParaRPr lang="es-ES" sz="2000" dirty="0">
              <a:latin typeface="Times New Roman" panose="02020603050405020304" pitchFamily="18" charset="0"/>
              <a:cs typeface="Times New Roman" panose="02020603050405020304" pitchFamily="18" charset="0"/>
            </a:endParaRPr>
          </a:p>
          <a:p>
            <a:pPr marL="363538" lvl="1"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Insérer </a:t>
            </a:r>
            <a:r>
              <a:rPr lang="fr-FR" sz="2000" dirty="0">
                <a:latin typeface="Times New Roman" panose="02020603050405020304" pitchFamily="18" charset="0"/>
                <a:cs typeface="Times New Roman" panose="02020603050405020304" pitchFamily="18" charset="0"/>
              </a:rPr>
              <a:t>des tableaux, des graphiques, des images, ... </a:t>
            </a:r>
            <a:endParaRPr lang="es-ES" sz="2000" dirty="0">
              <a:latin typeface="Times New Roman" panose="02020603050405020304" pitchFamily="18" charset="0"/>
              <a:cs typeface="Times New Roman" panose="02020603050405020304" pitchFamily="18" charset="0"/>
            </a:endParaRPr>
          </a:p>
          <a:p>
            <a:pPr marL="363538" lvl="1"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Corriger </a:t>
            </a:r>
            <a:r>
              <a:rPr lang="fr-FR" sz="2000" dirty="0">
                <a:latin typeface="Times New Roman" panose="02020603050405020304" pitchFamily="18" charset="0"/>
                <a:cs typeface="Times New Roman" panose="02020603050405020304" pitchFamily="18" charset="0"/>
              </a:rPr>
              <a:t>l'orthographe et la grammaire. </a:t>
            </a:r>
            <a:endParaRPr lang="es-ES" sz="2000" dirty="0">
              <a:latin typeface="Times New Roman" panose="02020603050405020304" pitchFamily="18" charset="0"/>
              <a:cs typeface="Times New Roman" panose="02020603050405020304" pitchFamily="18" charset="0"/>
            </a:endParaRPr>
          </a:p>
          <a:p>
            <a:pPr marL="363538" lvl="1"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Mémoriser </a:t>
            </a:r>
            <a:r>
              <a:rPr lang="fr-FR" sz="2000" dirty="0">
                <a:latin typeface="Times New Roman" panose="02020603050405020304" pitchFamily="18" charset="0"/>
                <a:cs typeface="Times New Roman" panose="02020603050405020304" pitchFamily="18" charset="0"/>
              </a:rPr>
              <a:t>son document sur support magnétique.</a:t>
            </a:r>
            <a:endParaRPr lang="es-ES" sz="2000" dirty="0">
              <a:latin typeface="Times New Roman" panose="02020603050405020304" pitchFamily="18" charset="0"/>
              <a:cs typeface="Times New Roman" panose="02020603050405020304" pitchFamily="18" charset="0"/>
            </a:endParaRPr>
          </a:p>
          <a:p>
            <a:pPr marL="363538" lvl="1"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Imprimer </a:t>
            </a:r>
            <a:r>
              <a:rPr lang="fr-FR" sz="2000" dirty="0">
                <a:latin typeface="Times New Roman" panose="02020603050405020304" pitchFamily="18" charset="0"/>
                <a:cs typeface="Times New Roman" panose="02020603050405020304" pitchFamily="18" charset="0"/>
              </a:rPr>
              <a:t>le document sur papier. </a:t>
            </a:r>
            <a:endParaRPr lang="es-ES"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Word est livré avec 5 autres applications </a:t>
            </a:r>
            <a:r>
              <a:rPr lang="fr-FR"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
            </a:pPr>
            <a:r>
              <a:rPr lang="fr-FR" sz="2000" dirty="0">
                <a:latin typeface="Times New Roman" panose="02020603050405020304" pitchFamily="18" charset="0"/>
                <a:cs typeface="Times New Roman" panose="02020603050405020304" pitchFamily="18" charset="0"/>
              </a:rPr>
              <a:t>Ms Word Art </a:t>
            </a:r>
            <a:endParaRPr lang="fr-FR" sz="2000" dirty="0" smtClean="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
            </a:pPr>
            <a:r>
              <a:rPr lang="fr-FR" sz="2000" dirty="0" smtClean="0">
                <a:latin typeface="Times New Roman" panose="02020603050405020304" pitchFamily="18" charset="0"/>
                <a:cs typeface="Times New Roman" panose="02020603050405020304" pitchFamily="18" charset="0"/>
              </a:rPr>
              <a:t>Ms </a:t>
            </a:r>
            <a:r>
              <a:rPr lang="fr-FR" sz="2000" dirty="0">
                <a:latin typeface="Times New Roman" panose="02020603050405020304" pitchFamily="18" charset="0"/>
                <a:cs typeface="Times New Roman" panose="02020603050405020304" pitchFamily="18" charset="0"/>
              </a:rPr>
              <a:t>Graph </a:t>
            </a:r>
            <a:endParaRPr lang="fr-FR" sz="2000" dirty="0" smtClean="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
            </a:pPr>
            <a:r>
              <a:rPr lang="fr-FR" sz="2000" dirty="0" smtClean="0">
                <a:latin typeface="Times New Roman" panose="02020603050405020304" pitchFamily="18" charset="0"/>
                <a:cs typeface="Times New Roman" panose="02020603050405020304" pitchFamily="18" charset="0"/>
              </a:rPr>
              <a:t>Formes</a:t>
            </a:r>
          </a:p>
          <a:p>
            <a:pPr marL="1257300" lvl="2" indent="-342900" algn="just">
              <a:buFont typeface="Wingdings" panose="05000000000000000000" pitchFamily="2" charset="2"/>
              <a:buChar char="§"/>
            </a:pPr>
            <a:r>
              <a:rPr lang="fr-FR" sz="2000" dirty="0" smtClean="0">
                <a:latin typeface="Times New Roman" panose="02020603050405020304" pitchFamily="18" charset="0"/>
                <a:cs typeface="Times New Roman" panose="02020603050405020304" pitchFamily="18" charset="0"/>
              </a:rPr>
              <a:t>Editeur d'équation</a:t>
            </a:r>
          </a:p>
          <a:p>
            <a:pPr marL="1257300" lvl="2" indent="-342900" algn="just">
              <a:buFont typeface="Wingdings" panose="05000000000000000000" pitchFamily="2" charset="2"/>
              <a:buChar char="§"/>
            </a:pPr>
            <a:r>
              <a:rPr lang="fr-FR" sz="2000" dirty="0" err="1" smtClean="0">
                <a:latin typeface="Times New Roman" panose="02020603050405020304" pitchFamily="18" charset="0"/>
                <a:cs typeface="Times New Roman" panose="02020603050405020304" pitchFamily="18" charset="0"/>
              </a:rPr>
              <a:t>SmartArt</a:t>
            </a:r>
            <a:endParaRPr lang="es-E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843808" y="260648"/>
            <a:ext cx="3384376"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S" sz="3000" b="1"/>
              <a:t>INTRODUCTION </a:t>
            </a:r>
            <a:endParaRPr lang="es-ES" sz="3000"/>
          </a:p>
        </p:txBody>
      </p:sp>
    </p:spTree>
    <p:extLst>
      <p:ext uri="{BB962C8B-B14F-4D97-AF65-F5344CB8AC3E}">
        <p14:creationId xmlns:p14="http://schemas.microsoft.com/office/powerpoint/2010/main" val="2211493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44" y="1377350"/>
            <a:ext cx="4213308" cy="2123658"/>
          </a:xfrm>
          <a:prstGeom prst="rect">
            <a:avLst/>
          </a:prstGeom>
        </p:spPr>
        <p:txBody>
          <a:bodyPr wrap="square">
            <a:spAutoFit/>
          </a:bodyPr>
          <a:lstStyle/>
          <a:p>
            <a:pPr algn="ctr">
              <a:lnSpc>
                <a:spcPct val="150000"/>
              </a:lnSpc>
            </a:pPr>
            <a:r>
              <a:rPr lang="fr-FR" sz="4400" b="1" smtClean="0">
                <a:solidFill>
                  <a:srgbClr val="FF0000"/>
                </a:solidFill>
              </a:rPr>
              <a:t>Chapitre 3 </a:t>
            </a:r>
          </a:p>
          <a:p>
            <a:pPr algn="ctr">
              <a:lnSpc>
                <a:spcPct val="150000"/>
              </a:lnSpc>
            </a:pPr>
            <a:r>
              <a:rPr lang="fr-FR" sz="4400" b="1" smtClean="0">
                <a:solidFill>
                  <a:srgbClr val="FF0000"/>
                </a:solidFill>
              </a:rPr>
              <a:t>Les Tableaux</a:t>
            </a:r>
            <a:endParaRPr lang="fr-FR" sz="4400" b="1">
              <a:solidFill>
                <a:srgbClr val="FF0000"/>
              </a:solidFill>
            </a:endParaRPr>
          </a:p>
        </p:txBody>
      </p:sp>
      <p:sp>
        <p:nvSpPr>
          <p:cNvPr id="11" name="Espace réservé de la date 10"/>
          <p:cNvSpPr>
            <a:spLocks noGrp="1"/>
          </p:cNvSpPr>
          <p:nvPr>
            <p:ph type="dt" sz="half" idx="10"/>
          </p:nvPr>
        </p:nvSpPr>
        <p:spPr/>
        <p:txBody>
          <a:bodyPr/>
          <a:lstStyle/>
          <a:p>
            <a:fld id="{68BF67CF-EE60-4DE9-A36D-86A15ED50022}" type="datetime1">
              <a:rPr lang="fr-FR" smtClean="0"/>
              <a:t>21/03/2018</a:t>
            </a:fld>
            <a:endParaRPr lang="fr-FR"/>
          </a:p>
        </p:txBody>
      </p:sp>
      <p:sp>
        <p:nvSpPr>
          <p:cNvPr id="13" name="Espace réservé du numéro de diapositive 12"/>
          <p:cNvSpPr>
            <a:spLocks noGrp="1"/>
          </p:cNvSpPr>
          <p:nvPr>
            <p:ph type="sldNum" sz="quarter" idx="12"/>
          </p:nvPr>
        </p:nvSpPr>
        <p:spPr/>
        <p:txBody>
          <a:bodyPr/>
          <a:lstStyle/>
          <a:p>
            <a:fld id="{3BAC9EA2-7CA8-4051-B8DE-F79ECBE26E2B}" type="slidenum">
              <a:rPr lang="fr-FR" smtClean="0"/>
              <a:pPr/>
              <a:t>30</a:t>
            </a:fld>
            <a:endParaRPr lang="fr-FR"/>
          </a:p>
        </p:txBody>
      </p:sp>
    </p:spTree>
    <p:extLst>
      <p:ext uri="{BB962C8B-B14F-4D97-AF65-F5344CB8AC3E}">
        <p14:creationId xmlns:p14="http://schemas.microsoft.com/office/powerpoint/2010/main" val="3488963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6F3231-5642-4FFE-96B2-3093DC6EC3E3}"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31</a:t>
            </a:fld>
            <a:endParaRPr lang="fr-FR"/>
          </a:p>
        </p:txBody>
      </p:sp>
      <p:sp>
        <p:nvSpPr>
          <p:cNvPr id="5" name="Rectangle 4"/>
          <p:cNvSpPr/>
          <p:nvPr/>
        </p:nvSpPr>
        <p:spPr>
          <a:xfrm>
            <a:off x="611560" y="1285860"/>
            <a:ext cx="7992888" cy="3831818"/>
          </a:xfrm>
          <a:prstGeom prst="rect">
            <a:avLst/>
          </a:prstGeom>
        </p:spPr>
        <p:txBody>
          <a:bodyPr wrap="square">
            <a:spAutoFit/>
          </a:bodyPr>
          <a:lstStyle/>
          <a:p>
            <a:pPr>
              <a:lnSpc>
                <a:spcPct val="150000"/>
              </a:lnSpc>
            </a:pPr>
            <a:r>
              <a:rPr lang="fr-FR" dirty="0" smtClean="0">
                <a:latin typeface="Times New Roman" pitchFamily="18" charset="0"/>
                <a:cs typeface="Times New Roman" pitchFamily="18" charset="0"/>
              </a:rPr>
              <a:t>Un document Word peut comporter des tableaux. </a:t>
            </a:r>
          </a:p>
          <a:p>
            <a:pPr>
              <a:lnSpc>
                <a:spcPct val="150000"/>
              </a:lnSpc>
            </a:pPr>
            <a:r>
              <a:rPr lang="fr-FR" dirty="0" smtClean="0">
                <a:latin typeface="Times New Roman" pitchFamily="18" charset="0"/>
                <a:cs typeface="Times New Roman" pitchFamily="18" charset="0"/>
              </a:rPr>
              <a:t>Pour créer ou configurer un tableau, on utilisera : </a:t>
            </a:r>
          </a:p>
          <a:p>
            <a:pPr marL="722313" indent="-192088">
              <a:lnSpc>
                <a:spcPct val="150000"/>
              </a:lnSpc>
            </a:pPr>
            <a:r>
              <a:rPr lang="fr-FR" dirty="0" smtClean="0">
                <a:latin typeface="Times New Roman" pitchFamily="18" charset="0"/>
                <a:cs typeface="Times New Roman" pitchFamily="18" charset="0"/>
              </a:rPr>
              <a:t>	-  Le  bouton  « </a:t>
            </a:r>
            <a:r>
              <a:rPr lang="fr-FR" b="1" dirty="0" smtClean="0">
                <a:latin typeface="Times New Roman" pitchFamily="18" charset="0"/>
                <a:cs typeface="Times New Roman" pitchFamily="18" charset="0"/>
              </a:rPr>
              <a:t>Tableau</a:t>
            </a:r>
            <a:r>
              <a:rPr lang="fr-FR" dirty="0" smtClean="0">
                <a:latin typeface="Times New Roman" pitchFamily="18" charset="0"/>
                <a:cs typeface="Times New Roman" pitchFamily="18" charset="0"/>
              </a:rPr>
              <a:t> »  situé  dans  le  groupe  « </a:t>
            </a:r>
            <a:r>
              <a:rPr lang="fr-FR" b="1" dirty="0" smtClean="0">
                <a:latin typeface="Times New Roman" pitchFamily="18" charset="0"/>
                <a:cs typeface="Times New Roman" pitchFamily="18" charset="0"/>
              </a:rPr>
              <a:t>Tableaux</a:t>
            </a:r>
            <a:r>
              <a:rPr lang="fr-FR" dirty="0" smtClean="0">
                <a:latin typeface="Times New Roman" pitchFamily="18" charset="0"/>
                <a:cs typeface="Times New Roman" pitchFamily="18" charset="0"/>
              </a:rPr>
              <a:t> »,  sous  l’onglet «</a:t>
            </a:r>
            <a:r>
              <a:rPr lang="fr-FR" b="1" dirty="0" smtClean="0">
                <a:latin typeface="Times New Roman" pitchFamily="18" charset="0"/>
                <a:cs typeface="Times New Roman" pitchFamily="18" charset="0"/>
              </a:rPr>
              <a:t> Insertion </a:t>
            </a:r>
            <a:r>
              <a:rPr lang="fr-FR" dirty="0" smtClean="0">
                <a:latin typeface="Times New Roman" pitchFamily="18" charset="0"/>
                <a:cs typeface="Times New Roman" pitchFamily="18" charset="0"/>
              </a:rPr>
              <a:t>».  </a:t>
            </a:r>
          </a:p>
          <a:p>
            <a:pPr marL="722313" indent="-192088">
              <a:lnSpc>
                <a:spcPct val="150000"/>
              </a:lnSpc>
            </a:pPr>
            <a:r>
              <a:rPr lang="fr-FR" dirty="0" smtClean="0">
                <a:latin typeface="Times New Roman" pitchFamily="18" charset="0"/>
                <a:cs typeface="Times New Roman" pitchFamily="18" charset="0"/>
              </a:rPr>
              <a:t>	-  Les « </a:t>
            </a:r>
            <a:r>
              <a:rPr lang="fr-FR" b="1" dirty="0" smtClean="0">
                <a:latin typeface="Times New Roman" pitchFamily="18" charset="0"/>
                <a:cs typeface="Times New Roman" pitchFamily="18" charset="0"/>
              </a:rPr>
              <a:t>Outils de tableau </a:t>
            </a:r>
            <a:r>
              <a:rPr lang="fr-FR" dirty="0" smtClean="0">
                <a:latin typeface="Times New Roman" pitchFamily="18" charset="0"/>
                <a:cs typeface="Times New Roman" pitchFamily="18" charset="0"/>
              </a:rPr>
              <a:t>» qui s’affichent sur le ruban quand le curseur est dans un tableau. Ils sont classés dans les onglets «</a:t>
            </a:r>
            <a:r>
              <a:rPr lang="fr-FR" b="1" dirty="0" smtClean="0">
                <a:latin typeface="Times New Roman" pitchFamily="18" charset="0"/>
                <a:cs typeface="Times New Roman" pitchFamily="18" charset="0"/>
              </a:rPr>
              <a:t>Création</a:t>
            </a:r>
            <a:r>
              <a:rPr lang="fr-FR" dirty="0" smtClean="0">
                <a:latin typeface="Times New Roman" pitchFamily="18" charset="0"/>
                <a:cs typeface="Times New Roman" pitchFamily="18" charset="0"/>
              </a:rPr>
              <a:t>» et « </a:t>
            </a:r>
            <a:r>
              <a:rPr lang="fr-FR" b="1" dirty="0" smtClean="0">
                <a:latin typeface="Times New Roman" pitchFamily="18" charset="0"/>
                <a:cs typeface="Times New Roman" pitchFamily="18" charset="0"/>
              </a:rPr>
              <a:t>Disposition</a:t>
            </a:r>
            <a:r>
              <a:rPr lang="fr-FR" dirty="0" smtClean="0">
                <a:latin typeface="Times New Roman" pitchFamily="18" charset="0"/>
                <a:cs typeface="Times New Roman" pitchFamily="18" charset="0"/>
              </a:rPr>
              <a:t>». </a:t>
            </a:r>
          </a:p>
          <a:p>
            <a:pPr marL="722313" indent="-88900">
              <a:lnSpc>
                <a:spcPct val="150000"/>
              </a:lnSpc>
            </a:pPr>
            <a:r>
              <a:rPr lang="fr-FR" dirty="0" smtClean="0">
                <a:latin typeface="Times New Roman" pitchFamily="18" charset="0"/>
                <a:cs typeface="Times New Roman" pitchFamily="18" charset="0"/>
              </a:rPr>
              <a:t>-  Le clic droit sur  le  tableau qui permet d’afficher  fenêtres et commandes  relatives au tableau. </a:t>
            </a:r>
            <a:endParaRPr lang="fr-FR" dirty="0">
              <a:latin typeface="Times New Roman" pitchFamily="18" charset="0"/>
              <a:cs typeface="Times New Roman" pitchFamily="18" charset="0"/>
            </a:endParaRPr>
          </a:p>
        </p:txBody>
      </p:sp>
      <p:sp>
        <p:nvSpPr>
          <p:cNvPr id="6" name="Rectangle 5"/>
          <p:cNvSpPr/>
          <p:nvPr/>
        </p:nvSpPr>
        <p:spPr>
          <a:xfrm>
            <a:off x="3316625" y="222940"/>
            <a:ext cx="2582758"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smtClean="0">
                <a:solidFill>
                  <a:srgbClr val="FF0000"/>
                </a:solidFill>
                <a:latin typeface="Times New Roman" pitchFamily="18" charset="0"/>
                <a:cs typeface="Times New Roman" pitchFamily="18" charset="0"/>
              </a:rPr>
              <a:t>Introduction </a:t>
            </a:r>
            <a:endParaRPr lang="fr-FR"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83AD74-FA8F-43D3-A1E8-FE26A47DD68E}"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32</a:t>
            </a:fld>
            <a:endParaRPr lang="fr-FR"/>
          </a:p>
        </p:txBody>
      </p:sp>
      <p:sp>
        <p:nvSpPr>
          <p:cNvPr id="5" name="Rectangle 4"/>
          <p:cNvSpPr/>
          <p:nvPr/>
        </p:nvSpPr>
        <p:spPr>
          <a:xfrm>
            <a:off x="2428860" y="71414"/>
            <a:ext cx="5140703"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3600" smtClean="0">
                <a:solidFill>
                  <a:srgbClr val="FF0000"/>
                </a:solidFill>
                <a:latin typeface="Times New Roman" pitchFamily="18" charset="0"/>
                <a:cs typeface="Times New Roman" pitchFamily="18" charset="0"/>
              </a:rPr>
              <a:t>1. CREER UN TABLEAU</a:t>
            </a:r>
          </a:p>
        </p:txBody>
      </p:sp>
      <p:sp>
        <p:nvSpPr>
          <p:cNvPr id="6" name="Rectangle 5"/>
          <p:cNvSpPr/>
          <p:nvPr/>
        </p:nvSpPr>
        <p:spPr>
          <a:xfrm>
            <a:off x="857224" y="1000108"/>
            <a:ext cx="7358114" cy="646331"/>
          </a:xfrm>
          <a:prstGeom prst="rect">
            <a:avLst/>
          </a:prstGeom>
        </p:spPr>
        <p:txBody>
          <a:bodyPr wrap="square">
            <a:spAutoFit/>
          </a:bodyPr>
          <a:lstStyle/>
          <a:p>
            <a:r>
              <a:rPr lang="fr-FR" smtClean="0">
                <a:latin typeface="Times New Roman" pitchFamily="18" charset="0"/>
                <a:cs typeface="Times New Roman" pitchFamily="18" charset="0"/>
              </a:rPr>
              <a:t>L’activation  du  bouton  Tableau  de  l’onglet  Insertion  montre  qu’il  existe  plusieurs méthodes pour créer et insérer un tableau sur le document actif : </a:t>
            </a:r>
            <a:endParaRPr lang="fr-FR">
              <a:latin typeface="Times New Roman" pitchFamily="18" charset="0"/>
              <a:cs typeface="Times New Roman" pitchFamily="18" charset="0"/>
            </a:endParaRPr>
          </a:p>
        </p:txBody>
      </p:sp>
      <p:sp>
        <p:nvSpPr>
          <p:cNvPr id="7" name="Rectangle 6"/>
          <p:cNvSpPr/>
          <p:nvPr/>
        </p:nvSpPr>
        <p:spPr>
          <a:xfrm>
            <a:off x="1142976" y="2143116"/>
            <a:ext cx="4643470" cy="1477328"/>
          </a:xfrm>
          <a:prstGeom prst="rect">
            <a:avLst/>
          </a:prstGeom>
        </p:spPr>
        <p:txBody>
          <a:bodyPr wrap="square">
            <a:spAutoFit/>
          </a:bodyPr>
          <a:lstStyle/>
          <a:p>
            <a:r>
              <a:rPr lang="fr-FR" smtClean="0">
                <a:latin typeface="Times New Roman" pitchFamily="18" charset="0"/>
                <a:cs typeface="Times New Roman" pitchFamily="18" charset="0"/>
              </a:rPr>
              <a:t>1) On peut passer le pointeur sur le</a:t>
            </a:r>
            <a:r>
              <a:rPr lang="fr-FR" b="1" smtClean="0">
                <a:latin typeface="Times New Roman" pitchFamily="18" charset="0"/>
                <a:cs typeface="Times New Roman" pitchFamily="18" charset="0"/>
              </a:rPr>
              <a:t> quadrillage</a:t>
            </a:r>
          </a:p>
          <a:p>
            <a:r>
              <a:rPr lang="fr-FR" b="1" smtClean="0">
                <a:latin typeface="Times New Roman" pitchFamily="18" charset="0"/>
                <a:cs typeface="Times New Roman" pitchFamily="18" charset="0"/>
              </a:rPr>
              <a:t>2)  Insérer un tableau  :</a:t>
            </a:r>
            <a:r>
              <a:rPr lang="fr-FR" smtClean="0">
                <a:latin typeface="Times New Roman" pitchFamily="18" charset="0"/>
                <a:cs typeface="Times New Roman" pitchFamily="18" charset="0"/>
              </a:rPr>
              <a:t>Cliquez sur l’option </a:t>
            </a:r>
            <a:r>
              <a:rPr lang="fr-FR" b="1" smtClean="0">
                <a:latin typeface="Times New Roman" pitchFamily="18" charset="0"/>
                <a:cs typeface="Times New Roman" pitchFamily="18" charset="0"/>
              </a:rPr>
              <a:t>«Insérer un tableau </a:t>
            </a:r>
            <a:r>
              <a:rPr lang="fr-FR" smtClean="0">
                <a:latin typeface="Times New Roman" pitchFamily="18" charset="0"/>
                <a:cs typeface="Times New Roman" pitchFamily="18" charset="0"/>
              </a:rPr>
              <a:t>» du bouton Tableau. La fenêtre de même nom s’affiche, elle sert à paramétrer le tableau. </a:t>
            </a:r>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065979" y="1646439"/>
            <a:ext cx="2257425" cy="36004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857884" y="3214686"/>
            <a:ext cx="2914650" cy="2628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1000100" y="3790967"/>
            <a:ext cx="6191250" cy="2066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1+#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0-#ppt_w/2"/>
                                          </p:val>
                                        </p:tav>
                                        <p:tav tm="100000">
                                          <p:val>
                                            <p:strVal val="#ppt_x"/>
                                          </p:val>
                                        </p:tav>
                                      </p:tavLst>
                                    </p:anim>
                                    <p:anim calcmode="lin" valueType="num">
                                      <p:cBhvr additive="base">
                                        <p:cTn id="31"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1D143A-CD31-4C9F-A0FD-B0751E0F61B5}"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33</a:t>
            </a:fld>
            <a:endParaRPr lang="fr-FR"/>
          </a:p>
        </p:txBody>
      </p:sp>
      <p:sp>
        <p:nvSpPr>
          <p:cNvPr id="5" name="Rectangle 4"/>
          <p:cNvSpPr/>
          <p:nvPr/>
        </p:nvSpPr>
        <p:spPr>
          <a:xfrm>
            <a:off x="683853" y="272954"/>
            <a:ext cx="7704856"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4000" smtClean="0">
                <a:solidFill>
                  <a:srgbClr val="FF0000"/>
                </a:solidFill>
                <a:latin typeface="Times New Roman" pitchFamily="18" charset="0"/>
                <a:cs typeface="Times New Roman" pitchFamily="18" charset="0"/>
              </a:rPr>
              <a:t>2. </a:t>
            </a:r>
            <a:r>
              <a:rPr lang="fr-FR" sz="3200" smtClean="0">
                <a:solidFill>
                  <a:srgbClr val="FF0000"/>
                </a:solidFill>
                <a:latin typeface="Times New Roman" pitchFamily="18" charset="0"/>
                <a:cs typeface="Times New Roman" pitchFamily="18" charset="0"/>
              </a:rPr>
              <a:t>Positionner et sélectionner un tableau</a:t>
            </a:r>
            <a:endParaRPr lang="fr-FR" sz="3200">
              <a:solidFill>
                <a:srgbClr val="FF0000"/>
              </a:solidFill>
              <a:latin typeface="Times New Roman" pitchFamily="18" charset="0"/>
              <a:cs typeface="Times New Roman" pitchFamily="18" charset="0"/>
            </a:endParaRPr>
          </a:p>
        </p:txBody>
      </p:sp>
      <p:sp>
        <p:nvSpPr>
          <p:cNvPr id="6" name="Rectangle 5"/>
          <p:cNvSpPr/>
          <p:nvPr/>
        </p:nvSpPr>
        <p:spPr>
          <a:xfrm>
            <a:off x="490371" y="1412915"/>
            <a:ext cx="8215370" cy="923330"/>
          </a:xfrm>
          <a:prstGeom prst="rect">
            <a:avLst/>
          </a:prstGeom>
        </p:spPr>
        <p:txBody>
          <a:bodyPr wrap="square">
            <a:spAutoFit/>
          </a:bodyPr>
          <a:lstStyle/>
          <a:p>
            <a:r>
              <a:rPr lang="fr-FR" dirty="0" smtClean="0">
                <a:latin typeface="Times New Roman" pitchFamily="18" charset="0"/>
                <a:cs typeface="Times New Roman" pitchFamily="18" charset="0"/>
              </a:rPr>
              <a:t>Cliquez-glissez sur la « poignée de déplacement », c’est-à-dire sur le carré contenant la croix  fléchée, qui  s’affiche quand on passe  le pointeur près de  l’angle  supérieur  gauche du tableau.</a:t>
            </a:r>
            <a:endParaRPr lang="fr-FR"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3481381" y="2265699"/>
            <a:ext cx="2357454" cy="1169996"/>
          </a:xfrm>
          <a:prstGeom prst="rect">
            <a:avLst/>
          </a:prstGeom>
          <a:noFill/>
          <a:ln w="9525">
            <a:noFill/>
            <a:miter lim="800000"/>
            <a:headEnd/>
            <a:tailEnd/>
          </a:ln>
          <a:effectLst/>
        </p:spPr>
      </p:pic>
      <p:sp>
        <p:nvSpPr>
          <p:cNvPr id="9" name="Rectangle 8"/>
          <p:cNvSpPr/>
          <p:nvPr/>
        </p:nvSpPr>
        <p:spPr>
          <a:xfrm>
            <a:off x="611560" y="3770659"/>
            <a:ext cx="8358246" cy="2031325"/>
          </a:xfrm>
          <a:prstGeom prst="rect">
            <a:avLst/>
          </a:prstGeom>
        </p:spPr>
        <p:txBody>
          <a:bodyPr wrap="square">
            <a:spAutoFit/>
          </a:bodyPr>
          <a:lstStyle/>
          <a:p>
            <a:r>
              <a:rPr lang="fr-FR" dirty="0" smtClean="0">
                <a:latin typeface="Times New Roman" pitchFamily="18" charset="0"/>
                <a:cs typeface="Times New Roman" pitchFamily="18" charset="0"/>
              </a:rPr>
              <a:t>Pour sélectionner avec la souris  : </a:t>
            </a:r>
          </a:p>
          <a:p>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Une  cellule </a:t>
            </a:r>
            <a:r>
              <a:rPr lang="fr-FR" dirty="0" smtClean="0">
                <a:latin typeface="Times New Roman" pitchFamily="18" charset="0"/>
                <a:cs typeface="Times New Roman" pitchFamily="18" charset="0"/>
              </a:rPr>
              <a:t>:  cliquez  dans  la  cellule  sur  son  bord  gauche  (le  pointeur  prend  la forme d’une flèche noire oblique    ), ou bien triple-cliquez dans la cellule. </a:t>
            </a:r>
          </a:p>
          <a:p>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Une ligne </a:t>
            </a:r>
            <a:r>
              <a:rPr lang="fr-FR" dirty="0" smtClean="0">
                <a:latin typeface="Times New Roman" pitchFamily="18" charset="0"/>
                <a:cs typeface="Times New Roman" pitchFamily="18" charset="0"/>
              </a:rPr>
              <a:t>: cliquez devant (le pointeur est une flèche blanche oblique     ) ; </a:t>
            </a:r>
          </a:p>
          <a:p>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Une colonne </a:t>
            </a:r>
            <a:r>
              <a:rPr lang="fr-FR" dirty="0" smtClean="0">
                <a:latin typeface="Times New Roman" pitchFamily="18" charset="0"/>
                <a:cs typeface="Times New Roman" pitchFamily="18" charset="0"/>
              </a:rPr>
              <a:t>: cliquez au-dessus (le pointeur est une flèche noire verticale    ). </a:t>
            </a:r>
          </a:p>
          <a:p>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Tout le tableau </a:t>
            </a:r>
            <a:r>
              <a:rPr lang="fr-FR" dirty="0" smtClean="0">
                <a:latin typeface="Times New Roman" pitchFamily="18" charset="0"/>
                <a:cs typeface="Times New Roman" pitchFamily="18" charset="0"/>
              </a:rPr>
              <a:t>: cliquez sur sa poignée de dimensionnement (carré contenant une croix fléchée, situé à l’angle supérieur gauche du tableau).</a:t>
            </a: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3796702" y="4471997"/>
            <a:ext cx="161925" cy="142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7440916" y="4719649"/>
            <a:ext cx="142875" cy="171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7791625" y="5013176"/>
            <a:ext cx="171450" cy="18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FB5BE9-60CF-4336-B315-1C09684A9439}"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34</a:t>
            </a:fld>
            <a:endParaRPr lang="fr-FR"/>
          </a:p>
        </p:txBody>
      </p:sp>
      <p:sp>
        <p:nvSpPr>
          <p:cNvPr id="5" name="Rectangle 4"/>
          <p:cNvSpPr/>
          <p:nvPr/>
        </p:nvSpPr>
        <p:spPr>
          <a:xfrm>
            <a:off x="1928794" y="0"/>
            <a:ext cx="514353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3. REDIMENSIONNER</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642910" y="1142984"/>
            <a:ext cx="4500594" cy="4247317"/>
          </a:xfrm>
          <a:prstGeom prst="rect">
            <a:avLst/>
          </a:prstGeom>
        </p:spPr>
        <p:txBody>
          <a:bodyPr wrap="square">
            <a:spAutoFit/>
          </a:bodyPr>
          <a:lstStyle/>
          <a:p>
            <a:pPr>
              <a:lnSpc>
                <a:spcPct val="150000"/>
              </a:lnSpc>
            </a:pPr>
            <a:r>
              <a:rPr lang="fr-FR" dirty="0" smtClean="0">
                <a:latin typeface="Times New Roman" pitchFamily="18" charset="0"/>
                <a:cs typeface="Times New Roman" pitchFamily="18" charset="0"/>
              </a:rPr>
              <a:t>  Pour redimensionner globalement le tableau.</a:t>
            </a:r>
          </a:p>
          <a:p>
            <a:pPr>
              <a:lnSpc>
                <a:spcPct val="150000"/>
              </a:lnSpc>
            </a:pPr>
            <a:r>
              <a:rPr lang="fr-FR" dirty="0" smtClean="0">
                <a:latin typeface="Times New Roman" pitchFamily="18" charset="0"/>
                <a:cs typeface="Times New Roman" pitchFamily="18" charset="0"/>
              </a:rPr>
              <a:t>  Ajustement automatique : </a:t>
            </a:r>
            <a:r>
              <a:rPr lang="fr-FR" u="sng" dirty="0" smtClean="0">
                <a:latin typeface="Times New Roman" pitchFamily="18" charset="0"/>
                <a:cs typeface="Times New Roman" pitchFamily="18" charset="0"/>
              </a:rPr>
              <a:t>clic  droit  sur  le  tableau</a:t>
            </a:r>
            <a:r>
              <a:rPr lang="fr-FR" dirty="0" smtClean="0">
                <a:latin typeface="Times New Roman" pitchFamily="18" charset="0"/>
                <a:cs typeface="Times New Roman" pitchFamily="18" charset="0"/>
              </a:rPr>
              <a:t>,  option </a:t>
            </a:r>
            <a:r>
              <a:rPr lang="fr-FR" u="sng" dirty="0" smtClean="0">
                <a:latin typeface="Times New Roman" pitchFamily="18" charset="0"/>
                <a:cs typeface="Times New Roman" pitchFamily="18" charset="0"/>
              </a:rPr>
              <a:t>« Ajustement automatique</a:t>
            </a:r>
            <a:r>
              <a:rPr lang="fr-FR" dirty="0" smtClean="0">
                <a:latin typeface="Times New Roman" pitchFamily="18" charset="0"/>
                <a:cs typeface="Times New Roman" pitchFamily="18" charset="0"/>
              </a:rPr>
              <a:t>»</a:t>
            </a:r>
          </a:p>
          <a:p>
            <a:pPr>
              <a:lnSpc>
                <a:spcPct val="150000"/>
              </a:lnSpc>
            </a:pPr>
            <a:r>
              <a:rPr lang="fr-FR" dirty="0" smtClean="0">
                <a:latin typeface="Times New Roman" pitchFamily="18" charset="0"/>
                <a:cs typeface="Times New Roman" pitchFamily="18" charset="0"/>
              </a:rPr>
              <a:t> Modifier la largeur d’une colonne .</a:t>
            </a:r>
          </a:p>
          <a:p>
            <a:pPr>
              <a:lnSpc>
                <a:spcPct val="150000"/>
              </a:lnSpc>
            </a:pPr>
            <a:r>
              <a:rPr lang="fr-FR" dirty="0" smtClean="0">
                <a:latin typeface="Times New Roman" pitchFamily="18" charset="0"/>
                <a:cs typeface="Times New Roman" pitchFamily="18" charset="0"/>
              </a:rPr>
              <a:t>  Modifier la hauteur d’une ligne.</a:t>
            </a:r>
          </a:p>
          <a:p>
            <a:pPr>
              <a:lnSpc>
                <a:spcPct val="150000"/>
              </a:lnSpc>
            </a:pPr>
            <a:r>
              <a:rPr lang="fr-FR" dirty="0" smtClean="0">
                <a:latin typeface="Times New Roman" pitchFamily="18" charset="0"/>
                <a:cs typeface="Times New Roman" pitchFamily="18" charset="0"/>
              </a:rPr>
              <a:t>  Tailles précises des lignes, des colonnes et des cellules (en cm ou en pourcentages).</a:t>
            </a:r>
          </a:p>
          <a:p>
            <a:pPr>
              <a:lnSpc>
                <a:spcPct val="150000"/>
              </a:lnSpc>
            </a:pPr>
            <a:r>
              <a:rPr lang="fr-FR" dirty="0" smtClean="0">
                <a:latin typeface="Times New Roman" pitchFamily="18" charset="0"/>
                <a:cs typeface="Times New Roman" pitchFamily="18" charset="0"/>
              </a:rPr>
              <a:t>  Largeur identique de colonnes ou largeur identique de lignes</a:t>
            </a: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143504" y="1420498"/>
            <a:ext cx="3281353" cy="4286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43504" y="3618079"/>
            <a:ext cx="3304878" cy="14716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1+#ppt_w/2"/>
                                          </p:val>
                                        </p:tav>
                                        <p:tav tm="100000">
                                          <p:val>
                                            <p:strVal val="#ppt_x"/>
                                          </p:val>
                                        </p:tav>
                                      </p:tavLst>
                                    </p:anim>
                                    <p:anim calcmode="lin" valueType="num">
                                      <p:cBhvr additive="base">
                                        <p:cTn id="19"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539552" y="764704"/>
            <a:ext cx="5795964" cy="685800"/>
            <a:chOff x="1296" y="1824"/>
            <a:chExt cx="3651" cy="432"/>
          </a:xfrm>
        </p:grpSpPr>
        <p:sp>
          <p:nvSpPr>
            <p:cNvPr id="88107" name="AutoShape 43"/>
            <p:cNvSpPr>
              <a:spLocks noChangeArrowheads="1"/>
            </p:cNvSpPr>
            <p:nvPr/>
          </p:nvSpPr>
          <p:spPr bwMode="gray">
            <a:xfrm>
              <a:off x="1536" y="1899"/>
              <a:ext cx="3366" cy="288"/>
            </a:xfrm>
            <a:prstGeom prst="roundRect">
              <a:avLst>
                <a:gd name="adj" fmla="val 16667"/>
              </a:avLst>
            </a:prstGeom>
            <a:gradFill rotWithShape="1">
              <a:gsLst>
                <a:gs pos="0">
                  <a:schemeClr val="accent2"/>
                </a:gs>
                <a:gs pos="50000">
                  <a:schemeClr val="accent2">
                    <a:gamma/>
                    <a:tint val="60784"/>
                    <a:invGamma/>
                  </a:schemeClr>
                </a:gs>
                <a:gs pos="100000">
                  <a:schemeClr val="accent2"/>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8108" name="AutoShape 44"/>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88109" name="Text Box 45"/>
            <p:cNvSpPr txBox="1">
              <a:spLocks noChangeArrowheads="1"/>
            </p:cNvSpPr>
            <p:nvPr/>
          </p:nvSpPr>
          <p:spPr bwMode="gray">
            <a:xfrm>
              <a:off x="1680" y="1934"/>
              <a:ext cx="3267" cy="233"/>
            </a:xfrm>
            <a:prstGeom prst="rect">
              <a:avLst/>
            </a:prstGeom>
            <a:noFill/>
            <a:ln w="9525" algn="ctr">
              <a:noFill/>
              <a:miter lim="800000"/>
              <a:headEnd/>
              <a:tailEnd/>
            </a:ln>
            <a:effectLst/>
          </p:spPr>
          <p:txBody>
            <a:bodyPr wrap="square">
              <a:spAutoFit/>
            </a:bodyPr>
            <a:lstStyle/>
            <a:p>
              <a:pPr algn="ctr" eaLnBrk="0" hangingPunct="0"/>
              <a:r>
                <a:rPr lang="fr-FR" b="1" smtClean="0">
                  <a:solidFill>
                    <a:schemeClr val="bg1"/>
                  </a:solidFill>
                  <a:latin typeface="Times New Roman" pitchFamily="18" charset="0"/>
                  <a:cs typeface="Times New Roman" pitchFamily="18" charset="0"/>
                </a:rPr>
                <a:t>AJOUTER DES LIGNES ET DES COLONNES</a:t>
              </a:r>
              <a:endParaRPr lang="en-US" b="1">
                <a:solidFill>
                  <a:schemeClr val="bg1"/>
                </a:solidFill>
                <a:latin typeface="Times New Roman" pitchFamily="18" charset="0"/>
                <a:cs typeface="Times New Roman" pitchFamily="18" charset="0"/>
              </a:endParaRPr>
            </a:p>
          </p:txBody>
        </p:sp>
        <p:sp>
          <p:nvSpPr>
            <p:cNvPr id="88110" name="Text Box 46"/>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1</a:t>
              </a:r>
            </a:p>
          </p:txBody>
        </p:sp>
      </p:grpSp>
      <p:grpSp>
        <p:nvGrpSpPr>
          <p:cNvPr id="3" name="Group 47"/>
          <p:cNvGrpSpPr>
            <a:grpSpLocks/>
          </p:cNvGrpSpPr>
          <p:nvPr/>
        </p:nvGrpSpPr>
        <p:grpSpPr bwMode="auto">
          <a:xfrm>
            <a:off x="553252" y="1984601"/>
            <a:ext cx="5715000" cy="685800"/>
            <a:chOff x="1296" y="1824"/>
            <a:chExt cx="3600" cy="432"/>
          </a:xfrm>
        </p:grpSpPr>
        <p:sp>
          <p:nvSpPr>
            <p:cNvPr id="88112" name="AutoShape 48"/>
            <p:cNvSpPr>
              <a:spLocks noChangeArrowheads="1"/>
            </p:cNvSpPr>
            <p:nvPr/>
          </p:nvSpPr>
          <p:spPr bwMode="gray">
            <a:xfrm>
              <a:off x="1536" y="1899"/>
              <a:ext cx="3360" cy="288"/>
            </a:xfrm>
            <a:prstGeom prst="roundRect">
              <a:avLst>
                <a:gd name="adj" fmla="val 16667"/>
              </a:avLst>
            </a:prstGeom>
            <a:gradFill rotWithShape="1">
              <a:gsLst>
                <a:gs pos="0">
                  <a:schemeClr val="accent1"/>
                </a:gs>
                <a:gs pos="50000">
                  <a:schemeClr val="accent1">
                    <a:gamma/>
                    <a:tint val="73725"/>
                    <a:invGamma/>
                  </a:schemeClr>
                </a:gs>
                <a:gs pos="100000">
                  <a:schemeClr val="accent1"/>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8113" name="AutoShape 49"/>
            <p:cNvSpPr>
              <a:spLocks noChangeArrowheads="1"/>
            </p:cNvSpPr>
            <p:nvPr/>
          </p:nvSpPr>
          <p:spPr bwMode="gray">
            <a:xfrm>
              <a:off x="1296" y="1824"/>
              <a:ext cx="432" cy="432"/>
            </a:xfrm>
            <a:prstGeom prst="diamond">
              <a:avLst/>
            </a:prstGeom>
            <a:gradFill rotWithShape="1">
              <a:gsLst>
                <a:gs pos="0">
                  <a:schemeClr val="accent1">
                    <a:gamma/>
                    <a:shade val="46275"/>
                    <a:invGamma/>
                  </a:schemeClr>
                </a:gs>
                <a:gs pos="100000">
                  <a:schemeClr val="accent1"/>
                </a:gs>
              </a:gsLst>
              <a:lin ang="5400000" scaled="1"/>
            </a:gra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88114" name="Text Box 50"/>
            <p:cNvSpPr txBox="1">
              <a:spLocks noChangeArrowheads="1"/>
            </p:cNvSpPr>
            <p:nvPr/>
          </p:nvSpPr>
          <p:spPr bwMode="gray">
            <a:xfrm>
              <a:off x="1680" y="1934"/>
              <a:ext cx="2766" cy="233"/>
            </a:xfrm>
            <a:prstGeom prst="rect">
              <a:avLst/>
            </a:prstGeom>
            <a:noFill/>
            <a:ln w="9525" algn="ctr">
              <a:noFill/>
              <a:miter lim="800000"/>
              <a:headEnd/>
              <a:tailEnd/>
            </a:ln>
            <a:effectLst/>
          </p:spPr>
          <p:txBody>
            <a:bodyPr wrap="square">
              <a:spAutoFit/>
            </a:bodyPr>
            <a:lstStyle/>
            <a:p>
              <a:pPr algn="ctr" eaLnBrk="0" hangingPunct="0"/>
              <a:r>
                <a:rPr lang="en-US" b="1" smtClean="0">
                  <a:solidFill>
                    <a:schemeClr val="bg1"/>
                  </a:solidFill>
                  <a:latin typeface="Times New Roman" pitchFamily="18" charset="0"/>
                  <a:cs typeface="Times New Roman" pitchFamily="18" charset="0"/>
                </a:rPr>
                <a:t>FRACTIONNER OU FUSIONNER</a:t>
              </a:r>
              <a:endParaRPr lang="en-US" b="1">
                <a:solidFill>
                  <a:schemeClr val="bg1"/>
                </a:solidFill>
                <a:latin typeface="Times New Roman" pitchFamily="18" charset="0"/>
                <a:cs typeface="Times New Roman" pitchFamily="18" charset="0"/>
              </a:endParaRPr>
            </a:p>
          </p:txBody>
        </p:sp>
        <p:sp>
          <p:nvSpPr>
            <p:cNvPr id="88115" name="Text Box 51"/>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2</a:t>
              </a:r>
            </a:p>
          </p:txBody>
        </p:sp>
      </p:grpSp>
      <p:grpSp>
        <p:nvGrpSpPr>
          <p:cNvPr id="4" name="Group 52"/>
          <p:cNvGrpSpPr>
            <a:grpSpLocks/>
          </p:cNvGrpSpPr>
          <p:nvPr/>
        </p:nvGrpSpPr>
        <p:grpSpPr bwMode="auto">
          <a:xfrm>
            <a:off x="539552" y="3448807"/>
            <a:ext cx="5858420" cy="776291"/>
            <a:chOff x="1296" y="1824"/>
            <a:chExt cx="3013" cy="432"/>
          </a:xfrm>
        </p:grpSpPr>
        <p:sp>
          <p:nvSpPr>
            <p:cNvPr id="88117" name="AutoShape 53"/>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73725"/>
                    <a:invGamma/>
                  </a:schemeClr>
                </a:gs>
                <a:gs pos="100000">
                  <a:schemeClr val="hlink"/>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8118" name="AutoShape 54"/>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88119" name="Text Box 55"/>
            <p:cNvSpPr txBox="1">
              <a:spLocks noChangeArrowheads="1"/>
            </p:cNvSpPr>
            <p:nvPr/>
          </p:nvSpPr>
          <p:spPr bwMode="gray">
            <a:xfrm>
              <a:off x="1680" y="1934"/>
              <a:ext cx="2629" cy="206"/>
            </a:xfrm>
            <a:prstGeom prst="rect">
              <a:avLst/>
            </a:prstGeom>
            <a:noFill/>
            <a:ln w="9525" algn="ctr">
              <a:noFill/>
              <a:miter lim="800000"/>
              <a:headEnd/>
              <a:tailEnd/>
            </a:ln>
            <a:effectLst/>
          </p:spPr>
          <p:txBody>
            <a:bodyPr wrap="square">
              <a:spAutoFit/>
            </a:bodyPr>
            <a:lstStyle/>
            <a:p>
              <a:pPr eaLnBrk="0" hangingPunct="0"/>
              <a:r>
                <a:rPr lang="fr-FR" b="1" smtClean="0">
                  <a:solidFill>
                    <a:schemeClr val="bg1"/>
                  </a:solidFill>
                </a:rPr>
                <a:t>    SUPPRESSION</a:t>
              </a:r>
              <a:endParaRPr lang="en-US" b="1">
                <a:solidFill>
                  <a:schemeClr val="bg1"/>
                </a:solidFill>
              </a:endParaRPr>
            </a:p>
          </p:txBody>
        </p:sp>
        <p:sp>
          <p:nvSpPr>
            <p:cNvPr id="88120" name="Text Box 56"/>
            <p:cNvSpPr txBox="1">
              <a:spLocks noChangeArrowheads="1"/>
            </p:cNvSpPr>
            <p:nvPr/>
          </p:nvSpPr>
          <p:spPr bwMode="gray">
            <a:xfrm>
              <a:off x="1393" y="1943"/>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3</a:t>
              </a:r>
            </a:p>
          </p:txBody>
        </p:sp>
      </p:grpSp>
      <p:grpSp>
        <p:nvGrpSpPr>
          <p:cNvPr id="5" name="Group 57"/>
          <p:cNvGrpSpPr>
            <a:grpSpLocks/>
          </p:cNvGrpSpPr>
          <p:nvPr/>
        </p:nvGrpSpPr>
        <p:grpSpPr bwMode="auto">
          <a:xfrm>
            <a:off x="553252" y="4652713"/>
            <a:ext cx="5857916" cy="685800"/>
            <a:chOff x="1296" y="1824"/>
            <a:chExt cx="2976" cy="432"/>
          </a:xfrm>
        </p:grpSpPr>
        <p:sp>
          <p:nvSpPr>
            <p:cNvPr id="88122" name="AutoShape 58"/>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73725"/>
                    <a:invGamma/>
                  </a:schemeClr>
                </a:gs>
                <a:gs pos="100000">
                  <a:schemeClr val="folHlink"/>
                </a:gs>
              </a:gsLst>
              <a:lin ang="540000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fr-FR"/>
            </a:p>
          </p:txBody>
        </p:sp>
        <p:sp>
          <p:nvSpPr>
            <p:cNvPr id="88123" name="AutoShape 59"/>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fr-FR"/>
            </a:p>
          </p:txBody>
        </p:sp>
        <p:sp>
          <p:nvSpPr>
            <p:cNvPr id="88124" name="Text Box 60"/>
            <p:cNvSpPr txBox="1">
              <a:spLocks noChangeArrowheads="1"/>
            </p:cNvSpPr>
            <p:nvPr/>
          </p:nvSpPr>
          <p:spPr bwMode="gray">
            <a:xfrm>
              <a:off x="1680" y="1934"/>
              <a:ext cx="2160" cy="231"/>
            </a:xfrm>
            <a:prstGeom prst="rect">
              <a:avLst/>
            </a:prstGeom>
            <a:noFill/>
            <a:ln w="9525" algn="ctr">
              <a:noFill/>
              <a:miter lim="800000"/>
              <a:headEnd/>
              <a:tailEnd/>
            </a:ln>
            <a:effectLst/>
          </p:spPr>
          <p:txBody>
            <a:bodyPr>
              <a:spAutoFit/>
            </a:bodyPr>
            <a:lstStyle/>
            <a:p>
              <a:pPr eaLnBrk="0" hangingPunct="0"/>
              <a:r>
                <a:rPr lang="en-US" b="1" smtClean="0">
                  <a:solidFill>
                    <a:schemeClr val="bg1"/>
                  </a:solidFill>
                </a:rPr>
                <a:t>    MISE EN FORME</a:t>
              </a:r>
              <a:endParaRPr lang="en-US" b="1">
                <a:solidFill>
                  <a:schemeClr val="bg1"/>
                </a:solidFill>
              </a:endParaRPr>
            </a:p>
          </p:txBody>
        </p:sp>
        <p:sp>
          <p:nvSpPr>
            <p:cNvPr id="88125" name="Text Box 61"/>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4</a:t>
              </a:r>
            </a:p>
          </p:txBody>
        </p:sp>
      </p:grpSp>
      <p:sp>
        <p:nvSpPr>
          <p:cNvPr id="25" name="Rectangle 24"/>
          <p:cNvSpPr/>
          <p:nvPr/>
        </p:nvSpPr>
        <p:spPr>
          <a:xfrm>
            <a:off x="1928794" y="0"/>
            <a:ext cx="514353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4. AUTRES ACTIONS</a:t>
            </a:r>
            <a:endParaRPr lang="fr-FR" sz="3600">
              <a:solidFill>
                <a:srgbClr val="FF0000"/>
              </a:solidFill>
              <a:latin typeface="Times New Roman" pitchFamily="18" charset="0"/>
              <a:cs typeface="Times New Roman" pitchFamily="18" charset="0"/>
            </a:endParaRPr>
          </a:p>
        </p:txBody>
      </p:sp>
      <p:sp>
        <p:nvSpPr>
          <p:cNvPr id="26" name="ZoneTexte 25"/>
          <p:cNvSpPr txBox="1"/>
          <p:nvPr/>
        </p:nvSpPr>
        <p:spPr>
          <a:xfrm>
            <a:off x="4310538" y="1432995"/>
            <a:ext cx="4361103" cy="646331"/>
          </a:xfrm>
          <a:prstGeom prst="rect">
            <a:avLst/>
          </a:prstGeom>
          <a:noFill/>
        </p:spPr>
        <p:txBody>
          <a:bodyPr wrap="square" rtlCol="0">
            <a:spAutoFit/>
          </a:bodyPr>
          <a:lstStyle/>
          <a:p>
            <a:pPr>
              <a:buFont typeface="Arial" pitchFamily="34" charset="0"/>
              <a:buChar char="•"/>
            </a:pPr>
            <a:r>
              <a:rPr lang="fr-FR" smtClean="0">
                <a:solidFill>
                  <a:srgbClr val="FF0000"/>
                </a:solidFill>
                <a:latin typeface="Times New Roman" pitchFamily="18" charset="0"/>
                <a:cs typeface="Times New Roman" pitchFamily="18" charset="0"/>
              </a:rPr>
              <a:t>Avec un clic droit sur la sélection</a:t>
            </a:r>
          </a:p>
          <a:p>
            <a:pPr>
              <a:buFont typeface="Arial" pitchFamily="34" charset="0"/>
              <a:buChar char="•"/>
            </a:pPr>
            <a:r>
              <a:rPr lang="fr-FR" smtClean="0">
                <a:solidFill>
                  <a:srgbClr val="FF0000"/>
                </a:solidFill>
                <a:latin typeface="Times New Roman" pitchFamily="18" charset="0"/>
                <a:cs typeface="Times New Roman" pitchFamily="18" charset="0"/>
              </a:rPr>
              <a:t>En utilisant un bouton d’insertion du ruban.</a:t>
            </a:r>
            <a:endParaRPr lang="fr-FR">
              <a:solidFill>
                <a:srgbClr val="FF0000"/>
              </a:solidFill>
              <a:latin typeface="Times New Roman" pitchFamily="18" charset="0"/>
              <a:cs typeface="Times New Roman" pitchFamily="18" charset="0"/>
            </a:endParaRPr>
          </a:p>
        </p:txBody>
      </p:sp>
      <p:sp>
        <p:nvSpPr>
          <p:cNvPr id="27" name="ZoneTexte 26"/>
          <p:cNvSpPr txBox="1"/>
          <p:nvPr/>
        </p:nvSpPr>
        <p:spPr>
          <a:xfrm>
            <a:off x="4281894" y="2780124"/>
            <a:ext cx="3693707" cy="646331"/>
          </a:xfrm>
          <a:prstGeom prst="rect">
            <a:avLst/>
          </a:prstGeom>
          <a:noFill/>
        </p:spPr>
        <p:txBody>
          <a:bodyPr wrap="square" rtlCol="0">
            <a:spAutoFit/>
          </a:bodyPr>
          <a:lstStyle/>
          <a:p>
            <a:pPr>
              <a:buFont typeface="Arial" pitchFamily="34" charset="0"/>
              <a:buChar char="•"/>
            </a:pPr>
            <a:r>
              <a:rPr lang="fr-FR" smtClean="0">
                <a:solidFill>
                  <a:srgbClr val="FF0000"/>
                </a:solidFill>
                <a:latin typeface="Times New Roman" pitchFamily="18" charset="0"/>
                <a:cs typeface="Times New Roman" pitchFamily="18" charset="0"/>
              </a:rPr>
              <a:t>Avec la gomme et le crayon.</a:t>
            </a:r>
          </a:p>
          <a:p>
            <a:pPr>
              <a:buFont typeface="Arial" pitchFamily="34" charset="0"/>
              <a:buChar char="•"/>
            </a:pPr>
            <a:r>
              <a:rPr lang="fr-FR" smtClean="0">
                <a:solidFill>
                  <a:srgbClr val="FF0000"/>
                </a:solidFill>
                <a:latin typeface="Times New Roman" pitchFamily="18" charset="0"/>
                <a:cs typeface="Times New Roman" pitchFamily="18" charset="0"/>
              </a:rPr>
              <a:t>En  utilisant  les  boutons  du  ruban.</a:t>
            </a:r>
            <a:endParaRPr lang="fr-FR">
              <a:solidFill>
                <a:srgbClr val="FF0000"/>
              </a:solidFill>
              <a:latin typeface="Times New Roman" pitchFamily="18" charset="0"/>
              <a:cs typeface="Times New Roman" pitchFamily="18" charset="0"/>
            </a:endParaRPr>
          </a:p>
        </p:txBody>
      </p:sp>
      <p:sp>
        <p:nvSpPr>
          <p:cNvPr id="28" name="ZoneTexte 27"/>
          <p:cNvSpPr txBox="1"/>
          <p:nvPr/>
        </p:nvSpPr>
        <p:spPr>
          <a:xfrm>
            <a:off x="4310538" y="4135713"/>
            <a:ext cx="3143240" cy="646331"/>
          </a:xfrm>
          <a:prstGeom prst="rect">
            <a:avLst/>
          </a:prstGeom>
          <a:noFill/>
        </p:spPr>
        <p:txBody>
          <a:bodyPr wrap="square" rtlCol="0">
            <a:spAutoFit/>
          </a:bodyPr>
          <a:lstStyle/>
          <a:p>
            <a:pPr>
              <a:buFont typeface="Arial" pitchFamily="34" charset="0"/>
              <a:buChar char="•"/>
            </a:pPr>
            <a:r>
              <a:rPr lang="fr-FR" smtClean="0">
                <a:solidFill>
                  <a:srgbClr val="FF0000"/>
                </a:solidFill>
                <a:latin typeface="Times New Roman" pitchFamily="18" charset="0"/>
                <a:cs typeface="Times New Roman" pitchFamily="18" charset="0"/>
              </a:rPr>
              <a:t> Tableau, lignes, colonnes ou cellules.</a:t>
            </a:r>
            <a:endParaRPr lang="fr-FR">
              <a:solidFill>
                <a:srgbClr val="FF0000"/>
              </a:solidFill>
              <a:latin typeface="Times New Roman" pitchFamily="18" charset="0"/>
              <a:cs typeface="Times New Roman" pitchFamily="18" charset="0"/>
            </a:endParaRPr>
          </a:p>
        </p:txBody>
      </p:sp>
      <p:sp>
        <p:nvSpPr>
          <p:cNvPr id="29" name="ZoneTexte 28"/>
          <p:cNvSpPr txBox="1"/>
          <p:nvPr/>
        </p:nvSpPr>
        <p:spPr>
          <a:xfrm>
            <a:off x="4314181" y="5418107"/>
            <a:ext cx="2786082" cy="646331"/>
          </a:xfrm>
          <a:prstGeom prst="rect">
            <a:avLst/>
          </a:prstGeom>
          <a:noFill/>
        </p:spPr>
        <p:txBody>
          <a:bodyPr wrap="square" rtlCol="0">
            <a:spAutoFit/>
          </a:bodyPr>
          <a:lstStyle/>
          <a:p>
            <a:pPr>
              <a:buFont typeface="Arial" pitchFamily="34" charset="0"/>
              <a:buChar char="•"/>
            </a:pPr>
            <a:r>
              <a:rPr lang="fr-FR" smtClean="0">
                <a:solidFill>
                  <a:srgbClr val="FF0000"/>
                </a:solidFill>
                <a:latin typeface="Times New Roman" pitchFamily="18" charset="0"/>
                <a:cs typeface="Times New Roman" pitchFamily="18" charset="0"/>
              </a:rPr>
              <a:t> Sans les styles.</a:t>
            </a:r>
          </a:p>
          <a:p>
            <a:pPr>
              <a:buFont typeface="Arial" pitchFamily="34" charset="0"/>
              <a:buChar char="•"/>
            </a:pPr>
            <a:r>
              <a:rPr lang="fr-FR" smtClean="0">
                <a:solidFill>
                  <a:srgbClr val="FF0000"/>
                </a:solidFill>
                <a:latin typeface="Times New Roman" pitchFamily="18" charset="0"/>
                <a:cs typeface="Times New Roman" pitchFamily="18" charset="0"/>
              </a:rPr>
              <a:t>Avec les styles.</a:t>
            </a:r>
            <a:endParaRPr lang="fr-FR">
              <a:solidFill>
                <a:srgbClr val="FF0000"/>
              </a:solidFill>
              <a:latin typeface="Times New Roman" pitchFamily="18" charset="0"/>
              <a:cs typeface="Times New Roman" pitchFamily="18" charset="0"/>
            </a:endParaRPr>
          </a:p>
        </p:txBody>
      </p:sp>
      <p:sp>
        <p:nvSpPr>
          <p:cNvPr id="6" name="Espace réservé de la date 5"/>
          <p:cNvSpPr>
            <a:spLocks noGrp="1"/>
          </p:cNvSpPr>
          <p:nvPr>
            <p:ph type="dt" sz="half" idx="10"/>
          </p:nvPr>
        </p:nvSpPr>
        <p:spPr/>
        <p:txBody>
          <a:bodyPr/>
          <a:lstStyle/>
          <a:p>
            <a:fld id="{1B616E86-BDF6-4FDF-91CD-76C1586AFBB2}" type="datetime1">
              <a:rPr lang="fr-FR" smtClean="0"/>
              <a:t>21/03/2018</a:t>
            </a:fld>
            <a:endParaRPr lang="fr-FR"/>
          </a:p>
        </p:txBody>
      </p:sp>
      <p:sp>
        <p:nvSpPr>
          <p:cNvPr id="7" name="Espace réservé du numéro de diapositive 6"/>
          <p:cNvSpPr>
            <a:spLocks noGrp="1"/>
          </p:cNvSpPr>
          <p:nvPr>
            <p:ph type="sldNum" sz="quarter" idx="12"/>
          </p:nvPr>
        </p:nvSpPr>
        <p:spPr/>
        <p:txBody>
          <a:bodyPr/>
          <a:lstStyle/>
          <a:p>
            <a:fld id="{3BAC9EA2-7CA8-4051-B8DE-F79ECBE26E2B}" type="slidenum">
              <a:rPr lang="fr-FR" smtClean="0"/>
              <a:pPr/>
              <a:t>35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90"/>
                                          </p:val>
                                        </p:tav>
                                        <p:tav tm="100000">
                                          <p:val>
                                            <p:fltVal val="0"/>
                                          </p:val>
                                        </p:tav>
                                      </p:tavLst>
                                    </p:anim>
                                    <p:animEffect transition="in" filter="fade">
                                      <p:cBhvr>
                                        <p:cTn id="34" dur="1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style.rotation</p:attrName>
                                        </p:attrNameLst>
                                      </p:cBhvr>
                                      <p:tavLst>
                                        <p:tav tm="0">
                                          <p:val>
                                            <p:fltVal val="90"/>
                                          </p:val>
                                        </p:tav>
                                        <p:tav tm="100000">
                                          <p:val>
                                            <p:fltVal val="0"/>
                                          </p:val>
                                        </p:tav>
                                      </p:tavLst>
                                    </p:anim>
                                    <p:animEffect transition="in" filter="fade">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7F3DDD-BE8E-46B3-B2ED-C65F3DD2C113}"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36</a:t>
            </a:fld>
            <a:endParaRPr lang="fr-FR"/>
          </a:p>
        </p:txBody>
      </p:sp>
      <p:sp>
        <p:nvSpPr>
          <p:cNvPr id="5" name="Rectangle 4"/>
          <p:cNvSpPr/>
          <p:nvPr/>
        </p:nvSpPr>
        <p:spPr>
          <a:xfrm>
            <a:off x="1928794" y="0"/>
            <a:ext cx="514353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5. MISE EN FORME</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714348" y="857232"/>
            <a:ext cx="2928958"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 Sans les styles</a:t>
            </a:r>
          </a:p>
        </p:txBody>
      </p:sp>
      <p:sp>
        <p:nvSpPr>
          <p:cNvPr id="7" name="Rectangle 6"/>
          <p:cNvSpPr/>
          <p:nvPr/>
        </p:nvSpPr>
        <p:spPr>
          <a:xfrm>
            <a:off x="857192" y="1329625"/>
            <a:ext cx="8286808" cy="923330"/>
          </a:xfrm>
          <a:prstGeom prst="rect">
            <a:avLst/>
          </a:prstGeom>
        </p:spPr>
        <p:txBody>
          <a:bodyPr wrap="square">
            <a:spAutoFit/>
          </a:bodyPr>
          <a:lstStyle/>
          <a:p>
            <a:r>
              <a:rPr lang="fr-FR" smtClean="0">
                <a:latin typeface="Times New Roman" pitchFamily="18" charset="0"/>
                <a:cs typeface="Times New Roman" pitchFamily="18" charset="0"/>
              </a:rPr>
              <a:t>Les méthodes de mise en forme étudiées au chapitre 2 sont applicables.</a:t>
            </a:r>
          </a:p>
          <a:p>
            <a:endParaRPr lang="fr-FR" smtClean="0">
              <a:latin typeface="Times New Roman" pitchFamily="18" charset="0"/>
              <a:cs typeface="Times New Roman" pitchFamily="18" charset="0"/>
            </a:endParaRPr>
          </a:p>
          <a:p>
            <a:pPr>
              <a:buFont typeface="Wingdings" pitchFamily="2" charset="2"/>
              <a:buChar char="Ø"/>
            </a:pPr>
            <a:r>
              <a:rPr lang="fr-FR" smtClean="0">
                <a:latin typeface="Times New Roman" pitchFamily="18" charset="0"/>
                <a:cs typeface="Times New Roman" pitchFamily="18" charset="0"/>
              </a:rPr>
              <a:t> Bordures et trames:</a:t>
            </a:r>
            <a:endParaRPr lang="fr-FR">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714348" y="2231396"/>
            <a:ext cx="3281588" cy="99679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119565" y="2285992"/>
            <a:ext cx="5024435" cy="3841692"/>
          </a:xfrm>
          <a:prstGeom prst="rect">
            <a:avLst/>
          </a:prstGeom>
          <a:noFill/>
          <a:ln w="9525">
            <a:noFill/>
            <a:miter lim="800000"/>
            <a:headEnd/>
            <a:tailEnd/>
          </a:ln>
          <a:effectLst/>
        </p:spPr>
      </p:pic>
      <p:sp>
        <p:nvSpPr>
          <p:cNvPr id="10" name="ZoneTexte 9"/>
          <p:cNvSpPr txBox="1"/>
          <p:nvPr/>
        </p:nvSpPr>
        <p:spPr>
          <a:xfrm>
            <a:off x="714348" y="4071942"/>
            <a:ext cx="1143008" cy="369332"/>
          </a:xfrm>
          <a:prstGeom prst="rect">
            <a:avLst/>
          </a:prstGeom>
          <a:noFill/>
        </p:spPr>
        <p:txBody>
          <a:bodyPr wrap="square" rtlCol="0">
            <a:spAutoFit/>
          </a:bodyPr>
          <a:lstStyle/>
          <a:p>
            <a:r>
              <a:rPr lang="fr-FR" smtClean="0">
                <a:latin typeface="Times New Roman" pitchFamily="18" charset="0"/>
                <a:cs typeface="Times New Roman" pitchFamily="18" charset="0"/>
              </a:rPr>
              <a:t>le  style</a:t>
            </a:r>
            <a:endParaRPr lang="fr-FR">
              <a:latin typeface="Times New Roman" pitchFamily="18" charset="0"/>
              <a:cs typeface="Times New Roman" pitchFamily="18" charset="0"/>
            </a:endParaRPr>
          </a:p>
        </p:txBody>
      </p:sp>
      <p:cxnSp>
        <p:nvCxnSpPr>
          <p:cNvPr id="12" name="Connecteur droit avec flèche 11"/>
          <p:cNvCxnSpPr>
            <a:stCxn id="10" idx="3"/>
            <a:endCxn id="19" idx="1"/>
          </p:cNvCxnSpPr>
          <p:nvPr/>
        </p:nvCxnSpPr>
        <p:spPr>
          <a:xfrm flipV="1">
            <a:off x="1857356" y="3536157"/>
            <a:ext cx="3571900" cy="72045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9" name="Rectangle 18"/>
          <p:cNvSpPr/>
          <p:nvPr/>
        </p:nvSpPr>
        <p:spPr>
          <a:xfrm>
            <a:off x="5429256" y="2857496"/>
            <a:ext cx="1357322" cy="1357322"/>
          </a:xfrm>
          <a:prstGeom prst="rect">
            <a:avLst/>
          </a:prstGeom>
          <a:noFill/>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Rectangle 19"/>
          <p:cNvSpPr/>
          <p:nvPr/>
        </p:nvSpPr>
        <p:spPr>
          <a:xfrm>
            <a:off x="642910" y="4857760"/>
            <a:ext cx="1354858" cy="369332"/>
          </a:xfrm>
          <a:prstGeom prst="rect">
            <a:avLst/>
          </a:prstGeom>
        </p:spPr>
        <p:txBody>
          <a:bodyPr wrap="none">
            <a:spAutoFit/>
          </a:bodyPr>
          <a:lstStyle/>
          <a:p>
            <a:r>
              <a:rPr lang="fr-FR" smtClean="0"/>
              <a:t>la  couleur </a:t>
            </a:r>
            <a:endParaRPr lang="fr-FR"/>
          </a:p>
        </p:txBody>
      </p:sp>
      <p:cxnSp>
        <p:nvCxnSpPr>
          <p:cNvPr id="21" name="Connecteur droit avec flèche 20"/>
          <p:cNvCxnSpPr>
            <a:stCxn id="20" idx="3"/>
            <a:endCxn id="25" idx="1"/>
          </p:cNvCxnSpPr>
          <p:nvPr/>
        </p:nvCxnSpPr>
        <p:spPr>
          <a:xfrm flipV="1">
            <a:off x="1997768" y="4572008"/>
            <a:ext cx="3431488" cy="47041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5" name="Rectangle 24"/>
          <p:cNvSpPr/>
          <p:nvPr/>
        </p:nvSpPr>
        <p:spPr>
          <a:xfrm>
            <a:off x="5429256" y="4429132"/>
            <a:ext cx="1357322" cy="285752"/>
          </a:xfrm>
          <a:prstGeom prst="rect">
            <a:avLst/>
          </a:prstGeom>
          <a:noFill/>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48C3BB-99C9-4D35-B474-D89768E54225}"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37</a:t>
            </a:fld>
            <a:endParaRPr lang="fr-FR"/>
          </a:p>
        </p:txBody>
      </p:sp>
      <p:sp>
        <p:nvSpPr>
          <p:cNvPr id="5" name="Rectangle 4"/>
          <p:cNvSpPr/>
          <p:nvPr/>
        </p:nvSpPr>
        <p:spPr>
          <a:xfrm>
            <a:off x="785786" y="1428736"/>
            <a:ext cx="1664238" cy="369332"/>
          </a:xfrm>
          <a:prstGeom prst="rect">
            <a:avLst/>
          </a:prstGeom>
        </p:spPr>
        <p:txBody>
          <a:bodyPr wrap="none">
            <a:spAutoFit/>
          </a:bodyPr>
          <a:lstStyle/>
          <a:p>
            <a:pPr>
              <a:buFont typeface="Wingdings" pitchFamily="2" charset="2"/>
              <a:buChar char="Ø"/>
            </a:pPr>
            <a:r>
              <a:rPr lang="fr-FR" smtClean="0"/>
              <a:t>  </a:t>
            </a:r>
            <a:r>
              <a:rPr lang="fr-FR" smtClean="0">
                <a:latin typeface="Times New Roman" pitchFamily="18" charset="0"/>
                <a:cs typeface="Times New Roman" pitchFamily="18" charset="0"/>
              </a:rPr>
              <a:t>Alignement</a:t>
            </a:r>
            <a:r>
              <a:rPr lang="fr-FR" smtClean="0"/>
              <a:t> </a:t>
            </a:r>
            <a:endParaRPr lang="fr-FR"/>
          </a:p>
        </p:txBody>
      </p:sp>
      <p:sp>
        <p:nvSpPr>
          <p:cNvPr id="6" name="Rectangle 5"/>
          <p:cNvSpPr/>
          <p:nvPr/>
        </p:nvSpPr>
        <p:spPr>
          <a:xfrm>
            <a:off x="1928794" y="0"/>
            <a:ext cx="514353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5. MISE EN FORME</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714348" y="857232"/>
            <a:ext cx="2928958"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 Sans les styles</a:t>
            </a:r>
          </a:p>
        </p:txBody>
      </p:sp>
      <p:pic>
        <p:nvPicPr>
          <p:cNvPr id="3074" name="Picture 2"/>
          <p:cNvPicPr>
            <a:picLocks noChangeAspect="1" noChangeArrowheads="1"/>
          </p:cNvPicPr>
          <p:nvPr/>
        </p:nvPicPr>
        <p:blipFill>
          <a:blip r:embed="rId2"/>
          <a:srcRect/>
          <a:stretch>
            <a:fillRect/>
          </a:stretch>
        </p:blipFill>
        <p:spPr bwMode="auto">
          <a:xfrm>
            <a:off x="5759160" y="1063833"/>
            <a:ext cx="3099120" cy="1650787"/>
          </a:xfrm>
          <a:prstGeom prst="rect">
            <a:avLst/>
          </a:prstGeom>
          <a:noFill/>
          <a:ln w="9525">
            <a:noFill/>
            <a:miter lim="800000"/>
            <a:headEnd/>
            <a:tailEnd/>
          </a:ln>
          <a:effectLst/>
        </p:spPr>
      </p:pic>
      <p:sp>
        <p:nvSpPr>
          <p:cNvPr id="9" name="Rectangle 8"/>
          <p:cNvSpPr/>
          <p:nvPr/>
        </p:nvSpPr>
        <p:spPr>
          <a:xfrm>
            <a:off x="428596" y="1857364"/>
            <a:ext cx="5357850" cy="923330"/>
          </a:xfrm>
          <a:prstGeom prst="rect">
            <a:avLst/>
          </a:prstGeom>
        </p:spPr>
        <p:txBody>
          <a:bodyPr wrap="square">
            <a:spAutoFit/>
          </a:bodyPr>
          <a:lstStyle/>
          <a:p>
            <a:r>
              <a:rPr lang="fr-FR" smtClean="0">
                <a:latin typeface="Times New Roman" pitchFamily="18" charset="0"/>
                <a:cs typeface="Times New Roman" pitchFamily="18" charset="0"/>
              </a:rPr>
              <a:t>A  défaut  de  sélection  préalable,  l’alignement  est  appliqué  au  texte  de  la  cellule  dans laquelle est placé le curseur.</a:t>
            </a:r>
            <a:endParaRPr lang="fr-FR">
              <a:latin typeface="Times New Roman" pitchFamily="18" charset="0"/>
              <a:cs typeface="Times New Roman" pitchFamily="18" charset="0"/>
            </a:endParaRPr>
          </a:p>
        </p:txBody>
      </p:sp>
      <p:sp>
        <p:nvSpPr>
          <p:cNvPr id="10" name="Rectangle 9"/>
          <p:cNvSpPr/>
          <p:nvPr/>
        </p:nvSpPr>
        <p:spPr>
          <a:xfrm>
            <a:off x="785786" y="2786058"/>
            <a:ext cx="2928958" cy="523220"/>
          </a:xfrm>
          <a:prstGeom prst="rect">
            <a:avLst/>
          </a:prstGeom>
        </p:spPr>
        <p:txBody>
          <a:bodyPr wrap="square">
            <a:spAutoFit/>
          </a:bodyPr>
          <a:lstStyle/>
          <a:p>
            <a:pPr>
              <a:buFont typeface="Wingdings" pitchFamily="2" charset="2"/>
              <a:buChar char="ü"/>
            </a:pPr>
            <a:r>
              <a:rPr lang="fr-FR" sz="2800" smtClean="0">
                <a:solidFill>
                  <a:schemeClr val="accent6">
                    <a:lumMod val="75000"/>
                  </a:schemeClr>
                </a:solidFill>
              </a:rPr>
              <a:t> Avec les styles</a:t>
            </a:r>
          </a:p>
        </p:txBody>
      </p:sp>
      <p:sp>
        <p:nvSpPr>
          <p:cNvPr id="11" name="Rectangle 10"/>
          <p:cNvSpPr/>
          <p:nvPr/>
        </p:nvSpPr>
        <p:spPr>
          <a:xfrm>
            <a:off x="500034" y="3286124"/>
            <a:ext cx="8215370" cy="646331"/>
          </a:xfrm>
          <a:prstGeom prst="rect">
            <a:avLst/>
          </a:prstGeom>
        </p:spPr>
        <p:txBody>
          <a:bodyPr wrap="square">
            <a:spAutoFit/>
          </a:bodyPr>
          <a:lstStyle/>
          <a:p>
            <a:r>
              <a:rPr lang="fr-FR" smtClean="0"/>
              <a:t>On utilise, sous l’onglet </a:t>
            </a:r>
            <a:r>
              <a:rPr lang="fr-FR" b="1" smtClean="0"/>
              <a:t>Création</a:t>
            </a:r>
            <a:r>
              <a:rPr lang="fr-FR" smtClean="0"/>
              <a:t> des « </a:t>
            </a:r>
            <a:r>
              <a:rPr lang="fr-FR" u="sng" smtClean="0"/>
              <a:t>Outils de tableau</a:t>
            </a:r>
            <a:r>
              <a:rPr lang="fr-FR" smtClean="0"/>
              <a:t> », les commandes des groupes </a:t>
            </a:r>
            <a:r>
              <a:rPr lang="fr-FR" u="sng" smtClean="0"/>
              <a:t>« Options de style de tableau </a:t>
            </a:r>
            <a:r>
              <a:rPr lang="fr-FR" smtClean="0"/>
              <a:t>» et </a:t>
            </a:r>
            <a:r>
              <a:rPr lang="fr-FR" u="sng" smtClean="0"/>
              <a:t>« Styles de tableau </a:t>
            </a:r>
            <a:r>
              <a:rPr lang="fr-FR" smtClean="0"/>
              <a:t>».</a:t>
            </a:r>
            <a:endParaRPr lang="fr-FR"/>
          </a:p>
        </p:txBody>
      </p:sp>
      <p:pic>
        <p:nvPicPr>
          <p:cNvPr id="3075" name="Picture 3"/>
          <p:cNvPicPr>
            <a:picLocks noChangeAspect="1" noChangeArrowheads="1"/>
          </p:cNvPicPr>
          <p:nvPr/>
        </p:nvPicPr>
        <p:blipFill>
          <a:blip r:embed="rId3"/>
          <a:srcRect/>
          <a:stretch>
            <a:fillRect/>
          </a:stretch>
        </p:blipFill>
        <p:spPr bwMode="auto">
          <a:xfrm>
            <a:off x="500034" y="4143380"/>
            <a:ext cx="8484424" cy="1181101"/>
          </a:xfrm>
          <a:prstGeom prst="rect">
            <a:avLst/>
          </a:prstGeom>
          <a:noFill/>
          <a:ln w="9525">
            <a:noFill/>
            <a:miter lim="800000"/>
            <a:headEnd/>
            <a:tailEnd/>
          </a:ln>
          <a:effectLst/>
        </p:spPr>
      </p:pic>
      <p:sp>
        <p:nvSpPr>
          <p:cNvPr id="13" name="Rectangle 12"/>
          <p:cNvSpPr/>
          <p:nvPr/>
        </p:nvSpPr>
        <p:spPr>
          <a:xfrm>
            <a:off x="214282" y="5643578"/>
            <a:ext cx="1838965" cy="369332"/>
          </a:xfrm>
          <a:prstGeom prst="rect">
            <a:avLst/>
          </a:prstGeom>
        </p:spPr>
        <p:txBody>
          <a:bodyPr wrap="none">
            <a:spAutoFit/>
          </a:bodyPr>
          <a:lstStyle/>
          <a:p>
            <a:r>
              <a:rPr lang="fr-FR" smtClean="0">
                <a:latin typeface="Times New Roman" pitchFamily="18" charset="0"/>
                <a:cs typeface="Times New Roman" pitchFamily="18" charset="0"/>
              </a:rPr>
              <a:t> Choix d’un style </a:t>
            </a:r>
            <a:endParaRPr lang="fr-FR">
              <a:latin typeface="Times New Roman" pitchFamily="18" charset="0"/>
              <a:cs typeface="Times New Roman" pitchFamily="18" charset="0"/>
            </a:endParaRPr>
          </a:p>
        </p:txBody>
      </p:sp>
      <p:cxnSp>
        <p:nvCxnSpPr>
          <p:cNvPr id="15" name="Connecteur droit avec flèche 14"/>
          <p:cNvCxnSpPr>
            <a:stCxn id="13" idx="0"/>
          </p:cNvCxnSpPr>
          <p:nvPr/>
        </p:nvCxnSpPr>
        <p:spPr>
          <a:xfrm rot="5400000" flipH="1" flipV="1">
            <a:off x="1066932" y="5353221"/>
            <a:ext cx="357190" cy="2235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a:off x="3524005" y="5631436"/>
            <a:ext cx="3758401" cy="369332"/>
          </a:xfrm>
          <a:prstGeom prst="rect">
            <a:avLst/>
          </a:prstGeom>
        </p:spPr>
        <p:txBody>
          <a:bodyPr wrap="none">
            <a:spAutoFit/>
          </a:bodyPr>
          <a:lstStyle/>
          <a:p>
            <a:r>
              <a:rPr lang="fr-FR" smtClean="0">
                <a:latin typeface="Times New Roman" pitchFamily="18" charset="0"/>
                <a:cs typeface="Times New Roman" pitchFamily="18" charset="0"/>
              </a:rPr>
              <a:t>visualiser l’effet du style sur le tableau</a:t>
            </a:r>
            <a:endParaRPr lang="fr-FR">
              <a:latin typeface="Times New Roman" pitchFamily="18" charset="0"/>
              <a:cs typeface="Times New Roman" pitchFamily="18" charset="0"/>
            </a:endParaRPr>
          </a:p>
        </p:txBody>
      </p:sp>
      <p:cxnSp>
        <p:nvCxnSpPr>
          <p:cNvPr id="17" name="Connecteur droit avec flèche 16"/>
          <p:cNvCxnSpPr>
            <a:stCxn id="16" idx="0"/>
            <a:endCxn id="3075" idx="2"/>
          </p:cNvCxnSpPr>
          <p:nvPr/>
        </p:nvCxnSpPr>
        <p:spPr>
          <a:xfrm rot="16200000" flipV="1">
            <a:off x="4919249" y="5147479"/>
            <a:ext cx="306955" cy="6609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7E239B-B103-4959-8D7F-90A90A01BE1E}"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38</a:t>
            </a:fld>
            <a:endParaRPr lang="fr-FR"/>
          </a:p>
        </p:txBody>
      </p:sp>
      <p:sp>
        <p:nvSpPr>
          <p:cNvPr id="6" name="Rectangle 5"/>
          <p:cNvSpPr/>
          <p:nvPr/>
        </p:nvSpPr>
        <p:spPr>
          <a:xfrm>
            <a:off x="1928794" y="0"/>
            <a:ext cx="514353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5. MISE EN FORME</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714348" y="1000108"/>
            <a:ext cx="1720343" cy="369332"/>
          </a:xfrm>
          <a:prstGeom prst="rect">
            <a:avLst/>
          </a:prstGeom>
        </p:spPr>
        <p:txBody>
          <a:bodyPr wrap="none">
            <a:spAutoFit/>
          </a:bodyPr>
          <a:lstStyle/>
          <a:p>
            <a:pPr>
              <a:buFont typeface="Wingdings" pitchFamily="2" charset="2"/>
              <a:buChar char="Ø"/>
            </a:pPr>
            <a:r>
              <a:rPr lang="fr-FR" smtClean="0">
                <a:latin typeface="Times New Roman" pitchFamily="18" charset="0"/>
                <a:cs typeface="Times New Roman" pitchFamily="18" charset="0"/>
              </a:rPr>
              <a:t> Créer un style</a:t>
            </a:r>
            <a:endParaRPr lang="fr-FR">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627784" y="1000108"/>
            <a:ext cx="5834764" cy="4572032"/>
          </a:xfrm>
          <a:prstGeom prst="rect">
            <a:avLst/>
          </a:prstGeom>
          <a:noFill/>
          <a:ln w="9525">
            <a:noFill/>
            <a:miter lim="800000"/>
            <a:headEnd/>
            <a:tailEnd/>
          </a:ln>
          <a:effectLst/>
        </p:spPr>
      </p:pic>
      <p:sp>
        <p:nvSpPr>
          <p:cNvPr id="9" name="Rectangle 8"/>
          <p:cNvSpPr/>
          <p:nvPr/>
        </p:nvSpPr>
        <p:spPr>
          <a:xfrm>
            <a:off x="571472" y="3857628"/>
            <a:ext cx="1845377" cy="369332"/>
          </a:xfrm>
          <a:prstGeom prst="rect">
            <a:avLst/>
          </a:prstGeom>
        </p:spPr>
        <p:txBody>
          <a:bodyPr wrap="none">
            <a:spAutoFit/>
          </a:bodyPr>
          <a:lstStyle/>
          <a:p>
            <a:r>
              <a:rPr lang="fr-FR" smtClean="0">
                <a:latin typeface="Times New Roman" pitchFamily="18" charset="0"/>
                <a:cs typeface="Times New Roman" pitchFamily="18" charset="0"/>
              </a:rPr>
              <a:t> Modifier un style</a:t>
            </a:r>
            <a:endParaRPr lang="fr-FR">
              <a:latin typeface="Times New Roman" pitchFamily="18" charset="0"/>
              <a:cs typeface="Times New Roman" pitchFamily="18" charset="0"/>
            </a:endParaRPr>
          </a:p>
        </p:txBody>
      </p:sp>
      <p:cxnSp>
        <p:nvCxnSpPr>
          <p:cNvPr id="11" name="Connecteur droit avec flèche 10"/>
          <p:cNvCxnSpPr>
            <a:stCxn id="9" idx="3"/>
          </p:cNvCxnSpPr>
          <p:nvPr/>
        </p:nvCxnSpPr>
        <p:spPr>
          <a:xfrm flipV="1">
            <a:off x="2416849" y="1500174"/>
            <a:ext cx="4369729" cy="254212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443A94-1349-4420-88AA-6F774DA54453}"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39</a:t>
            </a:fld>
            <a:endParaRPr lang="fr-FR"/>
          </a:p>
        </p:txBody>
      </p:sp>
      <p:sp>
        <p:nvSpPr>
          <p:cNvPr id="5" name="Rectangle 4"/>
          <p:cNvSpPr/>
          <p:nvPr/>
        </p:nvSpPr>
        <p:spPr>
          <a:xfrm>
            <a:off x="1500166" y="0"/>
            <a:ext cx="685804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6. UTILISATION DU TABLEAU</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1000100" y="1071546"/>
            <a:ext cx="3714478" cy="400110"/>
          </a:xfrm>
          <a:prstGeom prst="rect">
            <a:avLst/>
          </a:prstGeom>
        </p:spPr>
        <p:txBody>
          <a:bodyPr wrap="none">
            <a:spAutoFit/>
          </a:bodyPr>
          <a:lstStyle/>
          <a:p>
            <a:pPr>
              <a:buFont typeface="Wingdings" pitchFamily="2" charset="2"/>
              <a:buChar char="ü"/>
            </a:pPr>
            <a:r>
              <a:rPr lang="fr-FR" sz="2000" smtClean="0">
                <a:solidFill>
                  <a:srgbClr val="C00000"/>
                </a:solidFill>
              </a:rPr>
              <a:t> Se déplacer dans le tableau </a:t>
            </a:r>
            <a:endParaRPr lang="fr-FR" sz="2000">
              <a:solidFill>
                <a:srgbClr val="C00000"/>
              </a:solidFill>
            </a:endParaRPr>
          </a:p>
        </p:txBody>
      </p:sp>
      <p:sp>
        <p:nvSpPr>
          <p:cNvPr id="7" name="Rectangle 6"/>
          <p:cNvSpPr/>
          <p:nvPr/>
        </p:nvSpPr>
        <p:spPr>
          <a:xfrm>
            <a:off x="1571604" y="1714488"/>
            <a:ext cx="7143800" cy="2031325"/>
          </a:xfrm>
          <a:prstGeom prst="rect">
            <a:avLst/>
          </a:prstGeom>
        </p:spPr>
        <p:txBody>
          <a:bodyPr wrap="square">
            <a:spAutoFit/>
          </a:bodyPr>
          <a:lstStyle/>
          <a:p>
            <a:r>
              <a:rPr lang="fr-FR" smtClean="0">
                <a:latin typeface="Times New Roman" pitchFamily="18" charset="0"/>
                <a:cs typeface="Times New Roman" pitchFamily="18" charset="0"/>
              </a:rPr>
              <a:t>Pour aller:</a:t>
            </a:r>
          </a:p>
          <a:p>
            <a:r>
              <a:rPr lang="fr-FR" smtClean="0">
                <a:latin typeface="Times New Roman" pitchFamily="18" charset="0"/>
                <a:cs typeface="Times New Roman" pitchFamily="18" charset="0"/>
              </a:rPr>
              <a:t>- à la 1ère cellule de la ligne:   </a:t>
            </a:r>
            <a:r>
              <a:rPr lang="fr-FR" b="1" smtClean="0">
                <a:latin typeface="Times New Roman" pitchFamily="18" charset="0"/>
                <a:cs typeface="Times New Roman" pitchFamily="18" charset="0"/>
              </a:rPr>
              <a:t>Alt + ↖</a:t>
            </a:r>
          </a:p>
          <a:p>
            <a:r>
              <a:rPr lang="fr-FR" smtClean="0">
                <a:latin typeface="Times New Roman" pitchFamily="18" charset="0"/>
                <a:cs typeface="Times New Roman" pitchFamily="18" charset="0"/>
              </a:rPr>
              <a:t>- à la dernière cellule de la ligne : </a:t>
            </a:r>
            <a:r>
              <a:rPr lang="fr-FR" b="1" smtClean="0">
                <a:latin typeface="Times New Roman" pitchFamily="18" charset="0"/>
                <a:cs typeface="Times New Roman" pitchFamily="18" charset="0"/>
              </a:rPr>
              <a:t>Alt + Fin </a:t>
            </a:r>
          </a:p>
          <a:p>
            <a:pPr>
              <a:buFontTx/>
              <a:buChar char="-"/>
            </a:pPr>
            <a:r>
              <a:rPr lang="fr-FR" smtClean="0">
                <a:latin typeface="Times New Roman" pitchFamily="18" charset="0"/>
                <a:cs typeface="Times New Roman" pitchFamily="18" charset="0"/>
              </a:rPr>
              <a:t> à la cellule suivante : </a:t>
            </a:r>
            <a:r>
              <a:rPr lang="fr-FR" b="1" smtClean="0">
                <a:latin typeface="Times New Roman" pitchFamily="18" charset="0"/>
                <a:cs typeface="Times New Roman" pitchFamily="18" charset="0"/>
              </a:rPr>
              <a:t>Tab </a:t>
            </a:r>
          </a:p>
          <a:p>
            <a:pPr>
              <a:buFontTx/>
              <a:buChar char="-"/>
            </a:pPr>
            <a:r>
              <a:rPr lang="fr-FR" smtClean="0">
                <a:latin typeface="Times New Roman" pitchFamily="18" charset="0"/>
                <a:cs typeface="Times New Roman" pitchFamily="18" charset="0"/>
              </a:rPr>
              <a:t> à la cellule précédente : </a:t>
            </a:r>
            <a:r>
              <a:rPr lang="fr-FR" b="1" err="1" smtClean="0">
                <a:latin typeface="Times New Roman" pitchFamily="18" charset="0"/>
                <a:cs typeface="Times New Roman" pitchFamily="18" charset="0"/>
              </a:rPr>
              <a:t>Maj</a:t>
            </a:r>
            <a:r>
              <a:rPr lang="fr-FR" b="1" smtClean="0">
                <a:latin typeface="Times New Roman" pitchFamily="18" charset="0"/>
                <a:cs typeface="Times New Roman" pitchFamily="18" charset="0"/>
              </a:rPr>
              <a:t>+ Tab</a:t>
            </a:r>
            <a:r>
              <a:rPr lang="fr-FR" smtClean="0">
                <a:latin typeface="Times New Roman" pitchFamily="18" charset="0"/>
                <a:cs typeface="Times New Roman" pitchFamily="18" charset="0"/>
              </a:rPr>
              <a:t> </a:t>
            </a:r>
          </a:p>
          <a:p>
            <a:pPr>
              <a:buFontTx/>
              <a:buChar char="-"/>
            </a:pPr>
            <a:r>
              <a:rPr lang="fr-FR" smtClean="0">
                <a:latin typeface="Times New Roman" pitchFamily="18" charset="0"/>
                <a:cs typeface="Times New Roman" pitchFamily="18" charset="0"/>
              </a:rPr>
              <a:t> en début de cellule : </a:t>
            </a:r>
            <a:r>
              <a:rPr lang="fr-FR" b="1" smtClean="0">
                <a:latin typeface="Times New Roman" pitchFamily="18" charset="0"/>
                <a:cs typeface="Times New Roman" pitchFamily="18" charset="0"/>
              </a:rPr>
              <a:t>↖(Home)  </a:t>
            </a:r>
          </a:p>
          <a:p>
            <a:pPr>
              <a:buFontTx/>
              <a:buChar char="-"/>
            </a:pPr>
            <a:r>
              <a:rPr lang="fr-FR" smtClean="0">
                <a:latin typeface="Times New Roman" pitchFamily="18" charset="0"/>
                <a:cs typeface="Times New Roman" pitchFamily="18" charset="0"/>
              </a:rPr>
              <a:t> en fin de cellule : </a:t>
            </a:r>
            <a:r>
              <a:rPr lang="fr-FR" b="1" smtClean="0">
                <a:latin typeface="Times New Roman" pitchFamily="18" charset="0"/>
                <a:cs typeface="Times New Roman" pitchFamily="18" charset="0"/>
              </a:rPr>
              <a:t>Fin</a:t>
            </a:r>
            <a:r>
              <a:rPr lang="fr-FR" smtClean="0">
                <a:latin typeface="Times New Roman" pitchFamily="18" charset="0"/>
                <a:cs typeface="Times New Roman" pitchFamily="18" charset="0"/>
              </a:rPr>
              <a:t> </a:t>
            </a:r>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4214810" y="2593174"/>
            <a:ext cx="357190" cy="250033"/>
          </a:xfrm>
          <a:prstGeom prst="rect">
            <a:avLst/>
          </a:prstGeom>
          <a:noFill/>
          <a:ln w="9525">
            <a:noFill/>
            <a:miter lim="800000"/>
            <a:headEnd/>
            <a:tailEnd/>
          </a:ln>
          <a:effectLst/>
        </p:spPr>
      </p:pic>
      <p:sp>
        <p:nvSpPr>
          <p:cNvPr id="9" name="Rectangle 8"/>
          <p:cNvSpPr/>
          <p:nvPr/>
        </p:nvSpPr>
        <p:spPr>
          <a:xfrm>
            <a:off x="1000068" y="3788590"/>
            <a:ext cx="8143932" cy="400110"/>
          </a:xfrm>
          <a:prstGeom prst="rect">
            <a:avLst/>
          </a:prstGeom>
        </p:spPr>
        <p:txBody>
          <a:bodyPr wrap="square">
            <a:spAutoFit/>
          </a:bodyPr>
          <a:lstStyle/>
          <a:p>
            <a:pPr>
              <a:buFont typeface="Wingdings" pitchFamily="2" charset="2"/>
              <a:buChar char="ü"/>
            </a:pPr>
            <a:r>
              <a:rPr lang="fr-FR" sz="2000" smtClean="0">
                <a:solidFill>
                  <a:srgbClr val="C00000"/>
                </a:solidFill>
              </a:rPr>
              <a:t>Conserver la ligne d’en-tête d’un tableau de plusieurs pages </a:t>
            </a:r>
          </a:p>
        </p:txBody>
      </p:sp>
      <p:pic>
        <p:nvPicPr>
          <p:cNvPr id="1027" name="Picture 3"/>
          <p:cNvPicPr>
            <a:picLocks noChangeAspect="1" noChangeArrowheads="1"/>
          </p:cNvPicPr>
          <p:nvPr/>
        </p:nvPicPr>
        <p:blipFill>
          <a:blip r:embed="rId4"/>
          <a:srcRect/>
          <a:stretch>
            <a:fillRect/>
          </a:stretch>
        </p:blipFill>
        <p:spPr bwMode="auto">
          <a:xfrm>
            <a:off x="785786" y="4357694"/>
            <a:ext cx="7429552"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4</a:t>
            </a:fld>
            <a:endParaRPr lang="fr-FR"/>
          </a:p>
        </p:txBody>
      </p:sp>
      <p:sp>
        <p:nvSpPr>
          <p:cNvPr id="4" name="Rectangle 3"/>
          <p:cNvSpPr/>
          <p:nvPr/>
        </p:nvSpPr>
        <p:spPr>
          <a:xfrm>
            <a:off x="971600" y="1340768"/>
            <a:ext cx="7776864" cy="4739759"/>
          </a:xfrm>
          <a:prstGeom prst="rect">
            <a:avLst/>
          </a:prstGeom>
        </p:spPr>
        <p:txBody>
          <a:bodyPr wrap="square">
            <a:spAutoFit/>
          </a:bodyPr>
          <a:lstStyle/>
          <a:p>
            <a:r>
              <a:rPr lang="fr-FR" sz="3000" dirty="0">
                <a:latin typeface="Times New Roman" pitchFamily="18" charset="0"/>
                <a:cs typeface="Times New Roman" pitchFamily="18" charset="0"/>
              </a:rPr>
              <a:t>Vous y verrez en particulier : </a:t>
            </a:r>
          </a:p>
          <a:p>
            <a:r>
              <a:rPr lang="fr-FR" sz="3000" dirty="0">
                <a:latin typeface="Times New Roman" pitchFamily="18" charset="0"/>
                <a:cs typeface="Times New Roman" pitchFamily="18" charset="0"/>
              </a:rPr>
              <a:t>- Le rôle du bouton Office 	   et</a:t>
            </a:r>
          </a:p>
          <a:p>
            <a:r>
              <a:rPr lang="es-ES" sz="3000" dirty="0">
                <a:latin typeface="Times New Roman" pitchFamily="18" charset="0"/>
                <a:cs typeface="Times New Roman" pitchFamily="18" charset="0"/>
              </a:rPr>
              <a:t>- La </a:t>
            </a:r>
            <a:r>
              <a:rPr lang="fr-FR" sz="3000" dirty="0">
                <a:latin typeface="Times New Roman" pitchFamily="18" charset="0"/>
                <a:cs typeface="Times New Roman" pitchFamily="18" charset="0"/>
              </a:rPr>
              <a:t>constitution</a:t>
            </a:r>
            <a:r>
              <a:rPr lang="es-ES" sz="3000" dirty="0">
                <a:latin typeface="Times New Roman" pitchFamily="18" charset="0"/>
                <a:cs typeface="Times New Roman" pitchFamily="18" charset="0"/>
              </a:rPr>
              <a:t> du </a:t>
            </a:r>
            <a:r>
              <a:rPr lang="fr-FR" sz="3000" dirty="0">
                <a:latin typeface="Times New Roman" pitchFamily="18" charset="0"/>
                <a:cs typeface="Times New Roman" pitchFamily="18" charset="0"/>
              </a:rPr>
              <a:t>ruban </a:t>
            </a:r>
          </a:p>
          <a:p>
            <a:r>
              <a:rPr lang="fr-FR" sz="3000" dirty="0">
                <a:latin typeface="Times New Roman" pitchFamily="18" charset="0"/>
                <a:cs typeface="Times New Roman" pitchFamily="18" charset="0"/>
              </a:rPr>
              <a:t>- L’intérêt de la barre d’outils Accès rapide</a:t>
            </a:r>
          </a:p>
          <a:p>
            <a:r>
              <a:rPr lang="fr-FR" sz="3000" dirty="0">
                <a:latin typeface="Times New Roman" pitchFamily="18" charset="0"/>
                <a:cs typeface="Times New Roman" pitchFamily="18" charset="0"/>
              </a:rPr>
              <a:t>- Mise en forme et mise en page </a:t>
            </a:r>
          </a:p>
          <a:p>
            <a:r>
              <a:rPr lang="es-ES" sz="3000" dirty="0">
                <a:latin typeface="Times New Roman" pitchFamily="18" charset="0"/>
                <a:cs typeface="Times New Roman" pitchFamily="18" charset="0"/>
              </a:rPr>
              <a:t>- Les </a:t>
            </a:r>
            <a:r>
              <a:rPr lang="fr-FR" sz="3000" dirty="0">
                <a:latin typeface="Times New Roman" pitchFamily="18" charset="0"/>
                <a:cs typeface="Times New Roman" pitchFamily="18" charset="0"/>
              </a:rPr>
              <a:t>tableaux</a:t>
            </a:r>
          </a:p>
          <a:p>
            <a:r>
              <a:rPr lang="es-ES" sz="3000" dirty="0">
                <a:latin typeface="Times New Roman" pitchFamily="18" charset="0"/>
                <a:cs typeface="Times New Roman" pitchFamily="18" charset="0"/>
              </a:rPr>
              <a:t>- </a:t>
            </a:r>
            <a:r>
              <a:rPr lang="fr-FR" sz="3000" dirty="0">
                <a:latin typeface="Times New Roman" pitchFamily="18" charset="0"/>
                <a:cs typeface="Times New Roman" pitchFamily="18" charset="0"/>
              </a:rPr>
              <a:t>Objets</a:t>
            </a:r>
            <a:r>
              <a:rPr lang="es-ES" sz="3000" dirty="0">
                <a:latin typeface="Times New Roman" pitchFamily="18" charset="0"/>
                <a:cs typeface="Times New Roman" pitchFamily="18" charset="0"/>
              </a:rPr>
              <a:t> </a:t>
            </a:r>
            <a:r>
              <a:rPr lang="fr-FR" sz="3000" dirty="0">
                <a:latin typeface="Times New Roman" pitchFamily="18" charset="0"/>
                <a:cs typeface="Times New Roman" pitchFamily="18" charset="0"/>
              </a:rPr>
              <a:t>graphiques</a:t>
            </a:r>
          </a:p>
          <a:p>
            <a:r>
              <a:rPr lang="es-ES" sz="3000" dirty="0" smtClean="0">
                <a:latin typeface="Times New Roman" pitchFamily="18" charset="0"/>
                <a:cs typeface="Times New Roman" pitchFamily="18" charset="0"/>
              </a:rPr>
              <a:t>- Les </a:t>
            </a:r>
            <a:r>
              <a:rPr lang="fr-FR" sz="3000" dirty="0">
                <a:latin typeface="Times New Roman" pitchFamily="18" charset="0"/>
                <a:cs typeface="Times New Roman" pitchFamily="18" charset="0"/>
              </a:rPr>
              <a:t>styles</a:t>
            </a:r>
          </a:p>
          <a:p>
            <a:r>
              <a:rPr lang="fr-FR" sz="3000" dirty="0" smtClean="0">
                <a:latin typeface="Times New Roman" pitchFamily="18" charset="0"/>
                <a:cs typeface="Times New Roman" pitchFamily="18" charset="0"/>
              </a:rPr>
              <a:t>- Longs</a:t>
            </a:r>
            <a:r>
              <a:rPr lang="es-ES" sz="3000" dirty="0" smtClean="0">
                <a:latin typeface="Times New Roman" pitchFamily="18" charset="0"/>
                <a:cs typeface="Times New Roman" pitchFamily="18" charset="0"/>
              </a:rPr>
              <a:t> </a:t>
            </a:r>
            <a:r>
              <a:rPr lang="fr-FR" sz="3000" dirty="0">
                <a:latin typeface="Times New Roman" pitchFamily="18" charset="0"/>
                <a:cs typeface="Times New Roman" pitchFamily="18" charset="0"/>
              </a:rPr>
              <a:t>documents</a:t>
            </a:r>
            <a:r>
              <a:rPr lang="es-ES" sz="3000" dirty="0">
                <a:latin typeface="Times New Roman" pitchFamily="18" charset="0"/>
                <a:cs typeface="Times New Roman" pitchFamily="18" charset="0"/>
              </a:rPr>
              <a:t> et </a:t>
            </a:r>
            <a:r>
              <a:rPr lang="fr-FR" sz="3000" dirty="0">
                <a:latin typeface="Times New Roman" pitchFamily="18" charset="0"/>
                <a:cs typeface="Times New Roman" pitchFamily="18" charset="0"/>
              </a:rPr>
              <a:t>références</a:t>
            </a:r>
          </a:p>
          <a:p>
            <a:r>
              <a:rPr lang="fr-FR" sz="3000" dirty="0">
                <a:latin typeface="Times New Roman" pitchFamily="18" charset="0"/>
                <a:cs typeface="Times New Roman" pitchFamily="18" charset="0"/>
              </a:rPr>
              <a:t>- La protection d’un fichier par mot de passe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927" y="1916832"/>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915161"/>
            <a:ext cx="864096" cy="38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843808" y="260648"/>
            <a:ext cx="3384376"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S" sz="3000" b="1"/>
              <a:t>INTRODUCTION </a:t>
            </a:r>
            <a:endParaRPr lang="es-ES" sz="3000"/>
          </a:p>
        </p:txBody>
      </p:sp>
    </p:spTree>
    <p:extLst>
      <p:ext uri="{BB962C8B-B14F-4D97-AF65-F5344CB8AC3E}">
        <p14:creationId xmlns:p14="http://schemas.microsoft.com/office/powerpoint/2010/main" val="2265818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B94CFF-B55A-4377-A07C-07C6C1CF3AB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40</a:t>
            </a:fld>
            <a:endParaRPr lang="fr-FR"/>
          </a:p>
        </p:txBody>
      </p:sp>
      <p:sp>
        <p:nvSpPr>
          <p:cNvPr id="5" name="Rectangle 4"/>
          <p:cNvSpPr/>
          <p:nvPr/>
        </p:nvSpPr>
        <p:spPr>
          <a:xfrm>
            <a:off x="1000100" y="857232"/>
            <a:ext cx="2858475" cy="400110"/>
          </a:xfrm>
          <a:prstGeom prst="rect">
            <a:avLst/>
          </a:prstGeom>
        </p:spPr>
        <p:txBody>
          <a:bodyPr wrap="none">
            <a:spAutoFit/>
          </a:bodyPr>
          <a:lstStyle/>
          <a:p>
            <a:pPr>
              <a:buFont typeface="Wingdings" pitchFamily="2" charset="2"/>
              <a:buChar char="ü"/>
            </a:pPr>
            <a:r>
              <a:rPr lang="fr-FR" sz="2000" smtClean="0">
                <a:solidFill>
                  <a:srgbClr val="C00000"/>
                </a:solidFill>
              </a:rPr>
              <a:t> Effectuer des calculs</a:t>
            </a:r>
            <a:endParaRPr lang="fr-FR" sz="2000">
              <a:solidFill>
                <a:srgbClr val="C00000"/>
              </a:solidFill>
            </a:endParaRPr>
          </a:p>
        </p:txBody>
      </p:sp>
      <p:sp>
        <p:nvSpPr>
          <p:cNvPr id="6" name="Rectangle 5"/>
          <p:cNvSpPr/>
          <p:nvPr/>
        </p:nvSpPr>
        <p:spPr>
          <a:xfrm>
            <a:off x="1500166" y="0"/>
            <a:ext cx="685804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6. UTILISATION DU TABLEAU</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571472" y="1357298"/>
            <a:ext cx="8001056" cy="1200329"/>
          </a:xfrm>
          <a:prstGeom prst="rect">
            <a:avLst/>
          </a:prstGeom>
        </p:spPr>
        <p:txBody>
          <a:bodyPr wrap="square">
            <a:spAutoFit/>
          </a:bodyPr>
          <a:lstStyle/>
          <a:p>
            <a:r>
              <a:rPr lang="fr-FR" smtClean="0">
                <a:latin typeface="Times New Roman" pitchFamily="18" charset="0"/>
                <a:cs typeface="Times New Roman" pitchFamily="18" charset="0"/>
              </a:rPr>
              <a:t>Word  est un  traitement de  texte, pas un  tableur. Concernant  des  calculs  complexes,  il convient d’utiliser plutôt l’application </a:t>
            </a:r>
            <a:r>
              <a:rPr lang="fr-FR" b="1" smtClean="0">
                <a:latin typeface="Times New Roman" pitchFamily="18" charset="0"/>
                <a:cs typeface="Times New Roman" pitchFamily="18" charset="0"/>
              </a:rPr>
              <a:t>EXCEL.</a:t>
            </a:r>
          </a:p>
          <a:p>
            <a:r>
              <a:rPr lang="fr-FR" smtClean="0">
                <a:latin typeface="Times New Roman" pitchFamily="18" charset="0"/>
                <a:cs typeface="Times New Roman" pitchFamily="18" charset="0"/>
              </a:rPr>
              <a:t>Les séparateurs des milliers des nombres sur lesquels s’effectueront les calculs, doivent être saisis en espaces insécables, c’est-à-dire en tapant </a:t>
            </a:r>
            <a:r>
              <a:rPr lang="fr-FR" b="1" smtClean="0">
                <a:latin typeface="Times New Roman" pitchFamily="18" charset="0"/>
                <a:cs typeface="Times New Roman" pitchFamily="18" charset="0"/>
              </a:rPr>
              <a:t>Ctrl + </a:t>
            </a:r>
            <a:r>
              <a:rPr lang="fr-FR" b="1" err="1" smtClean="0">
                <a:latin typeface="Times New Roman" pitchFamily="18" charset="0"/>
                <a:cs typeface="Times New Roman" pitchFamily="18" charset="0"/>
              </a:rPr>
              <a:t>Maj</a:t>
            </a:r>
            <a:r>
              <a:rPr lang="fr-FR" b="1" smtClean="0">
                <a:latin typeface="Times New Roman" pitchFamily="18" charset="0"/>
                <a:cs typeface="Times New Roman" pitchFamily="18" charset="0"/>
              </a:rPr>
              <a:t> + Espace</a:t>
            </a:r>
            <a:r>
              <a:rPr lang="fr-FR" smtClean="0">
                <a:latin typeface="Times New Roman" pitchFamily="18" charset="0"/>
                <a:cs typeface="Times New Roman" pitchFamily="18" charset="0"/>
              </a:rPr>
              <a:t>.</a:t>
            </a:r>
            <a:endParaRPr lang="fr-FR">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642910" y="2714620"/>
            <a:ext cx="2523060" cy="10001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14810" y="2786058"/>
            <a:ext cx="4083872" cy="2428892"/>
          </a:xfrm>
          <a:prstGeom prst="rect">
            <a:avLst/>
          </a:prstGeom>
          <a:noFill/>
          <a:ln w="9525">
            <a:noFill/>
            <a:miter lim="800000"/>
            <a:headEnd/>
            <a:tailEnd/>
          </a:ln>
          <a:effectLst/>
        </p:spPr>
      </p:pic>
      <p:cxnSp>
        <p:nvCxnSpPr>
          <p:cNvPr id="11" name="Connecteur droit avec flèche 10"/>
          <p:cNvCxnSpPr>
            <a:stCxn id="2050" idx="3"/>
          </p:cNvCxnSpPr>
          <p:nvPr/>
        </p:nvCxnSpPr>
        <p:spPr>
          <a:xfrm>
            <a:off x="3165970" y="3214686"/>
            <a:ext cx="104884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571472" y="5282999"/>
            <a:ext cx="7929618" cy="646331"/>
          </a:xfrm>
          <a:prstGeom prst="rect">
            <a:avLst/>
          </a:prstGeom>
        </p:spPr>
        <p:txBody>
          <a:bodyPr wrap="square">
            <a:spAutoFit/>
          </a:bodyPr>
          <a:lstStyle/>
          <a:p>
            <a:r>
              <a:rPr lang="fr-FR" smtClean="0">
                <a:latin typeface="Times New Roman" pitchFamily="18" charset="0"/>
                <a:cs typeface="Times New Roman" pitchFamily="18" charset="0"/>
              </a:rPr>
              <a:t>Pour mettre à jour les résultats, s’il y a modifications des données, appuyez sur la touche F9 (qui est la touche de mise à jour des champs).</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34F9B5-D1E9-46FF-813B-68D6AA785AD8}"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41</a:t>
            </a:fld>
            <a:endParaRPr lang="fr-FR"/>
          </a:p>
        </p:txBody>
      </p:sp>
      <p:sp>
        <p:nvSpPr>
          <p:cNvPr id="5" name="Rectangle 4"/>
          <p:cNvSpPr/>
          <p:nvPr/>
        </p:nvSpPr>
        <p:spPr>
          <a:xfrm>
            <a:off x="714348" y="0"/>
            <a:ext cx="764386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7. CONVERSION TABLEAU / TEXTE </a:t>
            </a:r>
            <a:endParaRPr lang="fr-FR" sz="360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785786" y="1500174"/>
            <a:ext cx="2857520" cy="1935320"/>
          </a:xfrm>
          <a:prstGeom prst="rect">
            <a:avLst/>
          </a:prstGeom>
          <a:noFill/>
          <a:ln w="9525">
            <a:noFill/>
            <a:miter lim="800000"/>
            <a:headEnd/>
            <a:tailEnd/>
          </a:ln>
          <a:effectLst/>
        </p:spPr>
      </p:pic>
      <p:sp>
        <p:nvSpPr>
          <p:cNvPr id="7" name="Rectangle 6"/>
          <p:cNvSpPr/>
          <p:nvPr/>
        </p:nvSpPr>
        <p:spPr>
          <a:xfrm>
            <a:off x="642910" y="1071546"/>
            <a:ext cx="2922595" cy="369332"/>
          </a:xfrm>
          <a:prstGeom prst="rect">
            <a:avLst/>
          </a:prstGeom>
        </p:spPr>
        <p:txBody>
          <a:bodyPr wrap="none">
            <a:spAutoFit/>
          </a:bodyPr>
          <a:lstStyle/>
          <a:p>
            <a:r>
              <a:rPr lang="fr-FR" smtClean="0">
                <a:latin typeface="Times New Roman" pitchFamily="18" charset="0"/>
                <a:cs typeface="Times New Roman" pitchFamily="18" charset="0"/>
              </a:rPr>
              <a:t>Convertir un texte en tableau </a:t>
            </a:r>
            <a:endParaRPr lang="fr-FR">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srcRect/>
          <a:stretch>
            <a:fillRect/>
          </a:stretch>
        </p:blipFill>
        <p:spPr bwMode="auto">
          <a:xfrm>
            <a:off x="4857752" y="1160034"/>
            <a:ext cx="3181350" cy="2601243"/>
          </a:xfrm>
          <a:prstGeom prst="rect">
            <a:avLst/>
          </a:prstGeom>
          <a:noFill/>
          <a:ln w="9525">
            <a:noFill/>
            <a:miter lim="800000"/>
            <a:headEnd/>
            <a:tailEnd/>
          </a:ln>
          <a:effectLst/>
        </p:spPr>
      </p:pic>
      <p:cxnSp>
        <p:nvCxnSpPr>
          <p:cNvPr id="10" name="Connecteur droit avec flèche 9"/>
          <p:cNvCxnSpPr>
            <a:stCxn id="3074" idx="3"/>
            <a:endCxn id="3075" idx="1"/>
          </p:cNvCxnSpPr>
          <p:nvPr/>
        </p:nvCxnSpPr>
        <p:spPr>
          <a:xfrm flipV="1">
            <a:off x="3643306" y="2460656"/>
            <a:ext cx="1214446" cy="717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700569" y="3714752"/>
            <a:ext cx="2871299" cy="369332"/>
          </a:xfrm>
          <a:prstGeom prst="rect">
            <a:avLst/>
          </a:prstGeom>
        </p:spPr>
        <p:txBody>
          <a:bodyPr wrap="none">
            <a:spAutoFit/>
          </a:bodyPr>
          <a:lstStyle/>
          <a:p>
            <a:r>
              <a:rPr lang="fr-FR" smtClean="0">
                <a:latin typeface="Times New Roman" pitchFamily="18" charset="0"/>
                <a:cs typeface="Times New Roman" pitchFamily="18" charset="0"/>
              </a:rPr>
              <a:t>convertir un tableau en texte </a:t>
            </a:r>
            <a:endParaRPr lang="fr-FR">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a:srcRect/>
          <a:stretch>
            <a:fillRect/>
          </a:stretch>
        </p:blipFill>
        <p:spPr bwMode="auto">
          <a:xfrm>
            <a:off x="785786" y="4399636"/>
            <a:ext cx="2085975" cy="8286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3857620" y="3786190"/>
            <a:ext cx="2352675" cy="2047875"/>
          </a:xfrm>
          <a:prstGeom prst="rect">
            <a:avLst/>
          </a:prstGeom>
          <a:noFill/>
          <a:ln w="9525">
            <a:noFill/>
            <a:miter lim="800000"/>
            <a:headEnd/>
            <a:tailEnd/>
          </a:ln>
          <a:effectLst/>
        </p:spPr>
      </p:pic>
      <p:cxnSp>
        <p:nvCxnSpPr>
          <p:cNvPr id="17" name="Connecteur droit avec flèche 16"/>
          <p:cNvCxnSpPr>
            <a:stCxn id="3076" idx="3"/>
            <a:endCxn id="3077" idx="1"/>
          </p:cNvCxnSpPr>
          <p:nvPr/>
        </p:nvCxnSpPr>
        <p:spPr>
          <a:xfrm flipV="1">
            <a:off x="2871761" y="4810128"/>
            <a:ext cx="985859" cy="3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928F67B-42DA-443E-8946-663253C0DDAD}"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42</a:t>
            </a:fld>
            <a:endParaRPr lang="fr-FR"/>
          </a:p>
        </p:txBody>
      </p:sp>
      <p:sp>
        <p:nvSpPr>
          <p:cNvPr id="5" name="Rectangle 4"/>
          <p:cNvSpPr/>
          <p:nvPr/>
        </p:nvSpPr>
        <p:spPr>
          <a:xfrm>
            <a:off x="357158" y="0"/>
            <a:ext cx="842968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8. INSERTION D’UN TABLEAU EXCEL</a:t>
            </a:r>
            <a:endParaRPr lang="fr-FR" sz="360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571472" y="1428736"/>
            <a:ext cx="2000264" cy="1559399"/>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2596846" y="1180998"/>
            <a:ext cx="5838825" cy="2352675"/>
          </a:xfrm>
          <a:prstGeom prst="rect">
            <a:avLst/>
          </a:prstGeom>
          <a:noFill/>
          <a:ln w="9525">
            <a:noFill/>
            <a:miter lim="800000"/>
            <a:headEnd/>
            <a:tailEnd/>
          </a:ln>
          <a:effectLst/>
        </p:spPr>
      </p:pic>
      <p:sp>
        <p:nvSpPr>
          <p:cNvPr id="8" name="Rectangle 7"/>
          <p:cNvSpPr/>
          <p:nvPr/>
        </p:nvSpPr>
        <p:spPr>
          <a:xfrm>
            <a:off x="428596" y="3714752"/>
            <a:ext cx="7215238" cy="1200329"/>
          </a:xfrm>
          <a:prstGeom prst="rect">
            <a:avLst/>
          </a:prstGeom>
        </p:spPr>
        <p:txBody>
          <a:bodyPr wrap="square">
            <a:spAutoFit/>
          </a:bodyPr>
          <a:lstStyle/>
          <a:p>
            <a:pPr lvl="1">
              <a:buFontTx/>
              <a:buChar char="-"/>
            </a:pPr>
            <a:r>
              <a:rPr lang="fr-FR" u="sng" smtClean="0">
                <a:latin typeface="Times New Roman" pitchFamily="18" charset="0"/>
                <a:cs typeface="Times New Roman" pitchFamily="18" charset="0"/>
              </a:rPr>
              <a:t>Pour terminer</a:t>
            </a:r>
            <a:r>
              <a:rPr lang="fr-FR" smtClean="0">
                <a:latin typeface="Times New Roman" pitchFamily="18" charset="0"/>
                <a:cs typeface="Times New Roman" pitchFamily="18" charset="0"/>
              </a:rPr>
              <a:t>, cliquez hors du tableau, sur le document Word.</a:t>
            </a:r>
          </a:p>
          <a:p>
            <a:pPr lvl="1">
              <a:buFontTx/>
              <a:buChar char="-"/>
            </a:pPr>
            <a:r>
              <a:rPr lang="fr-FR" u="sng" smtClean="0">
                <a:latin typeface="Times New Roman" pitchFamily="18" charset="0"/>
                <a:cs typeface="Times New Roman" pitchFamily="18" charset="0"/>
              </a:rPr>
              <a:t>Pour modifier </a:t>
            </a:r>
            <a:r>
              <a:rPr lang="fr-FR" smtClean="0">
                <a:latin typeface="Times New Roman" pitchFamily="18" charset="0"/>
                <a:cs typeface="Times New Roman" pitchFamily="18" charset="0"/>
              </a:rPr>
              <a:t>le tableau Excel :  </a:t>
            </a:r>
          </a:p>
          <a:p>
            <a:r>
              <a:rPr lang="fr-FR" smtClean="0">
                <a:latin typeface="Times New Roman" pitchFamily="18" charset="0"/>
                <a:cs typeface="Times New Roman" pitchFamily="18" charset="0"/>
              </a:rPr>
              <a:t>	-  Double-cliquez dessus ; </a:t>
            </a:r>
          </a:p>
          <a:p>
            <a:r>
              <a:rPr lang="fr-FR" smtClean="0">
                <a:latin typeface="Times New Roman" pitchFamily="18" charset="0"/>
                <a:cs typeface="Times New Roman" pitchFamily="18" charset="0"/>
              </a:rPr>
              <a:t>	-  Ou bien : clic droit &gt; Objet Feuille de calcul &gt; Ouvrir. </a:t>
            </a:r>
            <a:endParaRPr lang="fr-FR">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5"/>
          <a:srcRect/>
          <a:stretch>
            <a:fillRect/>
          </a:stretch>
        </p:blipFill>
        <p:spPr bwMode="auto">
          <a:xfrm>
            <a:off x="2843808" y="4927085"/>
            <a:ext cx="3038475"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p:txBody>
          <a:bodyPr/>
          <a:lstStyle/>
          <a:p>
            <a:fld id="{A76ADEC4-68F4-4C12-BD49-21E616FF9147}" type="datetime1">
              <a:rPr lang="fr-FR" smtClean="0"/>
              <a:t>21/03/2018</a:t>
            </a:fld>
            <a:endParaRPr lang="fr-FR"/>
          </a:p>
        </p:txBody>
      </p:sp>
      <p:sp>
        <p:nvSpPr>
          <p:cNvPr id="13" name="Espace réservé du numéro de diapositive 12"/>
          <p:cNvSpPr>
            <a:spLocks noGrp="1"/>
          </p:cNvSpPr>
          <p:nvPr>
            <p:ph type="sldNum" sz="quarter" idx="12"/>
          </p:nvPr>
        </p:nvSpPr>
        <p:spPr/>
        <p:txBody>
          <a:bodyPr/>
          <a:lstStyle/>
          <a:p>
            <a:fld id="{3BAC9EA2-7CA8-4051-B8DE-F79ECBE26E2B}" type="slidenum">
              <a:rPr lang="fr-FR" smtClean="0"/>
              <a:pPr/>
              <a:t>43</a:t>
            </a:fld>
            <a:endParaRPr lang="fr-FR"/>
          </a:p>
        </p:txBody>
      </p:sp>
      <p:sp>
        <p:nvSpPr>
          <p:cNvPr id="2" name="Carré corné 1"/>
          <p:cNvSpPr/>
          <p:nvPr/>
        </p:nvSpPr>
        <p:spPr>
          <a:xfrm>
            <a:off x="1115616" y="1844824"/>
            <a:ext cx="6912769" cy="2556284"/>
          </a:xfrm>
          <a:prstGeom prst="foldedCorner">
            <a:avLst>
              <a:gd name="adj" fmla="val 37094"/>
            </a:avLst>
          </a:prstGeom>
          <a:blipFill>
            <a:blip r:embed="rId3"/>
            <a:tile tx="0" ty="0" sx="100000" sy="100000" flip="none" algn="tl"/>
          </a:blipFill>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endParaRPr lang="fr-FR" sz="4400" b="1" smtClean="0">
              <a:ln w="900" cmpd="sng">
                <a:solidFill>
                  <a:schemeClr val="accent1">
                    <a:satMod val="190000"/>
                    <a:alpha val="55000"/>
                  </a:schemeClr>
                </a:solidFill>
                <a:prstDash val="solid"/>
              </a:ln>
              <a:blipFill>
                <a:blip r:embed="rId4"/>
                <a:tile tx="0" ty="0" sx="100000" sy="100000" flip="none" algn="tl"/>
              </a:blipFill>
              <a:effectLst>
                <a:innerShdw blurRad="101600" dist="76200" dir="5400000">
                  <a:schemeClr val="accent1">
                    <a:satMod val="190000"/>
                    <a:tint val="100000"/>
                    <a:alpha val="74000"/>
                  </a:schemeClr>
                </a:innerShdw>
              </a:effectLst>
            </a:endParaRPr>
          </a:p>
          <a:p>
            <a:pPr algn="ctr">
              <a:lnSpc>
                <a:spcPct val="150000"/>
              </a:lnSpc>
            </a:pPr>
            <a:r>
              <a:rPr lang="fr-FR" sz="44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CHAPITRE 4 </a:t>
            </a:r>
            <a:endParaRPr lang="fr-FR" sz="4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lnSpc>
                <a:spcPct val="150000"/>
              </a:lnSpc>
            </a:pPr>
            <a:r>
              <a:rPr lang="fr-FR"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OBJETS </a:t>
            </a:r>
            <a:r>
              <a:rPr lang="fr-FR" sz="4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GRAPHIQUES</a:t>
            </a:r>
            <a:endParaRPr lang="fr-FR" sz="4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88963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1178C62-3803-4101-AFB8-28779487F366}" type="datetime1">
              <a:rPr lang="fr-FR" smtClean="0"/>
              <a:t>21/03/2018</a:t>
            </a:fld>
            <a:endParaRPr lang="fr-FR"/>
          </a:p>
        </p:txBody>
      </p:sp>
      <p:sp>
        <p:nvSpPr>
          <p:cNvPr id="5" name="Espace réservé du numéro de diapositive 4"/>
          <p:cNvSpPr>
            <a:spLocks noGrp="1"/>
          </p:cNvSpPr>
          <p:nvPr>
            <p:ph type="sldNum" sz="quarter" idx="12"/>
          </p:nvPr>
        </p:nvSpPr>
        <p:spPr/>
        <p:txBody>
          <a:bodyPr/>
          <a:lstStyle/>
          <a:p>
            <a:fld id="{3BAC9EA2-7CA8-4051-B8DE-F79ECBE26E2B}" type="slidenum">
              <a:rPr lang="fr-FR" smtClean="0"/>
              <a:pPr/>
              <a:t>44</a:t>
            </a:fld>
            <a:endParaRPr lang="fr-FR"/>
          </a:p>
        </p:txBody>
      </p:sp>
      <p:sp>
        <p:nvSpPr>
          <p:cNvPr id="6" name="Rectangle 5"/>
          <p:cNvSpPr/>
          <p:nvPr/>
        </p:nvSpPr>
        <p:spPr>
          <a:xfrm>
            <a:off x="607191" y="809454"/>
            <a:ext cx="8001056" cy="2031325"/>
          </a:xfrm>
          <a:prstGeom prst="rect">
            <a:avLst/>
          </a:prstGeom>
        </p:spPr>
        <p:txBody>
          <a:bodyPr wrap="square">
            <a:spAutoFit/>
          </a:bodyPr>
          <a:lstStyle/>
          <a:p>
            <a:r>
              <a:rPr lang="fr-FR" smtClean="0">
                <a:latin typeface="Times New Roman" pitchFamily="18" charset="0"/>
                <a:cs typeface="Times New Roman" pitchFamily="18" charset="0"/>
              </a:rPr>
              <a:t>	Dans  un  document  Word,  on  peut  insérer  des  tableaux  (voir  chapitre  précédent), également d’autres types d’objets : </a:t>
            </a:r>
          </a:p>
          <a:p>
            <a:r>
              <a:rPr lang="fr-FR" smtClean="0">
                <a:latin typeface="Times New Roman" pitchFamily="18" charset="0"/>
                <a:cs typeface="Times New Roman" pitchFamily="18" charset="0"/>
              </a:rPr>
              <a:t>	-  Des formes </a:t>
            </a:r>
          </a:p>
          <a:p>
            <a:r>
              <a:rPr lang="fr-FR" smtClean="0">
                <a:latin typeface="Times New Roman" pitchFamily="18" charset="0"/>
                <a:cs typeface="Times New Roman" pitchFamily="18" charset="0"/>
              </a:rPr>
              <a:t>	-  Des images </a:t>
            </a:r>
          </a:p>
          <a:p>
            <a:r>
              <a:rPr lang="fr-FR" smtClean="0">
                <a:latin typeface="Times New Roman" pitchFamily="18" charset="0"/>
                <a:cs typeface="Times New Roman" pitchFamily="18" charset="0"/>
              </a:rPr>
              <a:t>	-  Des graphiques </a:t>
            </a:r>
          </a:p>
          <a:p>
            <a:r>
              <a:rPr lang="fr-FR" smtClean="0">
                <a:latin typeface="Times New Roman" pitchFamily="18" charset="0"/>
                <a:cs typeface="Times New Roman" pitchFamily="18" charset="0"/>
              </a:rPr>
              <a:t>	-  Des </a:t>
            </a:r>
            <a:r>
              <a:rPr lang="fr-FR" err="1" smtClean="0">
                <a:latin typeface="Times New Roman" pitchFamily="18" charset="0"/>
                <a:cs typeface="Times New Roman" pitchFamily="18" charset="0"/>
              </a:rPr>
              <a:t>SmartArts</a:t>
            </a:r>
            <a:r>
              <a:rPr lang="fr-FR" smtClean="0">
                <a:latin typeface="Times New Roman" pitchFamily="18" charset="0"/>
                <a:cs typeface="Times New Roman" pitchFamily="18" charset="0"/>
              </a:rPr>
              <a:t> </a:t>
            </a:r>
          </a:p>
          <a:p>
            <a:r>
              <a:rPr lang="fr-FR" smtClean="0">
                <a:latin typeface="Times New Roman" pitchFamily="18" charset="0"/>
                <a:cs typeface="Times New Roman" pitchFamily="18" charset="0"/>
              </a:rPr>
              <a:t>	-  Des </a:t>
            </a:r>
            <a:r>
              <a:rPr lang="fr-FR" err="1" smtClean="0">
                <a:latin typeface="Times New Roman" pitchFamily="18" charset="0"/>
                <a:cs typeface="Times New Roman" pitchFamily="18" charset="0"/>
              </a:rPr>
              <a:t>WordArts</a:t>
            </a:r>
            <a:endParaRPr lang="fr-FR">
              <a:latin typeface="Times New Roman" pitchFamily="18" charset="0"/>
              <a:cs typeface="Times New Roman" pitchFamily="18" charset="0"/>
            </a:endParaRPr>
          </a:p>
        </p:txBody>
      </p:sp>
      <p:sp>
        <p:nvSpPr>
          <p:cNvPr id="7" name="Rectangle 6"/>
          <p:cNvSpPr/>
          <p:nvPr/>
        </p:nvSpPr>
        <p:spPr>
          <a:xfrm>
            <a:off x="1714480" y="46365"/>
            <a:ext cx="5572164" cy="646331"/>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r="100000" b="100000"/>
            </a:path>
            <a:tileRect l="-100000" t="-100000"/>
          </a:gradFill>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INTRODUCTION</a:t>
            </a:r>
            <a:endParaRPr lang="fr-FR" sz="3600">
              <a:solidFill>
                <a:srgbClr val="FF0000"/>
              </a:solidFill>
              <a:latin typeface="Times New Roman" pitchFamily="18" charset="0"/>
              <a:cs typeface="Times New Roman" pitchFamily="18" charset="0"/>
            </a:endParaRPr>
          </a:p>
        </p:txBody>
      </p:sp>
      <p:sp>
        <p:nvSpPr>
          <p:cNvPr id="8" name="Rectangle 7"/>
          <p:cNvSpPr/>
          <p:nvPr/>
        </p:nvSpPr>
        <p:spPr>
          <a:xfrm>
            <a:off x="714348" y="3071810"/>
            <a:ext cx="7786742" cy="1200329"/>
          </a:xfrm>
          <a:prstGeom prst="rect">
            <a:avLst/>
          </a:prstGeom>
        </p:spPr>
        <p:txBody>
          <a:bodyPr wrap="square">
            <a:spAutoFit/>
          </a:bodyPr>
          <a:lstStyle/>
          <a:p>
            <a:r>
              <a:rPr lang="fr-FR" smtClean="0"/>
              <a:t>Pour  insérer  l’un  de  ces  objets  graphiques  dans  un  document,  on  utilise  sous  l’onglet </a:t>
            </a:r>
            <a:r>
              <a:rPr lang="fr-FR" b="1" smtClean="0"/>
              <a:t>« Insertion </a:t>
            </a:r>
            <a:r>
              <a:rPr lang="fr-FR" smtClean="0"/>
              <a:t>» :  le  groupe  « </a:t>
            </a:r>
            <a:r>
              <a:rPr lang="fr-FR" b="1" smtClean="0"/>
              <a:t>Illustrations</a:t>
            </a:r>
            <a:r>
              <a:rPr lang="fr-FR" smtClean="0"/>
              <a:t> »  pour  les  quatre  premiers  types  d’objets,  le  groupe « </a:t>
            </a:r>
            <a:r>
              <a:rPr lang="fr-FR" b="1" smtClean="0"/>
              <a:t>Texte</a:t>
            </a:r>
            <a:r>
              <a:rPr lang="fr-FR" smtClean="0"/>
              <a:t> » pour un objet </a:t>
            </a:r>
            <a:r>
              <a:rPr lang="fr-FR" err="1" smtClean="0"/>
              <a:t>WordArt</a:t>
            </a:r>
            <a:r>
              <a:rPr lang="fr-FR" smtClean="0"/>
              <a:t>.</a:t>
            </a:r>
            <a:endParaRPr lang="fr-FR"/>
          </a:p>
        </p:txBody>
      </p:sp>
      <p:pic>
        <p:nvPicPr>
          <p:cNvPr id="5122" name="Picture 2"/>
          <p:cNvPicPr>
            <a:picLocks noChangeAspect="1" noChangeArrowheads="1"/>
          </p:cNvPicPr>
          <p:nvPr/>
        </p:nvPicPr>
        <p:blipFill>
          <a:blip r:embed="rId2"/>
          <a:srcRect/>
          <a:stretch>
            <a:fillRect/>
          </a:stretch>
        </p:blipFill>
        <p:spPr bwMode="auto">
          <a:xfrm>
            <a:off x="2304648" y="4272139"/>
            <a:ext cx="5196310" cy="15716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2A4CD0-7E3B-430D-808C-BB13DE7FE9F7}"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45</a:t>
            </a:fld>
            <a:endParaRPr lang="fr-FR"/>
          </a:p>
        </p:txBody>
      </p:sp>
      <p:sp>
        <p:nvSpPr>
          <p:cNvPr id="5" name="Rectangle 4"/>
          <p:cNvSpPr/>
          <p:nvPr/>
        </p:nvSpPr>
        <p:spPr>
          <a:xfrm>
            <a:off x="1714480" y="0"/>
            <a:ext cx="557216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1. GESTION DES OBJETS</a:t>
            </a:r>
          </a:p>
        </p:txBody>
      </p:sp>
      <p:sp>
        <p:nvSpPr>
          <p:cNvPr id="6" name="Rectangle 5"/>
          <p:cNvSpPr/>
          <p:nvPr/>
        </p:nvSpPr>
        <p:spPr>
          <a:xfrm>
            <a:off x="785794" y="1124783"/>
            <a:ext cx="7429536" cy="1754326"/>
          </a:xfrm>
          <a:prstGeom prst="rect">
            <a:avLst/>
          </a:prstGeom>
        </p:spPr>
        <p:txBody>
          <a:bodyPr wrap="square">
            <a:spAutoFit/>
          </a:bodyPr>
          <a:lstStyle/>
          <a:p>
            <a:r>
              <a:rPr lang="fr-FR" smtClean="0">
                <a:latin typeface="Times New Roman" pitchFamily="18" charset="0"/>
                <a:cs typeface="Times New Roman" pitchFamily="18" charset="0"/>
              </a:rPr>
              <a:t>	Après  insertion  d’un  objet  dans  le  document  et  lors  de  sa  sélection,  un  onglet  supplémentaire apparaît sur le ruban, « Outils de… » spécifique au type de l’objet.  </a:t>
            </a:r>
          </a:p>
          <a:p>
            <a:r>
              <a:rPr lang="fr-FR" smtClean="0">
                <a:latin typeface="Times New Roman" pitchFamily="18" charset="0"/>
                <a:cs typeface="Times New Roman" pitchFamily="18" charset="0"/>
              </a:rPr>
              <a:t>	Cet onglet comporte un onglet de mise en forme, appelé « Format » ou « Mise en forme »  (pour un graphique), contenant les commandes de mise en forme du type de l’objet.</a:t>
            </a:r>
            <a:endParaRPr lang="fr-FR">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srcRect/>
          <a:stretch>
            <a:fillRect/>
          </a:stretch>
        </p:blipFill>
        <p:spPr bwMode="auto">
          <a:xfrm>
            <a:off x="1331640" y="2888793"/>
            <a:ext cx="6067425" cy="847725"/>
          </a:xfrm>
          <a:prstGeom prst="rect">
            <a:avLst/>
          </a:prstGeom>
          <a:ln>
            <a:noFill/>
          </a:ln>
          <a:effectLst>
            <a:outerShdw blurRad="190500" algn="tl" rotWithShape="0">
              <a:srgbClr val="000000">
                <a:alpha val="70000"/>
              </a:srgbClr>
            </a:outerShdw>
          </a:effectLst>
        </p:spPr>
      </p:pic>
      <p:pic>
        <p:nvPicPr>
          <p:cNvPr id="6147" name="Picture 3"/>
          <p:cNvPicPr>
            <a:picLocks noChangeAspect="1" noChangeArrowheads="1"/>
          </p:cNvPicPr>
          <p:nvPr/>
        </p:nvPicPr>
        <p:blipFill>
          <a:blip r:embed="rId4"/>
          <a:srcRect/>
          <a:stretch>
            <a:fillRect/>
          </a:stretch>
        </p:blipFill>
        <p:spPr bwMode="auto">
          <a:xfrm>
            <a:off x="683567" y="3913611"/>
            <a:ext cx="7743234" cy="986320"/>
          </a:xfrm>
          <a:prstGeom prst="rect">
            <a:avLst/>
          </a:prstGeom>
          <a:ln>
            <a:noFill/>
          </a:ln>
          <a:effectLst>
            <a:outerShdw blurRad="190500" algn="tl" rotWithShape="0">
              <a:srgbClr val="000000">
                <a:alpha val="70000"/>
              </a:srgbClr>
            </a:outerShdw>
          </a:effectLst>
        </p:spPr>
      </p:pic>
      <p:pic>
        <p:nvPicPr>
          <p:cNvPr id="6148" name="Picture 4"/>
          <p:cNvPicPr>
            <a:picLocks noChangeAspect="1" noChangeArrowheads="1"/>
          </p:cNvPicPr>
          <p:nvPr/>
        </p:nvPicPr>
        <p:blipFill>
          <a:blip r:embed="rId5"/>
          <a:srcRect/>
          <a:stretch>
            <a:fillRect/>
          </a:stretch>
        </p:blipFill>
        <p:spPr bwMode="auto">
          <a:xfrm>
            <a:off x="687766" y="5046274"/>
            <a:ext cx="7739035" cy="92247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fade">
                                      <p:cBhvr>
                                        <p:cTn id="19" dur="1000"/>
                                        <p:tgtEl>
                                          <p:spTgt spid="6147"/>
                                        </p:tgtEl>
                                      </p:cBhvr>
                                    </p:animEffect>
                                    <p:anim calcmode="lin" valueType="num">
                                      <p:cBhvr>
                                        <p:cTn id="20" dur="1000" fill="hold"/>
                                        <p:tgtEl>
                                          <p:spTgt spid="6147"/>
                                        </p:tgtEl>
                                        <p:attrNameLst>
                                          <p:attrName>ppt_x</p:attrName>
                                        </p:attrNameLst>
                                      </p:cBhvr>
                                      <p:tavLst>
                                        <p:tav tm="0">
                                          <p:val>
                                            <p:strVal val="#ppt_x"/>
                                          </p:val>
                                        </p:tav>
                                        <p:tav tm="100000">
                                          <p:val>
                                            <p:strVal val="#ppt_x"/>
                                          </p:val>
                                        </p:tav>
                                      </p:tavLst>
                                    </p:anim>
                                    <p:anim calcmode="lin" valueType="num">
                                      <p:cBhvr>
                                        <p:cTn id="21"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1000"/>
                                        <p:tgtEl>
                                          <p:spTgt spid="6148"/>
                                        </p:tgtEl>
                                      </p:cBhvr>
                                    </p:animEffect>
                                    <p:anim calcmode="lin" valueType="num">
                                      <p:cBhvr>
                                        <p:cTn id="27" dur="1000" fill="hold"/>
                                        <p:tgtEl>
                                          <p:spTgt spid="6148"/>
                                        </p:tgtEl>
                                        <p:attrNameLst>
                                          <p:attrName>ppt_x</p:attrName>
                                        </p:attrNameLst>
                                      </p:cBhvr>
                                      <p:tavLst>
                                        <p:tav tm="0">
                                          <p:val>
                                            <p:strVal val="#ppt_x"/>
                                          </p:val>
                                        </p:tav>
                                        <p:tav tm="100000">
                                          <p:val>
                                            <p:strVal val="#ppt_x"/>
                                          </p:val>
                                        </p:tav>
                                      </p:tavLst>
                                    </p:anim>
                                    <p:anim calcmode="lin" valueType="num">
                                      <p:cBhvr>
                                        <p:cTn id="2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A95E1A-A2AC-423F-B5D9-43B15017FB3F}"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46</a:t>
            </a:fld>
            <a:endParaRPr lang="fr-FR"/>
          </a:p>
        </p:txBody>
      </p:sp>
      <p:sp>
        <p:nvSpPr>
          <p:cNvPr id="5" name="Rectangle 4"/>
          <p:cNvSpPr/>
          <p:nvPr/>
        </p:nvSpPr>
        <p:spPr>
          <a:xfrm>
            <a:off x="1000100" y="0"/>
            <a:ext cx="757242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3600" smtClean="0">
                <a:solidFill>
                  <a:srgbClr val="FF0000"/>
                </a:solidFill>
                <a:latin typeface="Times New Roman" pitchFamily="18" charset="0"/>
                <a:cs typeface="Times New Roman" pitchFamily="18" charset="0"/>
              </a:rPr>
              <a:t>2. POSITIONNEMENT DES OBJETS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748364" y="772020"/>
            <a:ext cx="2836033" cy="461665"/>
          </a:xfrm>
          <a:prstGeom prst="rect">
            <a:avLst/>
          </a:prstGeom>
        </p:spPr>
        <p:txBody>
          <a:bodyPr wrap="none">
            <a:spAutoFit/>
          </a:bodyPr>
          <a:lstStyle/>
          <a:p>
            <a:pPr>
              <a:buFont typeface="Wingdings" pitchFamily="2" charset="2"/>
              <a:buChar char="ü"/>
            </a:pPr>
            <a:r>
              <a:rPr lang="fr-FR" sz="2400" smtClean="0">
                <a:solidFill>
                  <a:srgbClr val="C00000"/>
                </a:solidFill>
              </a:rPr>
              <a:t> Style d’habillage</a:t>
            </a:r>
            <a:endParaRPr lang="fr-FR" sz="2400">
              <a:solidFill>
                <a:srgbClr val="C00000"/>
              </a:solidFill>
            </a:endParaRPr>
          </a:p>
        </p:txBody>
      </p:sp>
      <p:pic>
        <p:nvPicPr>
          <p:cNvPr id="7170" name="Picture 2"/>
          <p:cNvPicPr>
            <a:picLocks noChangeAspect="1" noChangeArrowheads="1"/>
          </p:cNvPicPr>
          <p:nvPr/>
        </p:nvPicPr>
        <p:blipFill>
          <a:blip r:embed="rId3"/>
          <a:srcRect/>
          <a:stretch>
            <a:fillRect/>
          </a:stretch>
        </p:blipFill>
        <p:spPr bwMode="auto">
          <a:xfrm>
            <a:off x="744012" y="1342919"/>
            <a:ext cx="2448412" cy="3238209"/>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4"/>
          <a:srcRect/>
          <a:stretch>
            <a:fillRect/>
          </a:stretch>
        </p:blipFill>
        <p:spPr bwMode="auto">
          <a:xfrm>
            <a:off x="3275856" y="2708920"/>
            <a:ext cx="5048578" cy="2988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fade">
                                      <p:cBhvr>
                                        <p:cTn id="19" dur="1000"/>
                                        <p:tgtEl>
                                          <p:spTgt spid="7171"/>
                                        </p:tgtEl>
                                      </p:cBhvr>
                                    </p:animEffect>
                                    <p:anim calcmode="lin" valueType="num">
                                      <p:cBhvr>
                                        <p:cTn id="20" dur="1000" fill="hold"/>
                                        <p:tgtEl>
                                          <p:spTgt spid="7171"/>
                                        </p:tgtEl>
                                        <p:attrNameLst>
                                          <p:attrName>ppt_x</p:attrName>
                                        </p:attrNameLst>
                                      </p:cBhvr>
                                      <p:tavLst>
                                        <p:tav tm="0">
                                          <p:val>
                                            <p:strVal val="#ppt_x"/>
                                          </p:val>
                                        </p:tav>
                                        <p:tav tm="100000">
                                          <p:val>
                                            <p:strVal val="#ppt_x"/>
                                          </p:val>
                                        </p:tav>
                                      </p:tavLst>
                                    </p:anim>
                                    <p:anim calcmode="lin" valueType="num">
                                      <p:cBhvr>
                                        <p:cTn id="21"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3CE14F-708A-47EF-A993-FBAAEC80A65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47</a:t>
            </a:fld>
            <a:endParaRPr lang="fr-FR"/>
          </a:p>
        </p:txBody>
      </p:sp>
      <p:sp>
        <p:nvSpPr>
          <p:cNvPr id="5" name="Rectangle 4"/>
          <p:cNvSpPr/>
          <p:nvPr/>
        </p:nvSpPr>
        <p:spPr>
          <a:xfrm>
            <a:off x="2428860" y="0"/>
            <a:ext cx="435771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3. ZONE DE DESSIN</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500034" y="928670"/>
            <a:ext cx="8286808" cy="646331"/>
          </a:xfrm>
          <a:prstGeom prst="rect">
            <a:avLst/>
          </a:prstGeom>
        </p:spPr>
        <p:txBody>
          <a:bodyPr wrap="square">
            <a:spAutoFit/>
          </a:bodyPr>
          <a:lstStyle/>
          <a:p>
            <a:r>
              <a:rPr lang="fr-FR" smtClean="0">
                <a:latin typeface="Times New Roman" pitchFamily="18" charset="0"/>
                <a:cs typeface="Times New Roman" pitchFamily="18" charset="0"/>
              </a:rPr>
              <a:t>	Une  zone  de  dessin  est  un  cadre  qui  permet  de  gérer  plus  facilement  des  objets  graphiques. On y insère des images et des formes. </a:t>
            </a:r>
            <a:endParaRPr lang="fr-FR">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642910" y="1714488"/>
            <a:ext cx="3371850" cy="12192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072066" y="1857364"/>
            <a:ext cx="3286148" cy="733425"/>
          </a:xfrm>
          <a:prstGeom prst="rect">
            <a:avLst/>
          </a:prstGeom>
          <a:noFill/>
          <a:ln w="9525">
            <a:noFill/>
            <a:miter lim="800000"/>
            <a:headEnd/>
            <a:tailEnd/>
          </a:ln>
          <a:effectLst/>
        </p:spPr>
      </p:pic>
      <p:cxnSp>
        <p:nvCxnSpPr>
          <p:cNvPr id="10" name="Connecteur droit avec flèche 9"/>
          <p:cNvCxnSpPr/>
          <p:nvPr/>
        </p:nvCxnSpPr>
        <p:spPr>
          <a:xfrm>
            <a:off x="4143372" y="2285992"/>
            <a:ext cx="785818"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8196" name="Picture 4"/>
          <p:cNvPicPr>
            <a:picLocks noChangeAspect="1" noChangeArrowheads="1"/>
          </p:cNvPicPr>
          <p:nvPr/>
        </p:nvPicPr>
        <p:blipFill>
          <a:blip r:embed="rId4"/>
          <a:srcRect/>
          <a:stretch>
            <a:fillRect/>
          </a:stretch>
        </p:blipFill>
        <p:spPr bwMode="auto">
          <a:xfrm>
            <a:off x="6042702" y="3643314"/>
            <a:ext cx="1357322" cy="1226810"/>
          </a:xfrm>
          <a:prstGeom prst="rect">
            <a:avLst/>
          </a:prstGeom>
          <a:noFill/>
          <a:ln w="9525">
            <a:noFill/>
            <a:miter lim="800000"/>
            <a:headEnd/>
            <a:tailEnd/>
          </a:ln>
          <a:effectLst/>
        </p:spPr>
      </p:pic>
      <p:sp>
        <p:nvSpPr>
          <p:cNvPr id="15" name="ZoneTexte 14"/>
          <p:cNvSpPr txBox="1"/>
          <p:nvPr/>
        </p:nvSpPr>
        <p:spPr>
          <a:xfrm>
            <a:off x="4143372" y="1857364"/>
            <a:ext cx="928694" cy="369332"/>
          </a:xfrm>
          <a:prstGeom prst="rect">
            <a:avLst/>
          </a:prstGeom>
          <a:noFill/>
        </p:spPr>
        <p:txBody>
          <a:bodyPr wrap="square" rtlCol="0">
            <a:spAutoFit/>
          </a:bodyPr>
          <a:lstStyle/>
          <a:p>
            <a:r>
              <a:rPr lang="fr-FR" smtClean="0"/>
              <a:t>insérer</a:t>
            </a:r>
            <a:endParaRPr lang="fr-FR"/>
          </a:p>
        </p:txBody>
      </p:sp>
      <p:sp>
        <p:nvSpPr>
          <p:cNvPr id="16" name="Rectangle 15"/>
          <p:cNvSpPr/>
          <p:nvPr/>
        </p:nvSpPr>
        <p:spPr>
          <a:xfrm>
            <a:off x="4572000" y="2928934"/>
            <a:ext cx="4572000" cy="369332"/>
          </a:xfrm>
          <a:prstGeom prst="rect">
            <a:avLst/>
          </a:prstGeom>
        </p:spPr>
        <p:txBody>
          <a:bodyPr>
            <a:spAutoFit/>
          </a:bodyPr>
          <a:lstStyle/>
          <a:p>
            <a:r>
              <a:rPr lang="fr-FR" smtClean="0">
                <a:latin typeface="Times New Roman" pitchFamily="18" charset="0"/>
                <a:cs typeface="Times New Roman" pitchFamily="18" charset="0"/>
              </a:rPr>
              <a:t>Insertion d’un objet dans une zone de dessin </a:t>
            </a:r>
            <a:endParaRPr lang="fr-FR">
              <a:latin typeface="Times New Roman" pitchFamily="18" charset="0"/>
              <a:cs typeface="Times New Roman" pitchFamily="18" charset="0"/>
            </a:endParaRPr>
          </a:p>
        </p:txBody>
      </p:sp>
      <p:cxnSp>
        <p:nvCxnSpPr>
          <p:cNvPr id="18" name="Connecteur droit avec flèche 17"/>
          <p:cNvCxnSpPr>
            <a:stCxn id="8195" idx="2"/>
            <a:endCxn id="8196" idx="0"/>
          </p:cNvCxnSpPr>
          <p:nvPr/>
        </p:nvCxnSpPr>
        <p:spPr>
          <a:xfrm rot="16200000" flipH="1">
            <a:off x="6191989" y="3113939"/>
            <a:ext cx="1052525" cy="622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8197" name="Picture 5"/>
          <p:cNvPicPr>
            <a:picLocks noChangeAspect="1" noChangeArrowheads="1"/>
          </p:cNvPicPr>
          <p:nvPr/>
        </p:nvPicPr>
        <p:blipFill>
          <a:blip r:embed="rId5"/>
          <a:srcRect/>
          <a:stretch>
            <a:fillRect/>
          </a:stretch>
        </p:blipFill>
        <p:spPr bwMode="auto">
          <a:xfrm>
            <a:off x="857224" y="3143248"/>
            <a:ext cx="3318849" cy="2947993"/>
          </a:xfrm>
          <a:prstGeom prst="rect">
            <a:avLst/>
          </a:prstGeom>
          <a:noFill/>
          <a:ln w="9525">
            <a:noFill/>
            <a:miter lim="800000"/>
            <a:headEnd/>
            <a:tailEnd/>
          </a:ln>
          <a:effectLst/>
        </p:spPr>
      </p:pic>
      <p:cxnSp>
        <p:nvCxnSpPr>
          <p:cNvPr id="21" name="Connecteur droit avec flèche 20"/>
          <p:cNvCxnSpPr/>
          <p:nvPr/>
        </p:nvCxnSpPr>
        <p:spPr>
          <a:xfrm rot="10800000" flipV="1">
            <a:off x="4357686" y="4357691"/>
            <a:ext cx="1571636" cy="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Rectangle 22"/>
          <p:cNvSpPr/>
          <p:nvPr/>
        </p:nvSpPr>
        <p:spPr>
          <a:xfrm>
            <a:off x="4345394" y="4030000"/>
            <a:ext cx="1869680" cy="646331"/>
          </a:xfrm>
          <a:prstGeom prst="rect">
            <a:avLst/>
          </a:prstGeom>
        </p:spPr>
        <p:txBody>
          <a:bodyPr wrap="square">
            <a:spAutoFit/>
          </a:bodyPr>
          <a:lstStyle/>
          <a:p>
            <a:r>
              <a:rPr lang="fr-FR" smtClean="0">
                <a:latin typeface="Times New Roman" pitchFamily="18" charset="0"/>
                <a:cs typeface="Times New Roman" pitchFamily="18" charset="0"/>
              </a:rPr>
              <a:t>Format d’une zone de dessin</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fade">
                                      <p:cBhvr>
                                        <p:cTn id="27" dur="1000"/>
                                        <p:tgtEl>
                                          <p:spTgt spid="8195"/>
                                        </p:tgtEl>
                                      </p:cBhvr>
                                    </p:animEffect>
                                    <p:anim calcmode="lin" valueType="num">
                                      <p:cBhvr>
                                        <p:cTn id="28" dur="1000" fill="hold"/>
                                        <p:tgtEl>
                                          <p:spTgt spid="8195"/>
                                        </p:tgtEl>
                                        <p:attrNameLst>
                                          <p:attrName>ppt_x</p:attrName>
                                        </p:attrNameLst>
                                      </p:cBhvr>
                                      <p:tavLst>
                                        <p:tav tm="0">
                                          <p:val>
                                            <p:strVal val="#ppt_x"/>
                                          </p:val>
                                        </p:tav>
                                        <p:tav tm="100000">
                                          <p:val>
                                            <p:strVal val="#ppt_x"/>
                                          </p:val>
                                        </p:tav>
                                      </p:tavLst>
                                    </p:anim>
                                    <p:anim calcmode="lin" valueType="num">
                                      <p:cBhvr>
                                        <p:cTn id="2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fade">
                                      <p:cBhvr>
                                        <p:cTn id="42" dur="1000"/>
                                        <p:tgtEl>
                                          <p:spTgt spid="8196"/>
                                        </p:tgtEl>
                                      </p:cBhvr>
                                    </p:animEffect>
                                    <p:anim calcmode="lin" valueType="num">
                                      <p:cBhvr>
                                        <p:cTn id="43" dur="1000" fill="hold"/>
                                        <p:tgtEl>
                                          <p:spTgt spid="8196"/>
                                        </p:tgtEl>
                                        <p:attrNameLst>
                                          <p:attrName>ppt_x</p:attrName>
                                        </p:attrNameLst>
                                      </p:cBhvr>
                                      <p:tavLst>
                                        <p:tav tm="0">
                                          <p:val>
                                            <p:strVal val="#ppt_x"/>
                                          </p:val>
                                        </p:tav>
                                        <p:tav tm="100000">
                                          <p:val>
                                            <p:strVal val="#ppt_x"/>
                                          </p:val>
                                        </p:tav>
                                      </p:tavLst>
                                    </p:anim>
                                    <p:anim calcmode="lin" valueType="num">
                                      <p:cBhvr>
                                        <p:cTn id="4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8197"/>
                                        </p:tgtEl>
                                        <p:attrNameLst>
                                          <p:attrName>style.visibility</p:attrName>
                                        </p:attrNameLst>
                                      </p:cBhvr>
                                      <p:to>
                                        <p:strVal val="visible"/>
                                      </p:to>
                                    </p:set>
                                    <p:animEffect transition="in" filter="fade">
                                      <p:cBhvr>
                                        <p:cTn id="57" dur="1000"/>
                                        <p:tgtEl>
                                          <p:spTgt spid="8197"/>
                                        </p:tgtEl>
                                      </p:cBhvr>
                                    </p:animEffect>
                                    <p:anim calcmode="lin" valueType="num">
                                      <p:cBhvr>
                                        <p:cTn id="58" dur="1000" fill="hold"/>
                                        <p:tgtEl>
                                          <p:spTgt spid="8197"/>
                                        </p:tgtEl>
                                        <p:attrNameLst>
                                          <p:attrName>ppt_x</p:attrName>
                                        </p:attrNameLst>
                                      </p:cBhvr>
                                      <p:tavLst>
                                        <p:tav tm="0">
                                          <p:val>
                                            <p:strVal val="#ppt_x"/>
                                          </p:val>
                                        </p:tav>
                                        <p:tav tm="100000">
                                          <p:val>
                                            <p:strVal val="#ppt_x"/>
                                          </p:val>
                                        </p:tav>
                                      </p:tavLst>
                                    </p:anim>
                                    <p:anim calcmode="lin" valueType="num">
                                      <p:cBhvr>
                                        <p:cTn id="59"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D08B3B-DBF3-4CEB-8ACA-5AF5B504A1BA}"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48</a:t>
            </a:fld>
            <a:endParaRPr lang="fr-FR"/>
          </a:p>
        </p:txBody>
      </p:sp>
      <p:sp>
        <p:nvSpPr>
          <p:cNvPr id="5" name="Rectangle 4"/>
          <p:cNvSpPr/>
          <p:nvPr/>
        </p:nvSpPr>
        <p:spPr>
          <a:xfrm>
            <a:off x="785786" y="642918"/>
            <a:ext cx="2669320" cy="461665"/>
          </a:xfrm>
          <a:prstGeom prst="rect">
            <a:avLst/>
          </a:prstGeom>
        </p:spPr>
        <p:txBody>
          <a:bodyPr wrap="none">
            <a:spAutoFit/>
          </a:bodyPr>
          <a:lstStyle/>
          <a:p>
            <a:pPr>
              <a:buFont typeface="Wingdings" pitchFamily="2" charset="2"/>
              <a:buChar char="ü"/>
            </a:pPr>
            <a:r>
              <a:rPr lang="fr-FR" sz="2400" smtClean="0">
                <a:solidFill>
                  <a:srgbClr val="C00000"/>
                </a:solidFill>
              </a:rPr>
              <a:t> Zones de texte </a:t>
            </a:r>
            <a:endParaRPr lang="fr-FR" sz="2400">
              <a:solidFill>
                <a:srgbClr val="C00000"/>
              </a:solidFill>
            </a:endParaRPr>
          </a:p>
        </p:txBody>
      </p:sp>
      <p:sp>
        <p:nvSpPr>
          <p:cNvPr id="6" name="Rectangle 5"/>
          <p:cNvSpPr/>
          <p:nvPr/>
        </p:nvSpPr>
        <p:spPr>
          <a:xfrm>
            <a:off x="785786" y="1378130"/>
            <a:ext cx="5786478" cy="1477328"/>
          </a:xfrm>
          <a:prstGeom prst="rect">
            <a:avLst/>
          </a:prstGeom>
        </p:spPr>
        <p:txBody>
          <a:bodyPr wrap="square">
            <a:spAutoFit/>
          </a:bodyPr>
          <a:lstStyle/>
          <a:p>
            <a:r>
              <a:rPr lang="fr-FR" smtClean="0">
                <a:latin typeface="Times New Roman" pitchFamily="18" charset="0"/>
                <a:cs typeface="Times New Roman" pitchFamily="18" charset="0"/>
              </a:rPr>
              <a:t>Afficher un texte dans une forme </a:t>
            </a:r>
          </a:p>
          <a:p>
            <a:r>
              <a:rPr lang="fr-FR" smtClean="0">
                <a:latin typeface="Times New Roman" pitchFamily="18" charset="0"/>
                <a:cs typeface="Times New Roman" pitchFamily="18" charset="0"/>
              </a:rPr>
              <a:t>faites un clic droit sur la forme </a:t>
            </a:r>
            <a:r>
              <a:rPr lang="fr-FR" smtClean="0">
                <a:latin typeface="Times New Roman" pitchFamily="18" charset="0"/>
                <a:cs typeface="Times New Roman" pitchFamily="18" charset="0"/>
                <a:sym typeface="Wingdings" pitchFamily="2" charset="2"/>
              </a:rPr>
              <a:t></a:t>
            </a:r>
            <a:r>
              <a:rPr lang="fr-FR" smtClean="0">
                <a:latin typeface="Times New Roman" pitchFamily="18" charset="0"/>
                <a:cs typeface="Times New Roman" pitchFamily="18" charset="0"/>
              </a:rPr>
              <a:t> Ajouter du texte. La forme devient une « </a:t>
            </a:r>
            <a:r>
              <a:rPr lang="fr-FR" b="1" smtClean="0">
                <a:latin typeface="Times New Roman" pitchFamily="18" charset="0"/>
                <a:cs typeface="Times New Roman" pitchFamily="18" charset="0"/>
              </a:rPr>
              <a:t>zone de texte </a:t>
            </a:r>
            <a:r>
              <a:rPr lang="fr-FR" smtClean="0">
                <a:latin typeface="Times New Roman" pitchFamily="18" charset="0"/>
                <a:cs typeface="Times New Roman" pitchFamily="18" charset="0"/>
              </a:rPr>
              <a:t>»</a:t>
            </a:r>
          </a:p>
          <a:p>
            <a:endParaRPr lang="fr-FR" smtClean="0">
              <a:latin typeface="Times New Roman" pitchFamily="18" charset="0"/>
              <a:cs typeface="Times New Roman" pitchFamily="18" charset="0"/>
            </a:endParaRPr>
          </a:p>
          <a:p>
            <a:r>
              <a:rPr lang="fr-FR" smtClean="0">
                <a:latin typeface="Times New Roman" pitchFamily="18" charset="0"/>
                <a:cs typeface="Times New Roman" pitchFamily="18" charset="0"/>
              </a:rPr>
              <a:t>OU BIEN</a:t>
            </a:r>
            <a:endParaRPr lang="fr-FR">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srcRect/>
          <a:stretch>
            <a:fillRect/>
          </a:stretch>
        </p:blipFill>
        <p:spPr bwMode="auto">
          <a:xfrm>
            <a:off x="971600" y="3857106"/>
            <a:ext cx="3143272" cy="12573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4639081" y="3861048"/>
            <a:ext cx="3371850" cy="11334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a:srcRect/>
          <a:stretch>
            <a:fillRect/>
          </a:stretch>
        </p:blipFill>
        <p:spPr bwMode="auto">
          <a:xfrm>
            <a:off x="4372505" y="2023120"/>
            <a:ext cx="2581275" cy="1314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1000"/>
                                        <p:tgtEl>
                                          <p:spTgt spid="9221"/>
                                        </p:tgtEl>
                                      </p:cBhvr>
                                    </p:animEffect>
                                    <p:anim calcmode="lin" valueType="num">
                                      <p:cBhvr>
                                        <p:cTn id="13" dur="1000" fill="hold"/>
                                        <p:tgtEl>
                                          <p:spTgt spid="9221"/>
                                        </p:tgtEl>
                                        <p:attrNameLst>
                                          <p:attrName>ppt_x</p:attrName>
                                        </p:attrNameLst>
                                      </p:cBhvr>
                                      <p:tavLst>
                                        <p:tav tm="0">
                                          <p:val>
                                            <p:strVal val="#ppt_x"/>
                                          </p:val>
                                        </p:tav>
                                        <p:tav tm="100000">
                                          <p:val>
                                            <p:strVal val="#ppt_x"/>
                                          </p:val>
                                        </p:tav>
                                      </p:tavLst>
                                    </p:anim>
                                    <p:anim calcmode="lin" valueType="num">
                                      <p:cBhvr>
                                        <p:cTn id="14"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AA9F5E-14D2-4E7D-A02B-6C89B8A5E90B}"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49</a:t>
            </a:fld>
            <a:endParaRPr lang="fr-FR"/>
          </a:p>
        </p:txBody>
      </p:sp>
      <p:sp>
        <p:nvSpPr>
          <p:cNvPr id="6" name="Rectangle 5"/>
          <p:cNvSpPr/>
          <p:nvPr/>
        </p:nvSpPr>
        <p:spPr>
          <a:xfrm>
            <a:off x="2428860" y="68025"/>
            <a:ext cx="435771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4. IMAGE</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535753" y="1000108"/>
            <a:ext cx="8143932" cy="1200329"/>
          </a:xfrm>
          <a:prstGeom prst="rect">
            <a:avLst/>
          </a:prstGeom>
        </p:spPr>
        <p:txBody>
          <a:bodyPr wrap="square">
            <a:spAutoFit/>
          </a:bodyPr>
          <a:lstStyle/>
          <a:p>
            <a:r>
              <a:rPr lang="fr-FR" smtClean="0">
                <a:latin typeface="Times New Roman" pitchFamily="18" charset="0"/>
                <a:cs typeface="Times New Roman" pitchFamily="18" charset="0"/>
              </a:rPr>
              <a:t>	On  peut  insérer  une  image  clipart  (fournie  par Word),  également  une  image  importée d’un fichier. </a:t>
            </a:r>
          </a:p>
          <a:p>
            <a:r>
              <a:rPr lang="fr-FR" smtClean="0">
                <a:latin typeface="Times New Roman" pitchFamily="18" charset="0"/>
                <a:cs typeface="Times New Roman" pitchFamily="18" charset="0"/>
              </a:rPr>
              <a:t>	Quand  une  image  est  sélectionnée,  le  ruban  affiche  l’onglet  « Outils  Image »,  qui comprend le seul onglet « Format ».</a:t>
            </a:r>
            <a:endParaRPr lang="fr-FR">
              <a:latin typeface="Times New Roman" pitchFamily="18" charset="0"/>
              <a:cs typeface="Times New Roman" pitchFamily="18" charset="0"/>
            </a:endParaRPr>
          </a:p>
        </p:txBody>
      </p:sp>
      <p:sp>
        <p:nvSpPr>
          <p:cNvPr id="8" name="Rectangle 7"/>
          <p:cNvSpPr/>
          <p:nvPr/>
        </p:nvSpPr>
        <p:spPr>
          <a:xfrm>
            <a:off x="857224" y="2285992"/>
            <a:ext cx="2436886" cy="461665"/>
          </a:xfrm>
          <a:prstGeom prst="rect">
            <a:avLst/>
          </a:prstGeom>
        </p:spPr>
        <p:txBody>
          <a:bodyPr wrap="none">
            <a:spAutoFit/>
          </a:bodyPr>
          <a:lstStyle/>
          <a:p>
            <a:pPr>
              <a:buFont typeface="Wingdings" pitchFamily="2" charset="2"/>
              <a:buChar char="ü"/>
            </a:pPr>
            <a:r>
              <a:rPr lang="fr-FR" sz="2400" smtClean="0">
                <a:solidFill>
                  <a:srgbClr val="C00000"/>
                </a:solidFill>
              </a:rPr>
              <a:t> Image clipart </a:t>
            </a:r>
            <a:endParaRPr lang="fr-FR" sz="2400">
              <a:solidFill>
                <a:srgbClr val="C00000"/>
              </a:solidFill>
            </a:endParaRPr>
          </a:p>
        </p:txBody>
      </p:sp>
      <p:pic>
        <p:nvPicPr>
          <p:cNvPr id="10242" name="Picture 2"/>
          <p:cNvPicPr>
            <a:picLocks noChangeAspect="1" noChangeArrowheads="1"/>
          </p:cNvPicPr>
          <p:nvPr/>
        </p:nvPicPr>
        <p:blipFill>
          <a:blip r:embed="rId2"/>
          <a:srcRect/>
          <a:stretch>
            <a:fillRect/>
          </a:stretch>
        </p:blipFill>
        <p:spPr bwMode="auto">
          <a:xfrm>
            <a:off x="1000100" y="2786058"/>
            <a:ext cx="4147266" cy="1285884"/>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595901" y="1962933"/>
            <a:ext cx="1818104" cy="3643338"/>
          </a:xfrm>
          <a:prstGeom prst="rect">
            <a:avLst/>
          </a:prstGeom>
          <a:noFill/>
          <a:ln w="9525">
            <a:noFill/>
            <a:miter lim="800000"/>
            <a:headEnd/>
            <a:tailEnd/>
          </a:ln>
          <a:effectLst/>
        </p:spPr>
      </p:pic>
      <p:cxnSp>
        <p:nvCxnSpPr>
          <p:cNvPr id="12" name="Connecteur droit avec flèche 11"/>
          <p:cNvCxnSpPr/>
          <p:nvPr/>
        </p:nvCxnSpPr>
        <p:spPr>
          <a:xfrm>
            <a:off x="5572132" y="3286124"/>
            <a:ext cx="100013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857224" y="4357694"/>
            <a:ext cx="4309193" cy="461665"/>
          </a:xfrm>
          <a:prstGeom prst="rect">
            <a:avLst/>
          </a:prstGeom>
        </p:spPr>
        <p:txBody>
          <a:bodyPr wrap="none">
            <a:spAutoFit/>
          </a:bodyPr>
          <a:lstStyle/>
          <a:p>
            <a:pPr>
              <a:buFont typeface="Wingdings" pitchFamily="2" charset="2"/>
              <a:buChar char="ü"/>
            </a:pPr>
            <a:r>
              <a:rPr lang="fr-FR" sz="2400" smtClean="0">
                <a:solidFill>
                  <a:srgbClr val="C00000"/>
                </a:solidFill>
              </a:rPr>
              <a:t>Image importée d’un fichier</a:t>
            </a:r>
          </a:p>
        </p:txBody>
      </p:sp>
      <p:sp>
        <p:nvSpPr>
          <p:cNvPr id="15" name="Rectangle 14"/>
          <p:cNvSpPr/>
          <p:nvPr/>
        </p:nvSpPr>
        <p:spPr>
          <a:xfrm>
            <a:off x="755576" y="4871877"/>
            <a:ext cx="5715040" cy="1200329"/>
          </a:xfrm>
          <a:prstGeom prst="rect">
            <a:avLst/>
          </a:prstGeom>
        </p:spPr>
        <p:txBody>
          <a:bodyPr wrap="square">
            <a:spAutoFit/>
          </a:bodyPr>
          <a:lstStyle/>
          <a:p>
            <a:pPr algn="just"/>
            <a:r>
              <a:rPr lang="fr-FR" smtClean="0">
                <a:latin typeface="Times New Roman" pitchFamily="18" charset="0"/>
                <a:cs typeface="Times New Roman" pitchFamily="18" charset="0"/>
              </a:rPr>
              <a:t>	Activez  le  bouton  « Image ».  Dans  la  fenêtre  « Insérer  une  image »  qui  s’affiche, cherchez le fichier, puis double-cliquez sur l’image pour l’insérer dans le document</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43"/>
                                        </p:tgtEl>
                                        <p:attrNameLst>
                                          <p:attrName>style.visibility</p:attrName>
                                        </p:attrNameLst>
                                      </p:cBhvr>
                                      <p:to>
                                        <p:strVal val="visible"/>
                                      </p:to>
                                    </p:set>
                                    <p:animEffect transition="in" filter="fade">
                                      <p:cBhvr>
                                        <p:cTn id="29" dur="1000"/>
                                        <p:tgtEl>
                                          <p:spTgt spid="10243"/>
                                        </p:tgtEl>
                                      </p:cBhvr>
                                    </p:animEffect>
                                    <p:anim calcmode="lin" valueType="num">
                                      <p:cBhvr>
                                        <p:cTn id="30" dur="1000" fill="hold"/>
                                        <p:tgtEl>
                                          <p:spTgt spid="10243"/>
                                        </p:tgtEl>
                                        <p:attrNameLst>
                                          <p:attrName>ppt_x</p:attrName>
                                        </p:attrNameLst>
                                      </p:cBhvr>
                                      <p:tavLst>
                                        <p:tav tm="0">
                                          <p:val>
                                            <p:strVal val="#ppt_x"/>
                                          </p:val>
                                        </p:tav>
                                        <p:tav tm="100000">
                                          <p:val>
                                            <p:strVal val="#ppt_x"/>
                                          </p:val>
                                        </p:tav>
                                      </p:tavLst>
                                    </p:anim>
                                    <p:anim calcmode="lin" valueType="num">
                                      <p:cBhvr>
                                        <p:cTn id="31"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5</a:t>
            </a:fld>
            <a:endParaRPr lang="fr-FR"/>
          </a:p>
        </p:txBody>
      </p:sp>
      <p:pic>
        <p:nvPicPr>
          <p:cNvPr id="4098" name="Picture 2" descr="http://www.ios.fr/tests/word_2007/fene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50863"/>
            <a:ext cx="7585241" cy="530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98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B28ABC-992B-4600-B590-494FBC62995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50</a:t>
            </a:fld>
            <a:endParaRPr lang="fr-FR"/>
          </a:p>
        </p:txBody>
      </p:sp>
      <p:sp>
        <p:nvSpPr>
          <p:cNvPr id="5" name="Rectangle 4"/>
          <p:cNvSpPr/>
          <p:nvPr/>
        </p:nvSpPr>
        <p:spPr>
          <a:xfrm>
            <a:off x="928662" y="824195"/>
            <a:ext cx="3461525" cy="461665"/>
          </a:xfrm>
          <a:prstGeom prst="rect">
            <a:avLst/>
          </a:prstGeom>
        </p:spPr>
        <p:txBody>
          <a:bodyPr wrap="none">
            <a:spAutoFit/>
          </a:bodyPr>
          <a:lstStyle/>
          <a:p>
            <a:pPr>
              <a:buFont typeface="Wingdings" pitchFamily="2" charset="2"/>
              <a:buChar char="ü"/>
            </a:pPr>
            <a:r>
              <a:rPr lang="fr-FR" sz="2400" smtClean="0">
                <a:solidFill>
                  <a:srgbClr val="C00000"/>
                </a:solidFill>
              </a:rPr>
              <a:t>Rognage d’une image </a:t>
            </a:r>
          </a:p>
        </p:txBody>
      </p:sp>
      <p:sp>
        <p:nvSpPr>
          <p:cNvPr id="6" name="Rectangle 5"/>
          <p:cNvSpPr/>
          <p:nvPr/>
        </p:nvSpPr>
        <p:spPr>
          <a:xfrm>
            <a:off x="2428860" y="68025"/>
            <a:ext cx="435771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4. IMAGE</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714348" y="1428736"/>
            <a:ext cx="6286544" cy="923330"/>
          </a:xfrm>
          <a:prstGeom prst="rect">
            <a:avLst/>
          </a:prstGeom>
        </p:spPr>
        <p:txBody>
          <a:bodyPr wrap="square">
            <a:spAutoFit/>
          </a:bodyPr>
          <a:lstStyle/>
          <a:p>
            <a:r>
              <a:rPr lang="fr-FR" smtClean="0">
                <a:latin typeface="Times New Roman" pitchFamily="18" charset="0"/>
                <a:cs typeface="Times New Roman" pitchFamily="18" charset="0"/>
              </a:rPr>
              <a:t>« Rogner » une image consiste à en couper (supprimer) une partie.</a:t>
            </a:r>
          </a:p>
          <a:p>
            <a:r>
              <a:rPr lang="fr-FR" smtClean="0">
                <a:latin typeface="Times New Roman" pitchFamily="18" charset="0"/>
                <a:cs typeface="Times New Roman" pitchFamily="18" charset="0"/>
              </a:rPr>
              <a:t>Pour rogner une image : </a:t>
            </a:r>
          </a:p>
          <a:p>
            <a:r>
              <a:rPr lang="fr-FR" smtClean="0">
                <a:latin typeface="Times New Roman" pitchFamily="18" charset="0"/>
                <a:cs typeface="Times New Roman" pitchFamily="18" charset="0"/>
              </a:rPr>
              <a:t>	-  Sélectionnez l’image. </a:t>
            </a:r>
            <a:endParaRPr lang="fr-FR">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4357686" y="2428868"/>
            <a:ext cx="4248150" cy="1600200"/>
          </a:xfrm>
          <a:prstGeom prst="rect">
            <a:avLst/>
          </a:prstGeom>
          <a:noFill/>
          <a:ln w="9525">
            <a:noFill/>
            <a:miter lim="800000"/>
            <a:headEnd/>
            <a:tailEnd/>
          </a:ln>
          <a:effectLst/>
        </p:spPr>
      </p:pic>
      <p:sp>
        <p:nvSpPr>
          <p:cNvPr id="9" name="ZoneTexte 8"/>
          <p:cNvSpPr txBox="1"/>
          <p:nvPr/>
        </p:nvSpPr>
        <p:spPr>
          <a:xfrm>
            <a:off x="5857884" y="3845486"/>
            <a:ext cx="1571636" cy="369332"/>
          </a:xfrm>
          <a:prstGeom prst="rect">
            <a:avLst/>
          </a:prstGeom>
          <a:noFill/>
        </p:spPr>
        <p:txBody>
          <a:bodyPr wrap="square" rtlCol="0">
            <a:spAutoFit/>
          </a:bodyPr>
          <a:lstStyle/>
          <a:p>
            <a:r>
              <a:rPr lang="fr-FR" smtClean="0">
                <a:latin typeface="Times New Roman" pitchFamily="18" charset="0"/>
                <a:cs typeface="Times New Roman" pitchFamily="18" charset="0"/>
              </a:rPr>
              <a:t>Clic droite</a:t>
            </a:r>
            <a:endParaRPr lang="fr-FR">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3"/>
          <a:srcRect/>
          <a:stretch>
            <a:fillRect/>
          </a:stretch>
        </p:blipFill>
        <p:spPr bwMode="auto">
          <a:xfrm>
            <a:off x="1000100" y="2428868"/>
            <a:ext cx="2214578" cy="2489836"/>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071934" y="4429132"/>
            <a:ext cx="1190625" cy="1638300"/>
          </a:xfrm>
          <a:prstGeom prst="rect">
            <a:avLst/>
          </a:prstGeom>
          <a:noFill/>
          <a:ln w="9525">
            <a:noFill/>
            <a:miter lim="800000"/>
            <a:headEnd/>
            <a:tailEnd/>
          </a:ln>
          <a:effectLst/>
        </p:spPr>
      </p:pic>
      <p:cxnSp>
        <p:nvCxnSpPr>
          <p:cNvPr id="13" name="Connecteur droit avec flèche 12"/>
          <p:cNvCxnSpPr/>
          <p:nvPr/>
        </p:nvCxnSpPr>
        <p:spPr>
          <a:xfrm rot="10800000" flipV="1">
            <a:off x="4929190" y="4000504"/>
            <a:ext cx="571504" cy="35719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Connecteur droit avec flèche 14"/>
          <p:cNvCxnSpPr/>
          <p:nvPr/>
        </p:nvCxnSpPr>
        <p:spPr>
          <a:xfrm>
            <a:off x="3286116" y="3929066"/>
            <a:ext cx="1214446" cy="4286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9AF51B-1EA5-4D3A-8495-12A1BB599F14}"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51</a:t>
            </a:fld>
            <a:endParaRPr lang="fr-FR"/>
          </a:p>
        </p:txBody>
      </p:sp>
      <p:sp>
        <p:nvSpPr>
          <p:cNvPr id="5" name="Rectangle 4"/>
          <p:cNvSpPr/>
          <p:nvPr/>
        </p:nvSpPr>
        <p:spPr>
          <a:xfrm>
            <a:off x="285752" y="68025"/>
            <a:ext cx="871540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6. WORDART, SMARTART, GRAPHIQUE </a:t>
            </a:r>
            <a:endParaRPr lang="fr-FR" sz="3600">
              <a:solidFill>
                <a:srgbClr val="FF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4086236" y="2133636"/>
            <a:ext cx="4557730" cy="3724256"/>
          </a:xfrm>
          <a:prstGeom prst="rect">
            <a:avLst/>
          </a:prstGeom>
          <a:noFill/>
          <a:ln w="9525">
            <a:noFill/>
            <a:miter lim="800000"/>
            <a:headEnd/>
            <a:tailEnd/>
          </a:ln>
          <a:effectLst/>
        </p:spPr>
      </p:pic>
      <p:sp>
        <p:nvSpPr>
          <p:cNvPr id="7" name="Rectangle 6"/>
          <p:cNvSpPr/>
          <p:nvPr/>
        </p:nvSpPr>
        <p:spPr>
          <a:xfrm>
            <a:off x="1000100" y="928670"/>
            <a:ext cx="1741502" cy="461665"/>
          </a:xfrm>
          <a:prstGeom prst="rect">
            <a:avLst/>
          </a:prstGeom>
        </p:spPr>
        <p:txBody>
          <a:bodyPr wrap="none">
            <a:spAutoFit/>
          </a:bodyPr>
          <a:lstStyle/>
          <a:p>
            <a:pPr>
              <a:buFont typeface="Wingdings" pitchFamily="2" charset="2"/>
              <a:buChar char="ü"/>
            </a:pPr>
            <a:r>
              <a:rPr lang="fr-FR" sz="2400" smtClean="0">
                <a:solidFill>
                  <a:srgbClr val="C00000"/>
                </a:solidFill>
              </a:rPr>
              <a:t> </a:t>
            </a:r>
            <a:r>
              <a:rPr lang="fr-FR" sz="2400" err="1" smtClean="0">
                <a:solidFill>
                  <a:srgbClr val="C00000"/>
                </a:solidFill>
              </a:rPr>
              <a:t>WordArt</a:t>
            </a:r>
            <a:r>
              <a:rPr lang="fr-FR" sz="2400" smtClean="0">
                <a:solidFill>
                  <a:srgbClr val="C00000"/>
                </a:solidFill>
              </a:rPr>
              <a:t> </a:t>
            </a:r>
            <a:endParaRPr lang="fr-FR" sz="2400">
              <a:solidFill>
                <a:srgbClr val="C00000"/>
              </a:solidFill>
            </a:endParaRPr>
          </a:p>
        </p:txBody>
      </p:sp>
      <p:sp>
        <p:nvSpPr>
          <p:cNvPr id="8" name="Rectangle 7"/>
          <p:cNvSpPr/>
          <p:nvPr/>
        </p:nvSpPr>
        <p:spPr>
          <a:xfrm>
            <a:off x="656719" y="1573272"/>
            <a:ext cx="7215238" cy="369332"/>
          </a:xfrm>
          <a:prstGeom prst="rect">
            <a:avLst/>
          </a:prstGeom>
        </p:spPr>
        <p:txBody>
          <a:bodyPr wrap="square">
            <a:spAutoFit/>
          </a:bodyPr>
          <a:lstStyle/>
          <a:p>
            <a:r>
              <a:rPr lang="fr-FR" err="1" smtClean="0">
                <a:latin typeface="Times New Roman" pitchFamily="18" charset="0"/>
                <a:cs typeface="Times New Roman" pitchFamily="18" charset="0"/>
              </a:rPr>
              <a:t>WordArt</a:t>
            </a:r>
            <a:r>
              <a:rPr lang="fr-FR" smtClean="0">
                <a:latin typeface="Times New Roman" pitchFamily="18" charset="0"/>
                <a:cs typeface="Times New Roman" pitchFamily="18" charset="0"/>
              </a:rPr>
              <a:t> : traduisez par « l’art du mot », texte mis sous forme artistique. </a:t>
            </a:r>
            <a:endParaRPr lang="fr-FR">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3"/>
          <a:srcRect/>
          <a:stretch>
            <a:fillRect/>
          </a:stretch>
        </p:blipFill>
        <p:spPr bwMode="auto">
          <a:xfrm>
            <a:off x="683568" y="2721454"/>
            <a:ext cx="2268493" cy="642942"/>
          </a:xfrm>
          <a:prstGeom prst="rect">
            <a:avLst/>
          </a:prstGeom>
          <a:noFill/>
          <a:ln w="9525">
            <a:noFill/>
            <a:miter lim="800000"/>
            <a:headEnd/>
            <a:tailEnd/>
          </a:ln>
          <a:effectLst/>
        </p:spPr>
      </p:pic>
      <p:cxnSp>
        <p:nvCxnSpPr>
          <p:cNvPr id="11" name="Connecteur droit avec flèche 10"/>
          <p:cNvCxnSpPr/>
          <p:nvPr/>
        </p:nvCxnSpPr>
        <p:spPr>
          <a:xfrm>
            <a:off x="2857488" y="2714620"/>
            <a:ext cx="100013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683440" y="3717032"/>
            <a:ext cx="3357586" cy="1200329"/>
          </a:xfrm>
          <a:prstGeom prst="rect">
            <a:avLst/>
          </a:prstGeom>
        </p:spPr>
        <p:txBody>
          <a:bodyPr wrap="square">
            <a:spAutoFit/>
          </a:bodyPr>
          <a:lstStyle/>
          <a:p>
            <a:pPr algn="just"/>
            <a:r>
              <a:rPr lang="fr-FR" smtClean="0">
                <a:latin typeface="Times New Roman" pitchFamily="18" charset="0"/>
                <a:cs typeface="Times New Roman" pitchFamily="18" charset="0"/>
              </a:rPr>
              <a:t>On  peut  appliquer  au  texte  du  </a:t>
            </a:r>
            <a:r>
              <a:rPr lang="fr-FR" err="1" smtClean="0">
                <a:latin typeface="Times New Roman" pitchFamily="18" charset="0"/>
                <a:cs typeface="Times New Roman" pitchFamily="18" charset="0"/>
              </a:rPr>
              <a:t>WordArt</a:t>
            </a:r>
            <a:r>
              <a:rPr lang="fr-FR" smtClean="0">
                <a:latin typeface="Times New Roman" pitchFamily="18" charset="0"/>
                <a:cs typeface="Times New Roman" pitchFamily="18" charset="0"/>
              </a:rPr>
              <a:t>  les  commandes  du  groupe  « Police »,  sous l’onglet « Accueil ».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fade">
                                      <p:cBhvr>
                                        <p:cTn id="17" dur="1000"/>
                                        <p:tgtEl>
                                          <p:spTgt spid="12291"/>
                                        </p:tgtEl>
                                      </p:cBhvr>
                                    </p:animEffect>
                                    <p:anim calcmode="lin" valueType="num">
                                      <p:cBhvr>
                                        <p:cTn id="18" dur="1000" fill="hold"/>
                                        <p:tgtEl>
                                          <p:spTgt spid="12291"/>
                                        </p:tgtEl>
                                        <p:attrNameLst>
                                          <p:attrName>ppt_x</p:attrName>
                                        </p:attrNameLst>
                                      </p:cBhvr>
                                      <p:tavLst>
                                        <p:tav tm="0">
                                          <p:val>
                                            <p:strVal val="#ppt_x"/>
                                          </p:val>
                                        </p:tav>
                                        <p:tav tm="100000">
                                          <p:val>
                                            <p:strVal val="#ppt_x"/>
                                          </p:val>
                                        </p:tav>
                                      </p:tavLst>
                                    </p:anim>
                                    <p:anim calcmode="lin" valueType="num">
                                      <p:cBhvr>
                                        <p:cTn id="1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nodeType="withEffect">
                                  <p:stCondLst>
                                    <p:cond delay="0"/>
                                  </p:stCondLst>
                                  <p:childTnLst>
                                    <p:set>
                                      <p:cBhvr>
                                        <p:cTn id="26" dur="1" fill="hold">
                                          <p:stCondLst>
                                            <p:cond delay="0"/>
                                          </p:stCondLst>
                                        </p:cTn>
                                        <p:tgtEl>
                                          <p:spTgt spid="12290"/>
                                        </p:tgtEl>
                                        <p:attrNameLst>
                                          <p:attrName>style.visibility</p:attrName>
                                        </p:attrNameLst>
                                      </p:cBhvr>
                                      <p:to>
                                        <p:strVal val="visible"/>
                                      </p:to>
                                    </p:set>
                                    <p:animEffect transition="in" filter="circle(in)">
                                      <p:cBhvr>
                                        <p:cTn id="27" dur="2000"/>
                                        <p:tgtEl>
                                          <p:spTgt spid="122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067201-4188-4B3C-8D31-DF0D64651B41}"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52</a:t>
            </a:fld>
            <a:endParaRPr lang="fr-FR"/>
          </a:p>
        </p:txBody>
      </p:sp>
      <p:sp>
        <p:nvSpPr>
          <p:cNvPr id="5" name="Rectangle 4"/>
          <p:cNvSpPr/>
          <p:nvPr/>
        </p:nvSpPr>
        <p:spPr>
          <a:xfrm>
            <a:off x="801003" y="824195"/>
            <a:ext cx="1842171" cy="461665"/>
          </a:xfrm>
          <a:prstGeom prst="rect">
            <a:avLst/>
          </a:prstGeom>
        </p:spPr>
        <p:txBody>
          <a:bodyPr wrap="none">
            <a:spAutoFit/>
          </a:bodyPr>
          <a:lstStyle/>
          <a:p>
            <a:pPr>
              <a:buFont typeface="Wingdings" pitchFamily="2" charset="2"/>
              <a:buChar char="ü"/>
            </a:pPr>
            <a:r>
              <a:rPr lang="fr-FR" sz="2400" smtClean="0">
                <a:solidFill>
                  <a:srgbClr val="C00000"/>
                </a:solidFill>
              </a:rPr>
              <a:t> </a:t>
            </a:r>
            <a:r>
              <a:rPr lang="fr-FR" sz="2400" err="1" smtClean="0">
                <a:solidFill>
                  <a:srgbClr val="C00000"/>
                </a:solidFill>
              </a:rPr>
              <a:t>SmartArt</a:t>
            </a:r>
            <a:r>
              <a:rPr lang="fr-FR" sz="2400" smtClean="0">
                <a:solidFill>
                  <a:srgbClr val="C00000"/>
                </a:solidFill>
              </a:rPr>
              <a:t> </a:t>
            </a:r>
          </a:p>
        </p:txBody>
      </p:sp>
      <p:sp>
        <p:nvSpPr>
          <p:cNvPr id="6" name="Rectangle 5"/>
          <p:cNvSpPr/>
          <p:nvPr/>
        </p:nvSpPr>
        <p:spPr>
          <a:xfrm>
            <a:off x="285752" y="68025"/>
            <a:ext cx="871540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6. WORDART, SMARTART, GRAPHIQUE </a:t>
            </a:r>
            <a:endParaRPr lang="fr-FR" sz="3600">
              <a:solidFill>
                <a:srgbClr val="FF0000"/>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2000232" y="1571612"/>
            <a:ext cx="5837123" cy="3148021"/>
          </a:xfrm>
          <a:prstGeom prst="rect">
            <a:avLst/>
          </a:prstGeom>
          <a:noFill/>
          <a:ln w="9525">
            <a:noFill/>
            <a:miter lim="800000"/>
            <a:headEnd/>
            <a:tailEnd/>
          </a:ln>
          <a:effectLst/>
        </p:spPr>
      </p:pic>
      <p:sp>
        <p:nvSpPr>
          <p:cNvPr id="8" name="ZoneTexte 7"/>
          <p:cNvSpPr txBox="1"/>
          <p:nvPr/>
        </p:nvSpPr>
        <p:spPr>
          <a:xfrm>
            <a:off x="549059" y="2507154"/>
            <a:ext cx="1428760" cy="646331"/>
          </a:xfrm>
          <a:prstGeom prst="rect">
            <a:avLst/>
          </a:prstGeom>
          <a:noFill/>
        </p:spPr>
        <p:txBody>
          <a:bodyPr wrap="square" rtlCol="0">
            <a:spAutoFit/>
          </a:bodyPr>
          <a:lstStyle/>
          <a:p>
            <a:r>
              <a:rPr lang="fr-FR" smtClean="0"/>
              <a:t>Types de </a:t>
            </a:r>
            <a:r>
              <a:rPr lang="fr-FR" err="1" smtClean="0"/>
              <a:t>SmartArt</a:t>
            </a:r>
            <a:endParaRPr lang="fr-FR"/>
          </a:p>
        </p:txBody>
      </p:sp>
      <p:cxnSp>
        <p:nvCxnSpPr>
          <p:cNvPr id="10" name="Connecteur droit avec flèche 9"/>
          <p:cNvCxnSpPr/>
          <p:nvPr/>
        </p:nvCxnSpPr>
        <p:spPr>
          <a:xfrm flipV="1">
            <a:off x="1357290" y="2857496"/>
            <a:ext cx="785818" cy="64294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3243975" y="5214950"/>
            <a:ext cx="1042273" cy="369332"/>
          </a:xfrm>
          <a:prstGeom prst="rect">
            <a:avLst/>
          </a:prstGeom>
        </p:spPr>
        <p:txBody>
          <a:bodyPr wrap="none">
            <a:spAutoFit/>
          </a:bodyPr>
          <a:lstStyle/>
          <a:p>
            <a:r>
              <a:rPr lang="fr-FR" smtClean="0"/>
              <a:t>modèles</a:t>
            </a:r>
            <a:endParaRPr lang="fr-FR"/>
          </a:p>
        </p:txBody>
      </p:sp>
      <p:cxnSp>
        <p:nvCxnSpPr>
          <p:cNvPr id="14" name="Connecteur droit avec flèche 13"/>
          <p:cNvCxnSpPr>
            <a:stCxn id="12" idx="0"/>
          </p:cNvCxnSpPr>
          <p:nvPr/>
        </p:nvCxnSpPr>
        <p:spPr>
          <a:xfrm rot="5400000" flipH="1" flipV="1">
            <a:off x="3454176" y="4740068"/>
            <a:ext cx="785818" cy="16394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6" name="ZoneTexte 15"/>
          <p:cNvSpPr txBox="1"/>
          <p:nvPr/>
        </p:nvSpPr>
        <p:spPr>
          <a:xfrm>
            <a:off x="6929454" y="5000636"/>
            <a:ext cx="1643074" cy="646331"/>
          </a:xfrm>
          <a:prstGeom prst="rect">
            <a:avLst/>
          </a:prstGeom>
          <a:noFill/>
        </p:spPr>
        <p:txBody>
          <a:bodyPr wrap="square" rtlCol="0">
            <a:spAutoFit/>
          </a:bodyPr>
          <a:lstStyle/>
          <a:p>
            <a:r>
              <a:rPr lang="fr-FR" smtClean="0"/>
              <a:t>Visualisation de modèle</a:t>
            </a:r>
            <a:endParaRPr lang="fr-FR"/>
          </a:p>
        </p:txBody>
      </p:sp>
      <p:cxnSp>
        <p:nvCxnSpPr>
          <p:cNvPr id="18" name="Connecteur droit avec flèche 17"/>
          <p:cNvCxnSpPr/>
          <p:nvPr/>
        </p:nvCxnSpPr>
        <p:spPr>
          <a:xfrm rot="16200000" flipV="1">
            <a:off x="6322231" y="3964785"/>
            <a:ext cx="1643074" cy="4286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B2EBE6-F36D-4C04-BB5E-D697FEE17205}"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53</a:t>
            </a:fld>
            <a:endParaRPr lang="fr-FR"/>
          </a:p>
        </p:txBody>
      </p:sp>
      <p:sp>
        <p:nvSpPr>
          <p:cNvPr id="5" name="Rectangle 4"/>
          <p:cNvSpPr/>
          <p:nvPr/>
        </p:nvSpPr>
        <p:spPr>
          <a:xfrm>
            <a:off x="801003" y="824195"/>
            <a:ext cx="2039341" cy="461665"/>
          </a:xfrm>
          <a:prstGeom prst="rect">
            <a:avLst/>
          </a:prstGeom>
        </p:spPr>
        <p:txBody>
          <a:bodyPr wrap="none">
            <a:spAutoFit/>
          </a:bodyPr>
          <a:lstStyle/>
          <a:p>
            <a:pPr>
              <a:buFont typeface="Wingdings" pitchFamily="2" charset="2"/>
              <a:buChar char="ü"/>
            </a:pPr>
            <a:r>
              <a:rPr lang="fr-FR" sz="2400" smtClean="0">
                <a:solidFill>
                  <a:srgbClr val="C00000"/>
                </a:solidFill>
              </a:rPr>
              <a:t> Graphique </a:t>
            </a:r>
          </a:p>
        </p:txBody>
      </p:sp>
      <p:sp>
        <p:nvSpPr>
          <p:cNvPr id="6" name="Rectangle 5"/>
          <p:cNvSpPr/>
          <p:nvPr/>
        </p:nvSpPr>
        <p:spPr>
          <a:xfrm>
            <a:off x="285752" y="68025"/>
            <a:ext cx="871540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6. WORDART, SMARTART, GRAPHIQUE </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500034" y="1357298"/>
            <a:ext cx="8286808" cy="646331"/>
          </a:xfrm>
          <a:prstGeom prst="rect">
            <a:avLst/>
          </a:prstGeom>
        </p:spPr>
        <p:txBody>
          <a:bodyPr wrap="square">
            <a:spAutoFit/>
          </a:bodyPr>
          <a:lstStyle/>
          <a:p>
            <a:r>
              <a:rPr lang="fr-FR" smtClean="0">
                <a:latin typeface="Times New Roman" pitchFamily="18" charset="0"/>
                <a:cs typeface="Times New Roman" pitchFamily="18" charset="0"/>
              </a:rPr>
              <a:t>La  création  d’un  graphique  s’effectue  avec  Excel  (de  la même  version  que  celle  de Word sous laquelle est réalisé le document), sinon avec MS Graph.</a:t>
            </a:r>
            <a:endParaRPr lang="fr-FR">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srcRect/>
          <a:stretch>
            <a:fillRect/>
          </a:stretch>
        </p:blipFill>
        <p:spPr bwMode="auto">
          <a:xfrm>
            <a:off x="1428728" y="2143116"/>
            <a:ext cx="5810250" cy="3695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p:txBody>
          <a:bodyPr/>
          <a:lstStyle/>
          <a:p>
            <a:fld id="{CC6FDB64-76CB-4085-8F49-CBF0F4B7B522}" type="datetime1">
              <a:rPr lang="fr-FR" smtClean="0"/>
              <a:t>21/03/2018</a:t>
            </a:fld>
            <a:endParaRPr lang="fr-FR"/>
          </a:p>
        </p:txBody>
      </p:sp>
      <p:sp>
        <p:nvSpPr>
          <p:cNvPr id="13" name="Espace réservé du numéro de diapositive 12"/>
          <p:cNvSpPr>
            <a:spLocks noGrp="1"/>
          </p:cNvSpPr>
          <p:nvPr>
            <p:ph type="sldNum" sz="quarter" idx="12"/>
          </p:nvPr>
        </p:nvSpPr>
        <p:spPr/>
        <p:txBody>
          <a:bodyPr/>
          <a:lstStyle/>
          <a:p>
            <a:fld id="{3BAC9EA2-7CA8-4051-B8DE-F79ECBE26E2B}" type="slidenum">
              <a:rPr lang="fr-FR" smtClean="0"/>
              <a:pPr/>
              <a:t>54</a:t>
            </a:fld>
            <a:endParaRPr lang="fr-FR"/>
          </a:p>
        </p:txBody>
      </p:sp>
      <p:sp>
        <p:nvSpPr>
          <p:cNvPr id="2" name="Rectangle à coins arrondis 1"/>
          <p:cNvSpPr/>
          <p:nvPr/>
        </p:nvSpPr>
        <p:spPr>
          <a:xfrm>
            <a:off x="1634880" y="2420888"/>
            <a:ext cx="5760640"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fr-FR"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anose="04020705040A02060702" pitchFamily="82" charset="0"/>
              </a:rPr>
              <a:t>CHAPITRE 5 </a:t>
            </a:r>
          </a:p>
          <a:p>
            <a:pPr algn="ctr">
              <a:lnSpc>
                <a:spcPct val="150000"/>
              </a:lnSpc>
            </a:pPr>
            <a:r>
              <a:rPr lang="fr-FR"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anose="04020705040A02060702" pitchFamily="82" charset="0"/>
              </a:rPr>
              <a:t>MISE EN PAGE</a:t>
            </a:r>
          </a:p>
          <a:p>
            <a:pPr algn="ctr"/>
            <a:endParaRPr lang="es-E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anose="04020705040A02060702" pitchFamily="82" charset="0"/>
            </a:endParaRPr>
          </a:p>
        </p:txBody>
      </p:sp>
    </p:spTree>
    <p:extLst>
      <p:ext uri="{BB962C8B-B14F-4D97-AF65-F5344CB8AC3E}">
        <p14:creationId xmlns:p14="http://schemas.microsoft.com/office/powerpoint/2010/main" val="3488963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C2BB6AC-6B11-4688-8A98-A2EE22F5DBE2}" type="datetime1">
              <a:rPr lang="fr-FR" smtClean="0"/>
              <a:t>21/03/2018</a:t>
            </a:fld>
            <a:endParaRPr lang="fr-FR"/>
          </a:p>
        </p:txBody>
      </p:sp>
      <p:sp>
        <p:nvSpPr>
          <p:cNvPr id="5" name="Espace réservé du numéro de diapositive 4"/>
          <p:cNvSpPr>
            <a:spLocks noGrp="1"/>
          </p:cNvSpPr>
          <p:nvPr>
            <p:ph type="sldNum" sz="quarter" idx="12"/>
          </p:nvPr>
        </p:nvSpPr>
        <p:spPr/>
        <p:txBody>
          <a:bodyPr/>
          <a:lstStyle/>
          <a:p>
            <a:fld id="{3BAC9EA2-7CA8-4051-B8DE-F79ECBE26E2B}" type="slidenum">
              <a:rPr lang="fr-FR" smtClean="0"/>
              <a:pPr/>
              <a:t>55</a:t>
            </a:fld>
            <a:endParaRPr lang="fr-FR"/>
          </a:p>
        </p:txBody>
      </p:sp>
      <p:sp>
        <p:nvSpPr>
          <p:cNvPr id="6" name="Rectangle 5"/>
          <p:cNvSpPr/>
          <p:nvPr/>
        </p:nvSpPr>
        <p:spPr>
          <a:xfrm>
            <a:off x="714348" y="500042"/>
            <a:ext cx="3813865" cy="461665"/>
          </a:xfrm>
          <a:prstGeom prst="rect">
            <a:avLst/>
          </a:prstGeom>
        </p:spPr>
        <p:txBody>
          <a:bodyPr wrap="none">
            <a:spAutoFit/>
          </a:bodyPr>
          <a:lstStyle/>
          <a:p>
            <a:pPr>
              <a:buFont typeface="Wingdings" pitchFamily="2" charset="2"/>
              <a:buChar char="ü"/>
            </a:pPr>
            <a:r>
              <a:rPr lang="fr-FR" sz="2400" smtClean="0">
                <a:solidFill>
                  <a:srgbClr val="C00000"/>
                </a:solidFill>
                <a:latin typeface="+mj-lt"/>
                <a:cs typeface="Times New Roman" pitchFamily="18" charset="0"/>
              </a:rPr>
              <a:t>Aperçu avant impression</a:t>
            </a:r>
            <a:endParaRPr lang="fr-FR" sz="2400">
              <a:solidFill>
                <a:srgbClr val="C00000"/>
              </a:solidFill>
              <a:latin typeface="+mj-lt"/>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1000100" y="1785926"/>
            <a:ext cx="6504286" cy="2957524"/>
          </a:xfrm>
          <a:prstGeom prst="rect">
            <a:avLst/>
          </a:prstGeom>
          <a:noFill/>
          <a:ln w="9525">
            <a:noFill/>
            <a:miter lim="800000"/>
            <a:headEnd/>
            <a:tailEnd/>
          </a:ln>
          <a:effectLst/>
        </p:spPr>
      </p:pic>
      <p:sp>
        <p:nvSpPr>
          <p:cNvPr id="8" name="Rectangle 7"/>
          <p:cNvSpPr/>
          <p:nvPr/>
        </p:nvSpPr>
        <p:spPr>
          <a:xfrm>
            <a:off x="714348" y="1071546"/>
            <a:ext cx="7500990" cy="646331"/>
          </a:xfrm>
          <a:prstGeom prst="rect">
            <a:avLst/>
          </a:prstGeom>
        </p:spPr>
        <p:txBody>
          <a:bodyPr wrap="square">
            <a:spAutoFit/>
          </a:bodyPr>
          <a:lstStyle/>
          <a:p>
            <a:r>
              <a:rPr lang="fr-FR" smtClean="0">
                <a:latin typeface="Times New Roman" pitchFamily="18" charset="0"/>
                <a:cs typeface="Times New Roman" pitchFamily="18" charset="0"/>
              </a:rPr>
              <a:t>	Avant d’imprimer un document, il est important de vérifier, et de modifier si nécessaire, sa mise en page</a:t>
            </a:r>
            <a:endParaRPr lang="fr-FR">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3"/>
          <a:srcRect/>
          <a:stretch>
            <a:fillRect/>
          </a:stretch>
        </p:blipFill>
        <p:spPr bwMode="auto">
          <a:xfrm>
            <a:off x="3357554" y="5357826"/>
            <a:ext cx="2076450" cy="390525"/>
          </a:xfrm>
          <a:prstGeom prst="rect">
            <a:avLst/>
          </a:prstGeom>
          <a:noFill/>
          <a:ln w="9525">
            <a:noFill/>
            <a:miter lim="800000"/>
            <a:headEnd/>
            <a:tailEnd/>
          </a:ln>
          <a:effectLst/>
        </p:spPr>
      </p:pic>
      <p:sp>
        <p:nvSpPr>
          <p:cNvPr id="10" name="ZoneTexte 9"/>
          <p:cNvSpPr txBox="1"/>
          <p:nvPr/>
        </p:nvSpPr>
        <p:spPr>
          <a:xfrm>
            <a:off x="4000496" y="4857760"/>
            <a:ext cx="642942" cy="369332"/>
          </a:xfrm>
          <a:prstGeom prst="rect">
            <a:avLst/>
          </a:prstGeom>
          <a:noFill/>
        </p:spPr>
        <p:txBody>
          <a:bodyPr wrap="square" rtlCol="0">
            <a:spAutoFit/>
          </a:bodyPr>
          <a:lstStyle/>
          <a:p>
            <a:r>
              <a:rPr lang="fr-FR" b="1" smtClean="0">
                <a:latin typeface="Times New Roman" pitchFamily="18" charset="0"/>
                <a:cs typeface="Times New Roman" pitchFamily="18" charset="0"/>
              </a:rPr>
              <a:t>Où </a:t>
            </a:r>
            <a:endParaRPr lang="fr-FR"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363"/>
                                        </p:tgtEl>
                                        <p:attrNameLst>
                                          <p:attrName>style.visibility</p:attrName>
                                        </p:attrNameLst>
                                      </p:cBhvr>
                                      <p:to>
                                        <p:strVal val="visible"/>
                                      </p:to>
                                    </p:set>
                                    <p:animEffect transition="in" filter="fade">
                                      <p:cBhvr>
                                        <p:cTn id="24" dur="1000"/>
                                        <p:tgtEl>
                                          <p:spTgt spid="15363"/>
                                        </p:tgtEl>
                                      </p:cBhvr>
                                    </p:animEffect>
                                    <p:anim calcmode="lin" valueType="num">
                                      <p:cBhvr>
                                        <p:cTn id="25" dur="1000" fill="hold"/>
                                        <p:tgtEl>
                                          <p:spTgt spid="15363"/>
                                        </p:tgtEl>
                                        <p:attrNameLst>
                                          <p:attrName>ppt_x</p:attrName>
                                        </p:attrNameLst>
                                      </p:cBhvr>
                                      <p:tavLst>
                                        <p:tav tm="0">
                                          <p:val>
                                            <p:strVal val="#ppt_x"/>
                                          </p:val>
                                        </p:tav>
                                        <p:tav tm="100000">
                                          <p:val>
                                            <p:strVal val="#ppt_x"/>
                                          </p:val>
                                        </p:tav>
                                      </p:tavLst>
                                    </p:anim>
                                    <p:anim calcmode="lin" valueType="num">
                                      <p:cBhvr>
                                        <p:cTn id="26"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277D74B-A666-4027-85D2-2B17E0462C02}" type="datetime1">
              <a:rPr lang="fr-FR" smtClean="0"/>
              <a:t>21/03/2018</a:t>
            </a:fld>
            <a:endParaRPr lang="fr-FR"/>
          </a:p>
        </p:txBody>
      </p:sp>
      <p:sp>
        <p:nvSpPr>
          <p:cNvPr id="5" name="Espace réservé du numéro de diapositive 4"/>
          <p:cNvSpPr>
            <a:spLocks noGrp="1"/>
          </p:cNvSpPr>
          <p:nvPr>
            <p:ph type="sldNum" sz="quarter" idx="12"/>
          </p:nvPr>
        </p:nvSpPr>
        <p:spPr/>
        <p:txBody>
          <a:bodyPr/>
          <a:lstStyle/>
          <a:p>
            <a:fld id="{3BAC9EA2-7CA8-4051-B8DE-F79ECBE26E2B}" type="slidenum">
              <a:rPr lang="fr-FR" smtClean="0"/>
              <a:pPr/>
              <a:t>56</a:t>
            </a:fld>
            <a:endParaRPr lang="fr-FR"/>
          </a:p>
        </p:txBody>
      </p:sp>
      <p:sp>
        <p:nvSpPr>
          <p:cNvPr id="7" name="Rectangle 6"/>
          <p:cNvSpPr/>
          <p:nvPr/>
        </p:nvSpPr>
        <p:spPr>
          <a:xfrm>
            <a:off x="1571636" y="68025"/>
            <a:ext cx="607219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3600" smtClean="0">
                <a:solidFill>
                  <a:srgbClr val="FF0000"/>
                </a:solidFill>
                <a:latin typeface="Times New Roman" pitchFamily="18" charset="0"/>
                <a:cs typeface="Times New Roman" pitchFamily="18" charset="0"/>
              </a:rPr>
              <a:t>1. TAILLE ET DISPOSITION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539552" y="946956"/>
            <a:ext cx="7956615" cy="923330"/>
          </a:xfrm>
          <a:prstGeom prst="rect">
            <a:avLst/>
          </a:prstGeom>
        </p:spPr>
        <p:txBody>
          <a:bodyPr wrap="square">
            <a:spAutoFit/>
          </a:bodyPr>
          <a:lstStyle/>
          <a:p>
            <a:pPr algn="just"/>
            <a:r>
              <a:rPr lang="fr-FR" smtClean="0">
                <a:latin typeface="Times New Roman" pitchFamily="18" charset="0"/>
                <a:cs typeface="Times New Roman" pitchFamily="18" charset="0"/>
              </a:rPr>
              <a:t>Par  défaut,  la  taille  de  la  page  est  le  format  A4,  c’est-à-dire  21 x 29,7  cm  (norme française). On peut choisir une autre taille, après activation du bouton «Taille», situé dans le groupe « Mise en page ».</a:t>
            </a:r>
            <a:endParaRPr lang="fr-FR">
              <a:latin typeface="Times New Roman" pitchFamily="18" charset="0"/>
              <a:cs typeface="Times New Roman" pitchFamily="18" charset="0"/>
            </a:endParaRPr>
          </a:p>
        </p:txBody>
      </p:sp>
      <p:sp>
        <p:nvSpPr>
          <p:cNvPr id="8" name="Rectangle 7"/>
          <p:cNvSpPr/>
          <p:nvPr/>
        </p:nvSpPr>
        <p:spPr>
          <a:xfrm>
            <a:off x="719303" y="1844824"/>
            <a:ext cx="7776864" cy="4662815"/>
          </a:xfrm>
          <a:prstGeom prst="rect">
            <a:avLst/>
          </a:prstGeom>
        </p:spPr>
        <p:txBody>
          <a:bodyPr wrap="square">
            <a:spAutoFit/>
          </a:bodyPr>
          <a:lstStyle/>
          <a:p>
            <a:pPr>
              <a:lnSpc>
                <a:spcPct val="150000"/>
              </a:lnSpc>
            </a:pPr>
            <a:r>
              <a:rPr lang="fr-FR" dirty="0" smtClean="0">
                <a:latin typeface="Times New Roman" pitchFamily="18" charset="0"/>
                <a:cs typeface="Times New Roman" pitchFamily="18" charset="0"/>
              </a:rPr>
              <a:t>	La commande « </a:t>
            </a:r>
            <a:r>
              <a:rPr lang="fr-FR" b="1" dirty="0" smtClean="0">
                <a:latin typeface="Times New Roman" pitchFamily="18" charset="0"/>
                <a:cs typeface="Times New Roman" pitchFamily="18" charset="0"/>
              </a:rPr>
              <a:t>Autres tailles de papier </a:t>
            </a:r>
            <a:r>
              <a:rPr lang="fr-FR" dirty="0" smtClean="0">
                <a:latin typeface="Times New Roman" pitchFamily="18" charset="0"/>
                <a:cs typeface="Times New Roman" pitchFamily="18" charset="0"/>
              </a:rPr>
              <a:t>» affiche la fenêtre « </a:t>
            </a:r>
            <a:r>
              <a:rPr lang="fr-FR" b="1" dirty="0" smtClean="0">
                <a:latin typeface="Times New Roman" pitchFamily="18" charset="0"/>
                <a:cs typeface="Times New Roman" pitchFamily="18" charset="0"/>
              </a:rPr>
              <a:t>Mise en page </a:t>
            </a:r>
            <a:r>
              <a:rPr lang="fr-FR" dirty="0" smtClean="0">
                <a:latin typeface="Times New Roman" pitchFamily="18" charset="0"/>
                <a:cs typeface="Times New Roman" pitchFamily="18" charset="0"/>
              </a:rPr>
              <a:t>». Ouverte à l’onglet « </a:t>
            </a:r>
            <a:r>
              <a:rPr lang="fr-FR" b="1" dirty="0" smtClean="0">
                <a:latin typeface="Times New Roman" pitchFamily="18" charset="0"/>
                <a:cs typeface="Times New Roman" pitchFamily="18" charset="0"/>
              </a:rPr>
              <a:t>Papier</a:t>
            </a:r>
            <a:r>
              <a:rPr lang="fr-FR" dirty="0" smtClean="0">
                <a:latin typeface="Times New Roman" pitchFamily="18" charset="0"/>
                <a:cs typeface="Times New Roman" pitchFamily="18" charset="0"/>
              </a:rPr>
              <a:t> », on peut y définir la largeur et la hauteur exactes souhaitées. </a:t>
            </a:r>
          </a:p>
          <a:p>
            <a:pPr>
              <a:lnSpc>
                <a:spcPct val="150000"/>
              </a:lnSpc>
            </a:pPr>
            <a:r>
              <a:rPr lang="fr-FR" dirty="0" smtClean="0">
                <a:latin typeface="Times New Roman" pitchFamily="18" charset="0"/>
                <a:cs typeface="Times New Roman" pitchFamily="18" charset="0"/>
              </a:rPr>
              <a:t>On  peut  aussi  afficher  la  fenêtre  « </a:t>
            </a:r>
            <a:r>
              <a:rPr lang="fr-FR" b="1" dirty="0" smtClean="0">
                <a:latin typeface="Times New Roman" pitchFamily="18" charset="0"/>
                <a:cs typeface="Times New Roman" pitchFamily="18" charset="0"/>
              </a:rPr>
              <a:t>Mise  en  page </a:t>
            </a:r>
            <a:r>
              <a:rPr lang="fr-FR" dirty="0" smtClean="0">
                <a:latin typeface="Times New Roman" pitchFamily="18" charset="0"/>
                <a:cs typeface="Times New Roman" pitchFamily="18" charset="0"/>
              </a:rPr>
              <a:t>»  en  cliquant  sur  le  lanceur du groupe « </a:t>
            </a:r>
            <a:r>
              <a:rPr lang="fr-FR" b="1" dirty="0" smtClean="0">
                <a:latin typeface="Times New Roman" pitchFamily="18" charset="0"/>
                <a:cs typeface="Times New Roman" pitchFamily="18" charset="0"/>
              </a:rPr>
              <a:t>Mise en page </a:t>
            </a:r>
            <a:r>
              <a:rPr lang="fr-FR" dirty="0" smtClean="0">
                <a:latin typeface="Times New Roman" pitchFamily="18" charset="0"/>
                <a:cs typeface="Times New Roman" pitchFamily="18" charset="0"/>
              </a:rPr>
              <a:t>». </a:t>
            </a:r>
          </a:p>
          <a:p>
            <a:pPr>
              <a:lnSpc>
                <a:spcPct val="150000"/>
              </a:lnSpc>
            </a:pPr>
            <a:r>
              <a:rPr lang="fr-FR" dirty="0" smtClean="0">
                <a:latin typeface="Times New Roman" pitchFamily="18" charset="0"/>
                <a:cs typeface="Times New Roman" pitchFamily="18" charset="0"/>
              </a:rPr>
              <a:t>La fenêtre « </a:t>
            </a:r>
            <a:r>
              <a:rPr lang="fr-FR" b="1" dirty="0" smtClean="0">
                <a:latin typeface="Times New Roman" pitchFamily="18" charset="0"/>
                <a:cs typeface="Times New Roman" pitchFamily="18" charset="0"/>
              </a:rPr>
              <a:t>Mise en page </a:t>
            </a:r>
            <a:r>
              <a:rPr lang="fr-FR" dirty="0" smtClean="0">
                <a:latin typeface="Times New Roman" pitchFamily="18" charset="0"/>
                <a:cs typeface="Times New Roman" pitchFamily="18" charset="0"/>
              </a:rPr>
              <a:t>» contient également l’onglet « </a:t>
            </a:r>
            <a:r>
              <a:rPr lang="fr-FR" b="1" dirty="0" smtClean="0">
                <a:latin typeface="Times New Roman" pitchFamily="18" charset="0"/>
                <a:cs typeface="Times New Roman" pitchFamily="18" charset="0"/>
              </a:rPr>
              <a:t>Disposition</a:t>
            </a:r>
            <a:r>
              <a:rPr lang="fr-FR" dirty="0" smtClean="0">
                <a:latin typeface="Times New Roman" pitchFamily="18" charset="0"/>
                <a:cs typeface="Times New Roman" pitchFamily="18" charset="0"/>
              </a:rPr>
              <a:t> ». </a:t>
            </a:r>
          </a:p>
          <a:p>
            <a:pPr>
              <a:lnSpc>
                <a:spcPct val="150000"/>
              </a:lnSpc>
            </a:pPr>
            <a:r>
              <a:rPr lang="fr-FR" dirty="0" smtClean="0">
                <a:latin typeface="Times New Roman" pitchFamily="18" charset="0"/>
                <a:cs typeface="Times New Roman" pitchFamily="18" charset="0"/>
              </a:rPr>
              <a:t>On  peut  y modifier  l’alignement  vertical.  Par  défaut,  cet  alignement  est  «</a:t>
            </a:r>
            <a:r>
              <a:rPr lang="fr-FR" b="1" dirty="0" smtClean="0">
                <a:latin typeface="Times New Roman" pitchFamily="18" charset="0"/>
                <a:cs typeface="Times New Roman" pitchFamily="18" charset="0"/>
              </a:rPr>
              <a:t>Haut</a:t>
            </a:r>
            <a:r>
              <a:rPr lang="fr-FR" dirty="0" smtClean="0">
                <a:latin typeface="Times New Roman" pitchFamily="18" charset="0"/>
                <a:cs typeface="Times New Roman" pitchFamily="18" charset="0"/>
              </a:rPr>
              <a:t> » :  le curseur se place automatiquement en haut d’une nouvelle page Il peut être Centré, Justifié ou Bas. </a:t>
            </a:r>
          </a:p>
          <a:p>
            <a:pPr>
              <a:lnSpc>
                <a:spcPct val="150000"/>
              </a:lnSpc>
            </a:pPr>
            <a:r>
              <a:rPr lang="fr-FR" dirty="0" smtClean="0">
                <a:latin typeface="Times New Roman" pitchFamily="18" charset="0"/>
                <a:cs typeface="Times New Roman" pitchFamily="18" charset="0"/>
              </a:rPr>
              <a:t>Ces éléments de mise en page (Taille, Alignement vertical) ne peuvent s’appliquer qu’à une page entière.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D16CC-373E-4C94-AE3A-1BC13142CE04}" type="datetime1">
              <a:rPr lang="fr-FR" smtClean="0"/>
              <a:t>21/03/2018</a:t>
            </a:fld>
            <a:endParaRPr lang="fr-FR"/>
          </a:p>
        </p:txBody>
      </p:sp>
      <p:sp>
        <p:nvSpPr>
          <p:cNvPr id="3" name="Slide Number Placeholder 2"/>
          <p:cNvSpPr>
            <a:spLocks noGrp="1"/>
          </p:cNvSpPr>
          <p:nvPr>
            <p:ph type="sldNum" sz="quarter" idx="12"/>
          </p:nvPr>
        </p:nvSpPr>
        <p:spPr/>
        <p:txBody>
          <a:bodyPr/>
          <a:lstStyle/>
          <a:p>
            <a:fld id="{3BAC9EA2-7CA8-4051-B8DE-F79ECBE26E2B}" type="slidenum">
              <a:rPr lang="fr-FR" smtClean="0"/>
              <a:pPr/>
              <a:t>57</a:t>
            </a:fld>
            <a:endParaRPr lang="fr-FR"/>
          </a:p>
        </p:txBody>
      </p:sp>
      <p:pic>
        <p:nvPicPr>
          <p:cNvPr id="4" name="Picture 2"/>
          <p:cNvPicPr>
            <a:picLocks noChangeAspect="1" noChangeArrowheads="1"/>
          </p:cNvPicPr>
          <p:nvPr/>
        </p:nvPicPr>
        <p:blipFill>
          <a:blip r:embed="rId2"/>
          <a:srcRect/>
          <a:stretch>
            <a:fillRect/>
          </a:stretch>
        </p:blipFill>
        <p:spPr bwMode="auto">
          <a:xfrm>
            <a:off x="1864939" y="620687"/>
            <a:ext cx="5443365" cy="5648775"/>
          </a:xfrm>
          <a:prstGeom prst="rect">
            <a:avLst/>
          </a:prstGeom>
          <a:noFill/>
          <a:ln w="9525">
            <a:noFill/>
            <a:miter lim="800000"/>
            <a:headEnd/>
            <a:tailEnd/>
          </a:ln>
          <a:effectLst/>
        </p:spPr>
      </p:pic>
    </p:spTree>
    <p:extLst>
      <p:ext uri="{BB962C8B-B14F-4D97-AF65-F5344CB8AC3E}">
        <p14:creationId xmlns:p14="http://schemas.microsoft.com/office/powerpoint/2010/main" val="3113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13C794-046C-4BEB-87F5-4E7164B2A624}"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58</a:t>
            </a:fld>
            <a:endParaRPr lang="fr-FR"/>
          </a:p>
        </p:txBody>
      </p:sp>
      <p:sp>
        <p:nvSpPr>
          <p:cNvPr id="5" name="Rectangle 4"/>
          <p:cNvSpPr/>
          <p:nvPr/>
        </p:nvSpPr>
        <p:spPr>
          <a:xfrm>
            <a:off x="1214414" y="142852"/>
            <a:ext cx="2411238" cy="461665"/>
          </a:xfrm>
          <a:prstGeom prst="rect">
            <a:avLst/>
          </a:prstGeom>
        </p:spPr>
        <p:txBody>
          <a:bodyPr wrap="none">
            <a:spAutoFit/>
          </a:bodyPr>
          <a:lstStyle/>
          <a:p>
            <a:pPr>
              <a:buFont typeface="Wingdings" pitchFamily="2" charset="2"/>
              <a:buChar char="ü"/>
            </a:pPr>
            <a:r>
              <a:rPr lang="fr-FR" sz="2400" smtClean="0">
                <a:solidFill>
                  <a:srgbClr val="C00000"/>
                </a:solidFill>
                <a:latin typeface="Times New Roman" pitchFamily="18" charset="0"/>
                <a:cs typeface="Times New Roman" pitchFamily="18" charset="0"/>
              </a:rPr>
              <a:t>LES MARGES </a:t>
            </a:r>
            <a:endParaRPr lang="fr-FR" sz="2400">
              <a:solidFill>
                <a:srgbClr val="C00000"/>
              </a:solidFill>
              <a:latin typeface="Times New Roman" pitchFamily="18" charset="0"/>
              <a:cs typeface="Times New Roman" pitchFamily="18" charset="0"/>
            </a:endParaRPr>
          </a:p>
        </p:txBody>
      </p:sp>
      <p:sp>
        <p:nvSpPr>
          <p:cNvPr id="6" name="Rectangle 5"/>
          <p:cNvSpPr/>
          <p:nvPr/>
        </p:nvSpPr>
        <p:spPr>
          <a:xfrm>
            <a:off x="500034" y="857232"/>
            <a:ext cx="8358246" cy="1477328"/>
          </a:xfrm>
          <a:prstGeom prst="rect">
            <a:avLst/>
          </a:prstGeom>
        </p:spPr>
        <p:txBody>
          <a:bodyPr wrap="square">
            <a:spAutoFit/>
          </a:bodyPr>
          <a:lstStyle/>
          <a:p>
            <a:r>
              <a:rPr lang="fr-FR" smtClean="0">
                <a:latin typeface="Times New Roman" pitchFamily="18" charset="0"/>
                <a:cs typeface="Times New Roman" pitchFamily="18" charset="0"/>
              </a:rPr>
              <a:t>	Par  définition,  les  marges  sont  les  espaces  blancs  en  limite  de  page,  laissés  non imprimés. </a:t>
            </a:r>
          </a:p>
          <a:p>
            <a:r>
              <a:rPr lang="fr-FR" smtClean="0">
                <a:latin typeface="Times New Roman" pitchFamily="18" charset="0"/>
                <a:cs typeface="Times New Roman" pitchFamily="18" charset="0"/>
              </a:rPr>
              <a:t>	Pour modifier la taille d’une marge, deux méthodes sont possibles :</a:t>
            </a:r>
          </a:p>
          <a:p>
            <a:pPr marL="1430338">
              <a:buFont typeface="Wingdings" pitchFamily="2" charset="2"/>
              <a:buChar char="q"/>
            </a:pPr>
            <a:r>
              <a:rPr lang="fr-FR" smtClean="0">
                <a:latin typeface="Times New Roman" pitchFamily="18" charset="0"/>
                <a:cs typeface="Times New Roman" pitchFamily="18" charset="0"/>
              </a:rPr>
              <a:t> Avec la règle</a:t>
            </a:r>
          </a:p>
          <a:p>
            <a:pPr marL="1430338">
              <a:buFont typeface="Wingdings" pitchFamily="2" charset="2"/>
              <a:buChar char="q"/>
            </a:pPr>
            <a:r>
              <a:rPr lang="fr-FR" smtClean="0">
                <a:latin typeface="Times New Roman" pitchFamily="18" charset="0"/>
                <a:cs typeface="Times New Roman" pitchFamily="18" charset="0"/>
              </a:rPr>
              <a:t>Avec le ruban </a:t>
            </a:r>
            <a:endParaRPr lang="fr-FR">
              <a:latin typeface="Times New Roman" pitchFamily="18" charset="0"/>
              <a:cs typeface="Times New Roman" pitchFamily="18" charset="0"/>
            </a:endParaRPr>
          </a:p>
        </p:txBody>
      </p:sp>
      <p:sp>
        <p:nvSpPr>
          <p:cNvPr id="7" name="Rectangle 6"/>
          <p:cNvSpPr/>
          <p:nvPr/>
        </p:nvSpPr>
        <p:spPr>
          <a:xfrm>
            <a:off x="1331086" y="2357430"/>
            <a:ext cx="2455096" cy="461665"/>
          </a:xfrm>
          <a:prstGeom prst="rect">
            <a:avLst/>
          </a:prstGeom>
        </p:spPr>
        <p:txBody>
          <a:bodyPr wrap="none">
            <a:spAutoFit/>
          </a:bodyPr>
          <a:lstStyle/>
          <a:p>
            <a:pPr>
              <a:buFont typeface="Wingdings" pitchFamily="2" charset="2"/>
              <a:buChar char="ü"/>
            </a:pPr>
            <a:r>
              <a:rPr lang="fr-FR" sz="2400" smtClean="0">
                <a:solidFill>
                  <a:srgbClr val="C00000"/>
                </a:solidFill>
                <a:latin typeface="Times New Roman" pitchFamily="18" charset="0"/>
                <a:cs typeface="Times New Roman" pitchFamily="18" charset="0"/>
              </a:rPr>
              <a:t>ORIENTATION</a:t>
            </a:r>
          </a:p>
        </p:txBody>
      </p:sp>
      <p:sp>
        <p:nvSpPr>
          <p:cNvPr id="8" name="Rectangle 7"/>
          <p:cNvSpPr/>
          <p:nvPr/>
        </p:nvSpPr>
        <p:spPr>
          <a:xfrm>
            <a:off x="500034" y="2928934"/>
            <a:ext cx="8001056" cy="1200329"/>
          </a:xfrm>
          <a:prstGeom prst="rect">
            <a:avLst/>
          </a:prstGeom>
        </p:spPr>
        <p:txBody>
          <a:bodyPr wrap="square">
            <a:spAutoFit/>
          </a:bodyPr>
          <a:lstStyle/>
          <a:p>
            <a:r>
              <a:rPr lang="fr-FR" smtClean="0">
                <a:latin typeface="Times New Roman" pitchFamily="18" charset="0"/>
                <a:cs typeface="Times New Roman" pitchFamily="18" charset="0"/>
              </a:rPr>
              <a:t>	Pour modifier  l’orientation  des  pages,  cliquez  dans  le  groupe  « Mise  en  page »  sur  le bouton « Orientation ».  </a:t>
            </a:r>
          </a:p>
          <a:p>
            <a:r>
              <a:rPr lang="fr-FR" smtClean="0">
                <a:latin typeface="Times New Roman" pitchFamily="18" charset="0"/>
                <a:cs typeface="Times New Roman" pitchFamily="18" charset="0"/>
              </a:rPr>
              <a:t>	-  Par défaut, l’orientation est verticale, c’est-à-dire « Portrait »     </a:t>
            </a:r>
          </a:p>
          <a:p>
            <a:r>
              <a:rPr lang="fr-FR" smtClean="0">
                <a:latin typeface="Times New Roman" pitchFamily="18" charset="0"/>
                <a:cs typeface="Times New Roman" pitchFamily="18" charset="0"/>
              </a:rPr>
              <a:t>	-  On peut la choisir horizontale, c’est-à-dire « Paysage »  </a:t>
            </a:r>
            <a:endParaRPr lang="fr-FR">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927910" y="4023352"/>
            <a:ext cx="1428760" cy="22165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0AD305-AB85-41F5-B28C-145CAA178139}"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59</a:t>
            </a:fld>
            <a:endParaRPr lang="fr-FR"/>
          </a:p>
        </p:txBody>
      </p:sp>
      <p:sp>
        <p:nvSpPr>
          <p:cNvPr id="5" name="Rectangle 4"/>
          <p:cNvSpPr/>
          <p:nvPr/>
        </p:nvSpPr>
        <p:spPr>
          <a:xfrm>
            <a:off x="2286016" y="68025"/>
            <a:ext cx="442912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3600" smtClean="0">
                <a:solidFill>
                  <a:srgbClr val="FF0000"/>
                </a:solidFill>
                <a:latin typeface="Times New Roman" pitchFamily="18" charset="0"/>
                <a:cs typeface="Times New Roman" pitchFamily="18" charset="0"/>
              </a:rPr>
              <a:t>2. PAGE DE GARDE</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755576" y="1085663"/>
            <a:ext cx="8174142" cy="1200329"/>
          </a:xfrm>
          <a:prstGeom prst="rect">
            <a:avLst/>
          </a:prstGeom>
        </p:spPr>
        <p:txBody>
          <a:bodyPr wrap="square">
            <a:spAutoFit/>
          </a:bodyPr>
          <a:lstStyle/>
          <a:p>
            <a:r>
              <a:rPr lang="fr-FR" smtClean="0">
                <a:latin typeface="Times New Roman" pitchFamily="18" charset="0"/>
                <a:cs typeface="Times New Roman" pitchFamily="18" charset="0"/>
              </a:rPr>
              <a:t>	Word propose des pages de garde. Une page de garde est une page de couverture. On peut par exemple y indiquer le titre du document, l’auteur, la date. </a:t>
            </a:r>
          </a:p>
          <a:p>
            <a:r>
              <a:rPr lang="fr-FR" smtClean="0">
                <a:latin typeface="Times New Roman" pitchFamily="18" charset="0"/>
                <a:cs typeface="Times New Roman" pitchFamily="18" charset="0"/>
              </a:rPr>
              <a:t> 	Pour afficher la galerie des pages de garde prédéfinies : sous  l’onglet Insertion, dans  le groupe « Pages », cliquez sur le bouton « Page de garde ». </a:t>
            </a:r>
            <a:endParaRPr lang="fr-FR">
              <a:latin typeface="Times New Roman" pitchFamily="18" charset="0"/>
              <a:cs typeface="Times New Roman" pitchFamily="18" charset="0"/>
            </a:endParaRPr>
          </a:p>
        </p:txBody>
      </p:sp>
      <p:sp>
        <p:nvSpPr>
          <p:cNvPr id="8" name="Rectangle 7"/>
          <p:cNvSpPr/>
          <p:nvPr/>
        </p:nvSpPr>
        <p:spPr>
          <a:xfrm>
            <a:off x="683568" y="2708920"/>
            <a:ext cx="5357850" cy="1200329"/>
          </a:xfrm>
          <a:prstGeom prst="rect">
            <a:avLst/>
          </a:prstGeom>
        </p:spPr>
        <p:txBody>
          <a:bodyPr wrap="square">
            <a:spAutoFit/>
          </a:bodyPr>
          <a:lstStyle/>
          <a:p>
            <a:r>
              <a:rPr lang="fr-FR" smtClean="0">
                <a:latin typeface="Times New Roman" pitchFamily="18" charset="0"/>
                <a:cs typeface="Times New Roman" pitchFamily="18" charset="0"/>
              </a:rPr>
              <a:t>	Saisissez vos propres données. </a:t>
            </a:r>
          </a:p>
          <a:p>
            <a:r>
              <a:rPr lang="fr-FR" smtClean="0">
                <a:latin typeface="Times New Roman" pitchFamily="18" charset="0"/>
                <a:cs typeface="Times New Roman" pitchFamily="18" charset="0"/>
              </a:rPr>
              <a:t>	Si vous changez de modèle, la nouvelle page de garde conserve les données saisies dans le précédent modèle.</a:t>
            </a:r>
            <a:endParaRPr lang="fr-FR">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srcRect/>
          <a:stretch>
            <a:fillRect/>
          </a:stretch>
        </p:blipFill>
        <p:spPr bwMode="auto">
          <a:xfrm>
            <a:off x="2948571" y="1085663"/>
            <a:ext cx="4645750" cy="52198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solidFill>
                  <a:prstClr val="black">
                    <a:tint val="75000"/>
                  </a:prstClr>
                </a:solidFill>
              </a:rPr>
              <a:pPr/>
              <a:t>21/03/2018</a:t>
            </a:fld>
            <a:endParaRPr lang="fr-FR" dirty="0">
              <a:solidFill>
                <a:prstClr val="black">
                  <a:tint val="75000"/>
                </a:prstClr>
              </a:solidFill>
            </a:endParaRP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solidFill>
                  <a:prstClr val="black">
                    <a:tint val="75000"/>
                  </a:prstClr>
                </a:solidFill>
              </a:rPr>
              <a:pPr/>
              <a:t>6</a:t>
            </a:fld>
            <a:endParaRPr lang="fr-FR" dirty="0">
              <a:solidFill>
                <a:prstClr val="black">
                  <a:tint val="75000"/>
                </a:prstClr>
              </a:solidFill>
            </a:endParaRPr>
          </a:p>
        </p:txBody>
      </p:sp>
      <p:pic>
        <p:nvPicPr>
          <p:cNvPr id="5122" name="Picture 2" descr="http://silkyroad.developpez.com/excel/ruban/images/Nouveautes200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49" y="2965964"/>
            <a:ext cx="8067675"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8781" y="1268760"/>
            <a:ext cx="7851651" cy="1569660"/>
          </a:xfrm>
          <a:prstGeom prst="rect">
            <a:avLst/>
          </a:prstGeom>
        </p:spPr>
        <p:txBody>
          <a:bodyPr wrap="square">
            <a:spAutoFit/>
          </a:bodyPr>
          <a:lstStyle/>
          <a:p>
            <a:pPr algn="just"/>
            <a:r>
              <a:rPr lang="fr-FR" sz="2400" dirty="0">
                <a:latin typeface="Times New Roman" panose="02020603050405020304" pitchFamily="18" charset="0"/>
                <a:cs typeface="Times New Roman" panose="02020603050405020304" pitchFamily="18" charset="0"/>
              </a:rPr>
              <a:t>Les onglets du ruban remplacent les anciens menus de Word. Ils sont organisés en groupes d'outils, et certains groupes sont équipés, en bas à droite, d'un lanceur de boîte de dialogue qui permet d’accéder à toutes les commandes relatives au groupe</a:t>
            </a:r>
            <a:endParaRPr lang="es-E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843808" y="260648"/>
            <a:ext cx="3384376"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3000" b="1" dirty="0" err="1"/>
              <a:t>Ruban</a:t>
            </a:r>
            <a:endParaRPr lang="es-ES" sz="3000" dirty="0"/>
          </a:p>
        </p:txBody>
      </p:sp>
    </p:spTree>
    <p:extLst>
      <p:ext uri="{BB962C8B-B14F-4D97-AF65-F5344CB8AC3E}">
        <p14:creationId xmlns:p14="http://schemas.microsoft.com/office/powerpoint/2010/main" val="3823823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10B79C-734C-43AF-B7F3-A7ED07F9B728}"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60</a:t>
            </a:fld>
            <a:endParaRPr lang="fr-FR"/>
          </a:p>
        </p:txBody>
      </p:sp>
      <p:sp>
        <p:nvSpPr>
          <p:cNvPr id="5" name="Rectangle 4"/>
          <p:cNvSpPr/>
          <p:nvPr/>
        </p:nvSpPr>
        <p:spPr>
          <a:xfrm>
            <a:off x="1214414" y="68025"/>
            <a:ext cx="750095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3. ARRIERE-PLAN ET BORDURE</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571472" y="1214422"/>
            <a:ext cx="8143932" cy="1477328"/>
          </a:xfrm>
          <a:prstGeom prst="rect">
            <a:avLst/>
          </a:prstGeom>
        </p:spPr>
        <p:txBody>
          <a:bodyPr wrap="square">
            <a:spAutoFit/>
          </a:bodyPr>
          <a:lstStyle/>
          <a:p>
            <a:r>
              <a:rPr lang="fr-FR" smtClean="0">
                <a:latin typeface="Times New Roman" pitchFamily="18" charset="0"/>
                <a:cs typeface="Times New Roman" pitchFamily="18" charset="0"/>
              </a:rPr>
              <a:t>Pour  définir  un  arrière-plan  de  page  ou  une  bordure  de  page,  utilisez,  sous  l’onglet « Mise en page », dans le groupe « Arrière-plan de page » les boutons : </a:t>
            </a:r>
          </a:p>
          <a:p>
            <a:r>
              <a:rPr lang="fr-FR" smtClean="0">
                <a:latin typeface="Times New Roman" pitchFamily="18" charset="0"/>
                <a:cs typeface="Times New Roman" pitchFamily="18" charset="0"/>
              </a:rPr>
              <a:t>	-  </a:t>
            </a:r>
            <a:r>
              <a:rPr lang="fr-FR" u="sng" smtClean="0">
                <a:latin typeface="Times New Roman" pitchFamily="18" charset="0"/>
                <a:cs typeface="Times New Roman" pitchFamily="18" charset="0"/>
              </a:rPr>
              <a:t>« Filigrane » </a:t>
            </a:r>
          </a:p>
          <a:p>
            <a:r>
              <a:rPr lang="fr-FR" smtClean="0">
                <a:latin typeface="Times New Roman" pitchFamily="18" charset="0"/>
                <a:cs typeface="Times New Roman" pitchFamily="18" charset="0"/>
              </a:rPr>
              <a:t>	-  </a:t>
            </a:r>
            <a:r>
              <a:rPr lang="fr-FR" u="sng" smtClean="0">
                <a:latin typeface="Times New Roman" pitchFamily="18" charset="0"/>
                <a:cs typeface="Times New Roman" pitchFamily="18" charset="0"/>
              </a:rPr>
              <a:t>« Couleur de page » </a:t>
            </a:r>
            <a:r>
              <a:rPr lang="fr-FR" smtClean="0">
                <a:latin typeface="Times New Roman" pitchFamily="18" charset="0"/>
                <a:cs typeface="Times New Roman" pitchFamily="18" charset="0"/>
              </a:rPr>
              <a:t> </a:t>
            </a:r>
          </a:p>
          <a:p>
            <a:r>
              <a:rPr lang="fr-FR" smtClean="0">
                <a:latin typeface="Times New Roman" pitchFamily="18" charset="0"/>
                <a:cs typeface="Times New Roman" pitchFamily="18" charset="0"/>
              </a:rPr>
              <a:t>	-  </a:t>
            </a:r>
            <a:r>
              <a:rPr lang="fr-FR" u="sng" smtClean="0">
                <a:latin typeface="Times New Roman" pitchFamily="18" charset="0"/>
                <a:cs typeface="Times New Roman" pitchFamily="18" charset="0"/>
              </a:rPr>
              <a:t>« Bordures de page ». </a:t>
            </a:r>
            <a:endParaRPr lang="fr-FR" u="sng">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267744" y="3306837"/>
            <a:ext cx="3813808" cy="19633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D7DE7F-7857-49DE-994F-289D0FFA7E42}"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61</a:t>
            </a:fld>
            <a:endParaRPr lang="fr-FR"/>
          </a:p>
        </p:txBody>
      </p:sp>
      <p:sp>
        <p:nvSpPr>
          <p:cNvPr id="5" name="Rectangle 4"/>
          <p:cNvSpPr/>
          <p:nvPr/>
        </p:nvSpPr>
        <p:spPr>
          <a:xfrm>
            <a:off x="1214414" y="68025"/>
            <a:ext cx="750095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4. EN-TETE ET PIED DE PAGE</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642910" y="1096989"/>
            <a:ext cx="7858180" cy="646331"/>
          </a:xfrm>
          <a:prstGeom prst="rect">
            <a:avLst/>
          </a:prstGeom>
        </p:spPr>
        <p:txBody>
          <a:bodyPr wrap="square">
            <a:spAutoFit/>
          </a:bodyPr>
          <a:lstStyle/>
          <a:p>
            <a:r>
              <a:rPr lang="fr-FR" u="sng" smtClean="0">
                <a:latin typeface="Times New Roman" pitchFamily="18" charset="0"/>
                <a:cs typeface="Times New Roman" pitchFamily="18" charset="0"/>
              </a:rPr>
              <a:t>Un en-tête </a:t>
            </a:r>
            <a:r>
              <a:rPr lang="fr-FR" smtClean="0">
                <a:latin typeface="Times New Roman" pitchFamily="18" charset="0"/>
                <a:cs typeface="Times New Roman" pitchFamily="18" charset="0"/>
              </a:rPr>
              <a:t>est une insertion d’éléments dans </a:t>
            </a:r>
            <a:r>
              <a:rPr lang="fr-FR" u="sng" smtClean="0">
                <a:latin typeface="Times New Roman" pitchFamily="18" charset="0"/>
                <a:cs typeface="Times New Roman" pitchFamily="18" charset="0"/>
              </a:rPr>
              <a:t>la marge du haut</a:t>
            </a:r>
            <a:r>
              <a:rPr lang="fr-FR" smtClean="0">
                <a:latin typeface="Times New Roman" pitchFamily="18" charset="0"/>
                <a:cs typeface="Times New Roman" pitchFamily="18" charset="0"/>
              </a:rPr>
              <a:t>. </a:t>
            </a:r>
          </a:p>
          <a:p>
            <a:r>
              <a:rPr lang="fr-FR" u="sng" smtClean="0">
                <a:latin typeface="Times New Roman" pitchFamily="18" charset="0"/>
                <a:cs typeface="Times New Roman" pitchFamily="18" charset="0"/>
              </a:rPr>
              <a:t>Un pied de page </a:t>
            </a:r>
            <a:r>
              <a:rPr lang="fr-FR" smtClean="0">
                <a:latin typeface="Times New Roman" pitchFamily="18" charset="0"/>
                <a:cs typeface="Times New Roman" pitchFamily="18" charset="0"/>
              </a:rPr>
              <a:t>est une insertion d’éléments </a:t>
            </a:r>
            <a:r>
              <a:rPr lang="fr-FR" u="sng" smtClean="0">
                <a:latin typeface="Times New Roman" pitchFamily="18" charset="0"/>
                <a:cs typeface="Times New Roman" pitchFamily="18" charset="0"/>
              </a:rPr>
              <a:t>dans la marge du bas</a:t>
            </a:r>
            <a:r>
              <a:rPr lang="fr-FR" smtClean="0">
                <a:latin typeface="Times New Roman" pitchFamily="18" charset="0"/>
                <a:cs typeface="Times New Roman" pitchFamily="18" charset="0"/>
              </a:rPr>
              <a:t>. </a:t>
            </a:r>
            <a:endParaRPr lang="fr-FR">
              <a:latin typeface="Times New Roman" pitchFamily="18" charset="0"/>
              <a:cs typeface="Times New Roman" pitchFamily="18" charset="0"/>
            </a:endParaRPr>
          </a:p>
        </p:txBody>
      </p:sp>
      <p:sp>
        <p:nvSpPr>
          <p:cNvPr id="7" name="Rectangle 6"/>
          <p:cNvSpPr/>
          <p:nvPr/>
        </p:nvSpPr>
        <p:spPr>
          <a:xfrm>
            <a:off x="642910" y="1845010"/>
            <a:ext cx="8429684" cy="400110"/>
          </a:xfrm>
          <a:prstGeom prst="rect">
            <a:avLst/>
          </a:prstGeom>
        </p:spPr>
        <p:txBody>
          <a:bodyPr wrap="square">
            <a:spAutoFit/>
          </a:bodyPr>
          <a:lstStyle/>
          <a:p>
            <a:pPr>
              <a:buFont typeface="Wingdings" pitchFamily="2" charset="2"/>
              <a:buChar char="ü"/>
            </a:pPr>
            <a:r>
              <a:rPr lang="fr-FR" sz="2000" smtClean="0">
                <a:solidFill>
                  <a:srgbClr val="C00000"/>
                </a:solidFill>
              </a:rPr>
              <a:t> Insertion d’un en-tête, d’un pied de page ou d’un numéro de page </a:t>
            </a:r>
            <a:endParaRPr lang="fr-FR" sz="2000">
              <a:solidFill>
                <a:srgbClr val="C00000"/>
              </a:solidFill>
            </a:endParaRPr>
          </a:p>
        </p:txBody>
      </p:sp>
      <p:sp>
        <p:nvSpPr>
          <p:cNvPr id="8" name="Rectangle 7"/>
          <p:cNvSpPr/>
          <p:nvPr/>
        </p:nvSpPr>
        <p:spPr>
          <a:xfrm>
            <a:off x="701566" y="2346810"/>
            <a:ext cx="8001056" cy="2120068"/>
          </a:xfrm>
          <a:prstGeom prst="rect">
            <a:avLst/>
          </a:prstGeom>
        </p:spPr>
        <p:txBody>
          <a:bodyPr wrap="square">
            <a:spAutoFit/>
          </a:bodyPr>
          <a:lstStyle/>
          <a:p>
            <a:pPr>
              <a:lnSpc>
                <a:spcPct val="150000"/>
              </a:lnSpc>
            </a:pPr>
            <a:r>
              <a:rPr lang="fr-FR" smtClean="0">
                <a:latin typeface="Times New Roman" pitchFamily="18" charset="0"/>
                <a:cs typeface="Times New Roman" pitchFamily="18" charset="0"/>
              </a:rPr>
              <a:t>	Il suffit de </a:t>
            </a:r>
            <a:r>
              <a:rPr lang="fr-FR" u="sng" smtClean="0">
                <a:latin typeface="Times New Roman" pitchFamily="18" charset="0"/>
                <a:cs typeface="Times New Roman" pitchFamily="18" charset="0"/>
              </a:rPr>
              <a:t>double-cliquer</a:t>
            </a:r>
            <a:r>
              <a:rPr lang="fr-FR" smtClean="0">
                <a:latin typeface="Times New Roman" pitchFamily="18" charset="0"/>
                <a:cs typeface="Times New Roman" pitchFamily="18" charset="0"/>
              </a:rPr>
              <a:t> dans la marge supérieure ou dans la marge inférieure pour la sélectionner. </a:t>
            </a:r>
          </a:p>
          <a:p>
            <a:pPr>
              <a:lnSpc>
                <a:spcPct val="150000"/>
              </a:lnSpc>
            </a:pPr>
            <a:r>
              <a:rPr lang="fr-FR" smtClean="0">
                <a:latin typeface="Times New Roman" pitchFamily="18" charset="0"/>
                <a:cs typeface="Times New Roman" pitchFamily="18" charset="0"/>
              </a:rPr>
              <a:t>	Le ruban affiche alors un onglet supplémentaire « Outils des en-têtes et pieds de page », qui comprend le seul onglet « Création ». </a:t>
            </a:r>
          </a:p>
          <a:p>
            <a:pPr>
              <a:lnSpc>
                <a:spcPct val="150000"/>
              </a:lnSpc>
            </a:pPr>
            <a:r>
              <a:rPr lang="fr-FR" smtClean="0">
                <a:latin typeface="Times New Roman" pitchFamily="18" charset="0"/>
                <a:cs typeface="Times New Roman" pitchFamily="18" charset="0"/>
              </a:rPr>
              <a:t>	Pour sélectionner à nouveau le corps du document, double-cliquez dessus.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EE72D2-1AE4-49CD-BDA9-CAB589C7A775}"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62</a:t>
            </a:fld>
            <a:endParaRPr lang="fr-FR"/>
          </a:p>
        </p:txBody>
      </p:sp>
      <p:sp>
        <p:nvSpPr>
          <p:cNvPr id="5" name="Rectangle 4"/>
          <p:cNvSpPr/>
          <p:nvPr/>
        </p:nvSpPr>
        <p:spPr>
          <a:xfrm>
            <a:off x="1214414" y="68025"/>
            <a:ext cx="750095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5. DISPOSITION EN COLONNES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611560" y="918346"/>
            <a:ext cx="8429684" cy="923330"/>
          </a:xfrm>
          <a:prstGeom prst="rect">
            <a:avLst/>
          </a:prstGeom>
        </p:spPr>
        <p:txBody>
          <a:bodyPr wrap="square">
            <a:spAutoFit/>
          </a:bodyPr>
          <a:lstStyle/>
          <a:p>
            <a:r>
              <a:rPr lang="fr-FR" smtClean="0">
                <a:latin typeface="Times New Roman" pitchFamily="18" charset="0"/>
                <a:cs typeface="Times New Roman" pitchFamily="18" charset="0"/>
              </a:rPr>
              <a:t>Par défaut, un texte est présenté sur une seule colonne. </a:t>
            </a:r>
          </a:p>
          <a:p>
            <a:pPr>
              <a:tabLst>
                <a:tab pos="530225" algn="l"/>
              </a:tabLst>
            </a:pPr>
            <a:r>
              <a:rPr lang="fr-FR" smtClean="0">
                <a:latin typeface="Times New Roman" pitchFamily="18" charset="0"/>
                <a:cs typeface="Times New Roman" pitchFamily="18" charset="0"/>
              </a:rPr>
              <a:t>	La création d’une disposition en plusieurs colonnes crée automatiquement une nouvelle section.</a:t>
            </a:r>
            <a:endParaRPr lang="fr-FR">
              <a:latin typeface="Times New Roman" pitchFamily="18" charset="0"/>
              <a:cs typeface="Times New Roman" pitchFamily="18" charset="0"/>
            </a:endParaRPr>
          </a:p>
        </p:txBody>
      </p:sp>
      <p:sp>
        <p:nvSpPr>
          <p:cNvPr id="7" name="Rectangle 6"/>
          <p:cNvSpPr/>
          <p:nvPr/>
        </p:nvSpPr>
        <p:spPr>
          <a:xfrm>
            <a:off x="857224" y="2000240"/>
            <a:ext cx="2938625" cy="461665"/>
          </a:xfrm>
          <a:prstGeom prst="rect">
            <a:avLst/>
          </a:prstGeom>
        </p:spPr>
        <p:txBody>
          <a:bodyPr wrap="none">
            <a:spAutoFit/>
          </a:bodyPr>
          <a:lstStyle/>
          <a:p>
            <a:pPr>
              <a:buFont typeface="Wingdings" pitchFamily="2" charset="2"/>
              <a:buChar char="ü"/>
            </a:pPr>
            <a:r>
              <a:rPr lang="fr-FR" sz="2400" smtClean="0">
                <a:solidFill>
                  <a:srgbClr val="C00000"/>
                </a:solidFill>
              </a:rPr>
              <a:t> Mise en colonnes </a:t>
            </a:r>
            <a:endParaRPr lang="fr-FR" sz="2400">
              <a:solidFill>
                <a:srgbClr val="C00000"/>
              </a:solidFill>
            </a:endParaRPr>
          </a:p>
        </p:txBody>
      </p:sp>
      <p:sp>
        <p:nvSpPr>
          <p:cNvPr id="8" name="Rectangle 7"/>
          <p:cNvSpPr/>
          <p:nvPr/>
        </p:nvSpPr>
        <p:spPr>
          <a:xfrm>
            <a:off x="504029" y="2396547"/>
            <a:ext cx="6588251" cy="3000821"/>
          </a:xfrm>
          <a:prstGeom prst="rect">
            <a:avLst/>
          </a:prstGeom>
        </p:spPr>
        <p:txBody>
          <a:bodyPr wrap="square">
            <a:spAutoFit/>
          </a:bodyPr>
          <a:lstStyle/>
          <a:p>
            <a:pPr algn="just">
              <a:lnSpc>
                <a:spcPct val="150000"/>
              </a:lnSpc>
            </a:pPr>
            <a:r>
              <a:rPr lang="fr-FR" smtClean="0">
                <a:latin typeface="Times New Roman" pitchFamily="18" charset="0"/>
                <a:cs typeface="Times New Roman" pitchFamily="18" charset="0"/>
              </a:rPr>
              <a:t>Pour disposer un texte sur plusieurs colonnes, procédez ainsi :</a:t>
            </a:r>
          </a:p>
          <a:p>
            <a:pPr marL="530225" algn="just">
              <a:lnSpc>
                <a:spcPct val="150000"/>
              </a:lnSpc>
              <a:buFont typeface="Wingdings" pitchFamily="2" charset="2"/>
              <a:buChar char="Ø"/>
            </a:pPr>
            <a:r>
              <a:rPr lang="fr-FR" smtClean="0">
                <a:latin typeface="Times New Roman" pitchFamily="18" charset="0"/>
                <a:cs typeface="Times New Roman" pitchFamily="18" charset="0"/>
              </a:rPr>
              <a:t>Vérifiez d’abord que le texte à mettre en colonnes est suivi d’un paragraphe, même vide  (sinon,  tapez Entrée  à  la  fin  du  texte)  afin  de  pouvoir  retrouver  la mise  en page du texte précédent. </a:t>
            </a:r>
          </a:p>
          <a:p>
            <a:pPr marL="530225" algn="just">
              <a:lnSpc>
                <a:spcPct val="150000"/>
              </a:lnSpc>
              <a:buFont typeface="Wingdings" pitchFamily="2" charset="2"/>
              <a:buChar char="Ø"/>
            </a:pPr>
            <a:r>
              <a:rPr lang="fr-FR" smtClean="0">
                <a:latin typeface="Times New Roman" pitchFamily="18" charset="0"/>
                <a:cs typeface="Times New Roman" pitchFamily="18" charset="0"/>
              </a:rPr>
              <a:t>Sélectionnez le texte.</a:t>
            </a:r>
          </a:p>
          <a:p>
            <a:pPr marL="530225" algn="just">
              <a:lnSpc>
                <a:spcPct val="150000"/>
              </a:lnSpc>
              <a:buFont typeface="Wingdings" pitchFamily="2" charset="2"/>
              <a:buChar char="Ø"/>
            </a:pPr>
            <a:r>
              <a:rPr lang="fr-FR" smtClean="0">
                <a:latin typeface="Times New Roman" pitchFamily="18" charset="0"/>
                <a:cs typeface="Times New Roman" pitchFamily="18" charset="0"/>
              </a:rPr>
              <a:t>Mise  en  colonnes </a:t>
            </a:r>
            <a:endParaRPr lang="fr-FR">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7061539" y="2413733"/>
            <a:ext cx="1357322" cy="28109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Effect transition="in" filter="fade">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0D9366-698D-42A6-9A55-589E5C9C86E2}"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63</a:t>
            </a:fld>
            <a:endParaRPr lang="fr-FR"/>
          </a:p>
        </p:txBody>
      </p:sp>
      <p:sp>
        <p:nvSpPr>
          <p:cNvPr id="5" name="Rectangle 4"/>
          <p:cNvSpPr/>
          <p:nvPr/>
        </p:nvSpPr>
        <p:spPr>
          <a:xfrm>
            <a:off x="857224" y="824195"/>
            <a:ext cx="5104282" cy="461665"/>
          </a:xfrm>
          <a:prstGeom prst="rect">
            <a:avLst/>
          </a:prstGeom>
        </p:spPr>
        <p:txBody>
          <a:bodyPr wrap="none">
            <a:spAutoFit/>
          </a:bodyPr>
          <a:lstStyle/>
          <a:p>
            <a:pPr>
              <a:buFont typeface="Wingdings" pitchFamily="2" charset="2"/>
              <a:buChar char="ü"/>
            </a:pPr>
            <a:r>
              <a:rPr lang="fr-FR" sz="2400" smtClean="0">
                <a:solidFill>
                  <a:srgbClr val="C00000"/>
                </a:solidFill>
              </a:rPr>
              <a:t> Coupure d’un mot en fin de ligne</a:t>
            </a:r>
            <a:endParaRPr lang="fr-FR" sz="2400">
              <a:solidFill>
                <a:srgbClr val="C00000"/>
              </a:solidFill>
            </a:endParaRPr>
          </a:p>
        </p:txBody>
      </p:sp>
      <p:sp>
        <p:nvSpPr>
          <p:cNvPr id="6" name="Rectangle 5"/>
          <p:cNvSpPr/>
          <p:nvPr/>
        </p:nvSpPr>
        <p:spPr>
          <a:xfrm>
            <a:off x="1214414" y="68025"/>
            <a:ext cx="750095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5. DISPOSITION EN COLONNES </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755576" y="1571612"/>
            <a:ext cx="7920880" cy="2677656"/>
          </a:xfrm>
          <a:prstGeom prst="rect">
            <a:avLst/>
          </a:prstGeom>
        </p:spPr>
        <p:txBody>
          <a:bodyPr wrap="square">
            <a:spAutoFit/>
          </a:bodyPr>
          <a:lstStyle/>
          <a:p>
            <a:r>
              <a:rPr lang="fr-FR" sz="2400" smtClean="0">
                <a:latin typeface="Times New Roman" pitchFamily="18" charset="0"/>
                <a:cs typeface="Times New Roman" pitchFamily="18" charset="0"/>
              </a:rPr>
              <a:t>	Par défaut, les mots ne sont pas coupés en fin de ligne. Lorsque les lignes sont courtes, ce qui est le cas pour un texte présenté en colonnes, il peut apparaître utile que les mots soient coupés en fin de ligne. </a:t>
            </a:r>
          </a:p>
          <a:p>
            <a:r>
              <a:rPr lang="fr-FR" sz="2400" smtClean="0">
                <a:latin typeface="Times New Roman" pitchFamily="18" charset="0"/>
                <a:cs typeface="Times New Roman" pitchFamily="18" charset="0"/>
              </a:rPr>
              <a:t>	Par  défaut,  la  coupure  des mots  s’applique  à  tout  le  document. Sinon,  sélectionnez  la partie du texte où vous souhaitez l’appliquer.</a:t>
            </a:r>
            <a:endParaRPr lang="fr-FR" sz="240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3563888" y="4249268"/>
            <a:ext cx="3357586" cy="18079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E5DF2D-9CF5-4B48-A923-FD16574080EE}"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64</a:t>
            </a:fld>
            <a:endParaRPr lang="fr-FR"/>
          </a:p>
        </p:txBody>
      </p:sp>
      <p:sp>
        <p:nvSpPr>
          <p:cNvPr id="5" name="Rectangle 4"/>
          <p:cNvSpPr/>
          <p:nvPr/>
        </p:nvSpPr>
        <p:spPr>
          <a:xfrm>
            <a:off x="857224" y="824195"/>
            <a:ext cx="5104282" cy="461665"/>
          </a:xfrm>
          <a:prstGeom prst="rect">
            <a:avLst/>
          </a:prstGeom>
        </p:spPr>
        <p:txBody>
          <a:bodyPr wrap="none">
            <a:spAutoFit/>
          </a:bodyPr>
          <a:lstStyle/>
          <a:p>
            <a:pPr>
              <a:buFont typeface="Wingdings" pitchFamily="2" charset="2"/>
              <a:buChar char="ü"/>
            </a:pPr>
            <a:r>
              <a:rPr lang="fr-FR" sz="2400" smtClean="0">
                <a:solidFill>
                  <a:srgbClr val="C00000"/>
                </a:solidFill>
              </a:rPr>
              <a:t> Modifier la largeur des colonnes</a:t>
            </a:r>
            <a:endParaRPr lang="fr-FR" sz="2400">
              <a:solidFill>
                <a:srgbClr val="C00000"/>
              </a:solidFill>
            </a:endParaRPr>
          </a:p>
        </p:txBody>
      </p:sp>
      <p:sp>
        <p:nvSpPr>
          <p:cNvPr id="6" name="Rectangle 5"/>
          <p:cNvSpPr/>
          <p:nvPr/>
        </p:nvSpPr>
        <p:spPr>
          <a:xfrm>
            <a:off x="755576" y="1556792"/>
            <a:ext cx="7816952" cy="3970318"/>
          </a:xfrm>
          <a:prstGeom prst="rect">
            <a:avLst/>
          </a:prstGeom>
        </p:spPr>
        <p:txBody>
          <a:bodyPr wrap="square">
            <a:spAutoFit/>
          </a:bodyPr>
          <a:lstStyle/>
          <a:p>
            <a:r>
              <a:rPr lang="fr-FR" smtClean="0">
                <a:latin typeface="Times New Roman" pitchFamily="18" charset="0"/>
                <a:cs typeface="Times New Roman" pitchFamily="18" charset="0"/>
              </a:rPr>
              <a:t>Placez le curseur dans le texte en colonnes. </a:t>
            </a:r>
          </a:p>
          <a:p>
            <a:r>
              <a:rPr lang="fr-FR" smtClean="0">
                <a:latin typeface="Times New Roman" pitchFamily="18" charset="0"/>
                <a:cs typeface="Times New Roman" pitchFamily="18" charset="0"/>
              </a:rPr>
              <a:t>Il y a deux méthodes pour modifier la largeur des colonnes : </a:t>
            </a:r>
          </a:p>
          <a:p>
            <a:r>
              <a:rPr lang="fr-FR" b="1" smtClean="0">
                <a:latin typeface="Times New Roman" pitchFamily="18" charset="0"/>
                <a:cs typeface="Times New Roman" pitchFamily="18" charset="0"/>
              </a:rPr>
              <a:t>	</a:t>
            </a:r>
            <a:r>
              <a:rPr lang="fr-FR" b="1" u="sng" smtClean="0">
                <a:latin typeface="Times New Roman" pitchFamily="18" charset="0"/>
                <a:cs typeface="Times New Roman" pitchFamily="18" charset="0"/>
              </a:rPr>
              <a:t>-  Sur la règle </a:t>
            </a:r>
          </a:p>
          <a:p>
            <a:r>
              <a:rPr lang="fr-FR" smtClean="0">
                <a:latin typeface="Times New Roman" pitchFamily="18" charset="0"/>
                <a:cs typeface="Times New Roman" pitchFamily="18" charset="0"/>
              </a:rPr>
              <a:t>	Sur  la  règle,  cliquez-glissez  sur  une  extrémité  de  colonnes :  le  pointeur  revêt  l’aspect d’une double-flèche , et une info-bulle indique « Marge de droite » ou « Marge de gauche ».  </a:t>
            </a:r>
          </a:p>
          <a:p>
            <a:r>
              <a:rPr lang="fr-FR" b="1" smtClean="0">
                <a:latin typeface="Times New Roman" pitchFamily="18" charset="0"/>
                <a:cs typeface="Times New Roman" pitchFamily="18" charset="0"/>
              </a:rPr>
              <a:t>	</a:t>
            </a:r>
            <a:r>
              <a:rPr lang="fr-FR" b="1" u="sng" smtClean="0">
                <a:latin typeface="Times New Roman" pitchFamily="18" charset="0"/>
                <a:cs typeface="Times New Roman" pitchFamily="18" charset="0"/>
              </a:rPr>
              <a:t>-  Avec la fenêtre « Colonnes » </a:t>
            </a:r>
          </a:p>
          <a:p>
            <a:r>
              <a:rPr lang="fr-FR" smtClean="0">
                <a:latin typeface="Times New Roman" pitchFamily="18" charset="0"/>
                <a:cs typeface="Times New Roman" pitchFamily="18" charset="0"/>
              </a:rPr>
              <a:t>	Pour  afficher  la  fenêtre  « Colonnes » :  cliquez  sur  le  bouton  « Colonnes »  &gt;  « Autres commandes ». </a:t>
            </a:r>
          </a:p>
          <a:p>
            <a:r>
              <a:rPr lang="fr-FR" smtClean="0">
                <a:latin typeface="Times New Roman" pitchFamily="18" charset="0"/>
                <a:cs typeface="Times New Roman" pitchFamily="18" charset="0"/>
              </a:rPr>
              <a:t>	Ou  plus  rapidement :  double-cliquez  dans  la  règle  sur  un  séparateur  de  colonnes (pointeur ).  </a:t>
            </a:r>
          </a:p>
          <a:p>
            <a:r>
              <a:rPr lang="fr-FR" smtClean="0">
                <a:latin typeface="Times New Roman" pitchFamily="18" charset="0"/>
                <a:cs typeface="Times New Roman" pitchFamily="18" charset="0"/>
              </a:rPr>
              <a:t>	Contrairement  à  la  méthode  précédente  utilisant  la  règle,  cette  méthode  présente l’avantage de ne pas risquer de déplacer un retrait ou un taquet de tabulation.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65</a:t>
            </a:fld>
            <a:endParaRPr lang="fr-FR"/>
          </a:p>
        </p:txBody>
      </p:sp>
      <p:sp>
        <p:nvSpPr>
          <p:cNvPr id="4" name="Rectangle 3"/>
          <p:cNvSpPr/>
          <p:nvPr/>
        </p:nvSpPr>
        <p:spPr>
          <a:xfrm>
            <a:off x="1403648" y="2132856"/>
            <a:ext cx="5760640" cy="2448272"/>
          </a:xfrm>
          <a:prstGeom prst="rect">
            <a:avLst/>
          </a:prstGeom>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8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Questions</a:t>
            </a:r>
            <a:r>
              <a:rPr lang="es-ES" sz="8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de </a:t>
            </a:r>
            <a:r>
              <a:rPr lang="es-ES" sz="8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cours</a:t>
            </a:r>
            <a:endParaRPr lang="es-ES" sz="8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808460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66</a:t>
            </a:fld>
            <a:endParaRPr lang="fr-FR"/>
          </a:p>
        </p:txBody>
      </p:sp>
      <p:sp>
        <p:nvSpPr>
          <p:cNvPr id="4" name="Rectangle 3"/>
          <p:cNvSpPr/>
          <p:nvPr/>
        </p:nvSpPr>
        <p:spPr>
          <a:xfrm>
            <a:off x="755576" y="404664"/>
            <a:ext cx="7776864" cy="1938992"/>
          </a:xfrm>
          <a:prstGeom prst="rect">
            <a:avLst/>
          </a:prstGeom>
        </p:spPr>
        <p:txBody>
          <a:bodyPr wrap="square">
            <a:spAutoFit/>
          </a:bodyPr>
          <a:lstStyle/>
          <a:p>
            <a:pPr marL="342900" indent="-342900">
              <a:buAutoNum type="arabicPeriod"/>
            </a:pPr>
            <a:r>
              <a:rPr lang="fr-FR" sz="2400" dirty="0" smtClean="0"/>
              <a:t>Observez </a:t>
            </a:r>
            <a:r>
              <a:rPr lang="fr-FR" sz="2400" dirty="0"/>
              <a:t>la mise en forme de texte dans ce tableau. De quoi </a:t>
            </a:r>
            <a:r>
              <a:rPr lang="fr-FR" sz="2400" dirty="0" smtClean="0"/>
              <a:t>s'agit-il?</a:t>
            </a:r>
          </a:p>
          <a:p>
            <a:pPr marL="993775" indent="-342900">
              <a:buFont typeface="Arial" panose="020B0604020202020204" pitchFamily="34" charset="0"/>
              <a:buChar char="•"/>
            </a:pPr>
            <a:r>
              <a:rPr lang="fr-FR" sz="2400" dirty="0" smtClean="0"/>
              <a:t>de </a:t>
            </a:r>
            <a:r>
              <a:rPr lang="fr-FR" sz="2400" dirty="0"/>
              <a:t>l'orientation de </a:t>
            </a:r>
            <a:r>
              <a:rPr lang="fr-FR" sz="2400" dirty="0" smtClean="0"/>
              <a:t>texte</a:t>
            </a:r>
          </a:p>
          <a:p>
            <a:pPr marL="993775" indent="-342900">
              <a:buFont typeface="Arial" panose="020B0604020202020204" pitchFamily="34" charset="0"/>
              <a:buChar char="•"/>
            </a:pPr>
            <a:r>
              <a:rPr lang="fr-FR" sz="2400" dirty="0" smtClean="0"/>
              <a:t>de </a:t>
            </a:r>
            <a:r>
              <a:rPr lang="fr-FR" sz="2400" dirty="0"/>
              <a:t>l'alignement de </a:t>
            </a:r>
            <a:r>
              <a:rPr lang="fr-FR" sz="2400" dirty="0" smtClean="0"/>
              <a:t>texte</a:t>
            </a:r>
          </a:p>
          <a:p>
            <a:pPr marL="993775" indent="-342900">
              <a:buFont typeface="Arial" panose="020B0604020202020204" pitchFamily="34" charset="0"/>
              <a:buChar char="•"/>
            </a:pPr>
            <a:r>
              <a:rPr lang="fr-FR" sz="2400" dirty="0" smtClean="0"/>
              <a:t>de </a:t>
            </a:r>
            <a:r>
              <a:rPr lang="fr-FR" sz="2400" dirty="0"/>
              <a:t>la mise en forme de paragraphes</a:t>
            </a:r>
            <a:endParaRPr lang="es-E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0" y="836712"/>
            <a:ext cx="2368580" cy="123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576" y="2780928"/>
            <a:ext cx="8064896" cy="1938992"/>
          </a:xfrm>
          <a:prstGeom prst="rect">
            <a:avLst/>
          </a:prstGeom>
        </p:spPr>
        <p:txBody>
          <a:bodyPr wrap="square">
            <a:spAutoFit/>
          </a:bodyPr>
          <a:lstStyle/>
          <a:p>
            <a:r>
              <a:rPr lang="fr-FR" sz="2400" dirty="0" smtClean="0"/>
              <a:t>2. Les </a:t>
            </a:r>
            <a:r>
              <a:rPr lang="fr-FR" sz="2400" dirty="0"/>
              <a:t>tableaux W</a:t>
            </a:r>
            <a:r>
              <a:rPr lang="fr-FR" sz="2400" dirty="0" smtClean="0"/>
              <a:t>ord </a:t>
            </a:r>
            <a:r>
              <a:rPr lang="fr-FR" sz="2400" dirty="0"/>
              <a:t>peuvent être utilisés pour </a:t>
            </a:r>
            <a:r>
              <a:rPr lang="fr-FR" sz="2400" dirty="0" smtClean="0"/>
              <a:t>:</a:t>
            </a:r>
          </a:p>
          <a:p>
            <a:pPr marL="993775" indent="-342900">
              <a:buFont typeface="Arial" panose="020B0604020202020204" pitchFamily="34" charset="0"/>
              <a:buChar char="•"/>
            </a:pPr>
            <a:r>
              <a:rPr lang="fr-FR" sz="2400" dirty="0" smtClean="0"/>
              <a:t>être </a:t>
            </a:r>
            <a:r>
              <a:rPr lang="fr-FR" sz="2400" dirty="0"/>
              <a:t>remplis de texte, de données et de </a:t>
            </a:r>
            <a:r>
              <a:rPr lang="fr-FR" sz="2400" dirty="0" smtClean="0"/>
              <a:t>graphisme</a:t>
            </a:r>
          </a:p>
          <a:p>
            <a:pPr marL="993775" indent="-342900">
              <a:buFont typeface="Arial" panose="020B0604020202020204" pitchFamily="34" charset="0"/>
              <a:buChar char="•"/>
            </a:pPr>
            <a:r>
              <a:rPr lang="fr-FR" sz="2400" dirty="0" smtClean="0"/>
              <a:t>organiser </a:t>
            </a:r>
            <a:r>
              <a:rPr lang="fr-FR" sz="2400" dirty="0"/>
              <a:t>et présenter des </a:t>
            </a:r>
            <a:r>
              <a:rPr lang="fr-FR" sz="2400" dirty="0" smtClean="0"/>
              <a:t>informations</a:t>
            </a:r>
            <a:endParaRPr lang="fr-FR" sz="2400" dirty="0"/>
          </a:p>
          <a:p>
            <a:pPr marL="993775" indent="-342900">
              <a:buFont typeface="Arial" panose="020B0604020202020204" pitchFamily="34" charset="0"/>
              <a:buChar char="•"/>
            </a:pPr>
            <a:r>
              <a:rPr lang="fr-FR" sz="2400" dirty="0" smtClean="0"/>
              <a:t>effectuer </a:t>
            </a:r>
            <a:r>
              <a:rPr lang="fr-FR" sz="2400" dirty="0"/>
              <a:t>des </a:t>
            </a:r>
            <a:r>
              <a:rPr lang="fr-FR" sz="2400" dirty="0" smtClean="0"/>
              <a:t>calculs</a:t>
            </a:r>
          </a:p>
          <a:p>
            <a:pPr marL="993775" indent="-342900">
              <a:buFont typeface="Arial" panose="020B0604020202020204" pitchFamily="34" charset="0"/>
              <a:buChar char="•"/>
            </a:pPr>
            <a:r>
              <a:rPr lang="fr-FR" sz="2400" dirty="0" smtClean="0"/>
              <a:t>aucune </a:t>
            </a:r>
            <a:r>
              <a:rPr lang="fr-FR" sz="2400" dirty="0"/>
              <a:t>de ces réponses</a:t>
            </a:r>
            <a:endParaRPr lang="es-ES" sz="2400" dirty="0"/>
          </a:p>
        </p:txBody>
      </p:sp>
      <p:sp>
        <p:nvSpPr>
          <p:cNvPr id="6" name="Rectangle 5"/>
          <p:cNvSpPr/>
          <p:nvPr/>
        </p:nvSpPr>
        <p:spPr>
          <a:xfrm>
            <a:off x="755576" y="1133203"/>
            <a:ext cx="4193007" cy="419695"/>
          </a:xfrm>
          <a:prstGeom prst="rect">
            <a:avLst/>
          </a:prstGeom>
        </p:spPr>
        <p:txBody>
          <a:bodyPr wrap="none">
            <a:spAutoFit/>
          </a:bodyPr>
          <a:lstStyle/>
          <a:p>
            <a:pPr marL="993775" indent="-342900">
              <a:buFont typeface="Arial" panose="020B0604020202020204" pitchFamily="34" charset="0"/>
              <a:buChar char="•"/>
            </a:pPr>
            <a:r>
              <a:rPr lang="fr-FR" sz="2400">
                <a:solidFill>
                  <a:srgbClr val="FF0000"/>
                </a:solidFill>
              </a:rPr>
              <a:t>de l'orientation de texte</a:t>
            </a:r>
          </a:p>
        </p:txBody>
      </p:sp>
      <p:sp>
        <p:nvSpPr>
          <p:cNvPr id="8" name="Rectangle 7"/>
          <p:cNvSpPr/>
          <p:nvPr/>
        </p:nvSpPr>
        <p:spPr>
          <a:xfrm>
            <a:off x="755576" y="3145921"/>
            <a:ext cx="7632848" cy="1200329"/>
          </a:xfrm>
          <a:prstGeom prst="rect">
            <a:avLst/>
          </a:prstGeom>
        </p:spPr>
        <p:txBody>
          <a:bodyPr wrap="square">
            <a:spAutoFit/>
          </a:bodyPr>
          <a:lstStyle/>
          <a:p>
            <a:pPr marL="993775" indent="-342900">
              <a:buFont typeface="Arial" panose="020B0604020202020204" pitchFamily="34" charset="0"/>
              <a:buChar char="•"/>
            </a:pPr>
            <a:r>
              <a:rPr lang="fr-FR" sz="2400" dirty="0">
                <a:solidFill>
                  <a:srgbClr val="FF0000"/>
                </a:solidFill>
              </a:rPr>
              <a:t>être remplis de texte, de données et de graphisme</a:t>
            </a:r>
          </a:p>
          <a:p>
            <a:pPr marL="993775" indent="-342900">
              <a:buFont typeface="Arial" panose="020B0604020202020204" pitchFamily="34" charset="0"/>
              <a:buChar char="•"/>
            </a:pPr>
            <a:r>
              <a:rPr lang="fr-FR" sz="2400" dirty="0">
                <a:solidFill>
                  <a:srgbClr val="FF0000"/>
                </a:solidFill>
              </a:rPr>
              <a:t>organiser et présenter des informations</a:t>
            </a:r>
          </a:p>
          <a:p>
            <a:pPr marL="993775" indent="-342900">
              <a:buFont typeface="Arial" panose="020B0604020202020204" pitchFamily="34" charset="0"/>
              <a:buChar char="•"/>
            </a:pPr>
            <a:r>
              <a:rPr lang="fr-FR" sz="2400" dirty="0">
                <a:solidFill>
                  <a:srgbClr val="FF0000"/>
                </a:solidFill>
              </a:rPr>
              <a:t>effectuer des calculs</a:t>
            </a:r>
          </a:p>
        </p:txBody>
      </p:sp>
    </p:spTree>
    <p:extLst>
      <p:ext uri="{BB962C8B-B14F-4D97-AF65-F5344CB8AC3E}">
        <p14:creationId xmlns:p14="http://schemas.microsoft.com/office/powerpoint/2010/main" val="340104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67</a:t>
            </a:fld>
            <a:endParaRPr lang="fr-FR"/>
          </a:p>
        </p:txBody>
      </p:sp>
      <p:sp>
        <p:nvSpPr>
          <p:cNvPr id="4" name="Rectangle 3"/>
          <p:cNvSpPr/>
          <p:nvPr/>
        </p:nvSpPr>
        <p:spPr>
          <a:xfrm>
            <a:off x="395536" y="332656"/>
            <a:ext cx="8424936" cy="2308324"/>
          </a:xfrm>
          <a:prstGeom prst="rect">
            <a:avLst/>
          </a:prstGeom>
        </p:spPr>
        <p:txBody>
          <a:bodyPr wrap="square">
            <a:spAutoFit/>
          </a:bodyPr>
          <a:lstStyle/>
          <a:p>
            <a:r>
              <a:rPr lang="fr-FR" sz="2400" smtClean="0"/>
              <a:t>3. Il </a:t>
            </a:r>
            <a:r>
              <a:rPr lang="fr-FR" sz="2400"/>
              <a:t>existe plusieurs manières d'aligner des nombres dans une colonne, lesquelles</a:t>
            </a:r>
            <a:r>
              <a:rPr lang="fr-FR" sz="2400" smtClean="0"/>
              <a:t>?</a:t>
            </a:r>
          </a:p>
          <a:p>
            <a:pPr marL="1082675" indent="-342900">
              <a:buFont typeface="Arial" panose="020B0604020202020204" pitchFamily="34" charset="0"/>
              <a:buChar char="•"/>
              <a:tabLst>
                <a:tab pos="901700" algn="l"/>
              </a:tabLst>
            </a:pPr>
            <a:r>
              <a:rPr lang="fr-FR" sz="2400"/>
              <a:t>par les fonctions de parag</a:t>
            </a:r>
            <a:r>
              <a:rPr lang="fr-FR" sz="2400" smtClean="0"/>
              <a:t>raphes</a:t>
            </a:r>
          </a:p>
          <a:p>
            <a:pPr marL="1082675" indent="-342900">
              <a:buFont typeface="Arial" panose="020B0604020202020204" pitchFamily="34" charset="0"/>
              <a:buChar char="•"/>
              <a:tabLst>
                <a:tab pos="901700" algn="l"/>
              </a:tabLst>
            </a:pPr>
            <a:r>
              <a:rPr lang="fr-FR" sz="2400" smtClean="0"/>
              <a:t>par </a:t>
            </a:r>
            <a:r>
              <a:rPr lang="fr-FR" sz="2400"/>
              <a:t>la taille des </a:t>
            </a:r>
            <a:r>
              <a:rPr lang="fr-FR" sz="2400" smtClean="0"/>
              <a:t>caractères</a:t>
            </a:r>
          </a:p>
          <a:p>
            <a:pPr marL="1082675" indent="-342900">
              <a:buFont typeface="Arial" panose="020B0604020202020204" pitchFamily="34" charset="0"/>
              <a:buChar char="•"/>
              <a:tabLst>
                <a:tab pos="901700" algn="l"/>
              </a:tabLst>
            </a:pPr>
            <a:r>
              <a:rPr lang="fr-FR" sz="2400" smtClean="0"/>
              <a:t>par </a:t>
            </a:r>
            <a:r>
              <a:rPr lang="fr-FR" sz="2400"/>
              <a:t>alignement </a:t>
            </a:r>
            <a:r>
              <a:rPr lang="fr-FR" sz="2400" smtClean="0"/>
              <a:t>automatique</a:t>
            </a:r>
          </a:p>
          <a:p>
            <a:pPr marL="1082675" indent="-342900">
              <a:buFont typeface="Arial" panose="020B0604020202020204" pitchFamily="34" charset="0"/>
              <a:buChar char="•"/>
              <a:tabLst>
                <a:tab pos="901700" algn="l"/>
              </a:tabLst>
            </a:pPr>
            <a:r>
              <a:rPr lang="fr-FR" sz="2400" smtClean="0"/>
              <a:t>par </a:t>
            </a:r>
            <a:r>
              <a:rPr lang="fr-FR" sz="2400"/>
              <a:t>la tabulation numérique</a:t>
            </a:r>
            <a:endParaRPr lang="es-ES" sz="2400"/>
          </a:p>
        </p:txBody>
      </p:sp>
      <p:sp>
        <p:nvSpPr>
          <p:cNvPr id="5" name="Rectangle 4"/>
          <p:cNvSpPr/>
          <p:nvPr/>
        </p:nvSpPr>
        <p:spPr>
          <a:xfrm>
            <a:off x="395536" y="1052736"/>
            <a:ext cx="5338513" cy="461665"/>
          </a:xfrm>
          <a:prstGeom prst="rect">
            <a:avLst/>
          </a:prstGeom>
        </p:spPr>
        <p:txBody>
          <a:bodyPr wrap="none">
            <a:spAutoFit/>
          </a:bodyPr>
          <a:lstStyle/>
          <a:p>
            <a:pPr marL="1082675" indent="-342900">
              <a:buFont typeface="Arial" panose="020B0604020202020204" pitchFamily="34" charset="0"/>
              <a:buChar char="•"/>
              <a:tabLst>
                <a:tab pos="901700" algn="l"/>
              </a:tabLst>
            </a:pPr>
            <a:r>
              <a:rPr lang="fr-FR" sz="2400">
                <a:solidFill>
                  <a:srgbClr val="FF0000"/>
                </a:solidFill>
              </a:rPr>
              <a:t>par les fonctions de paragraphes</a:t>
            </a:r>
          </a:p>
        </p:txBody>
      </p:sp>
      <p:sp>
        <p:nvSpPr>
          <p:cNvPr id="6" name="Rectangle 5"/>
          <p:cNvSpPr/>
          <p:nvPr/>
        </p:nvSpPr>
        <p:spPr>
          <a:xfrm>
            <a:off x="395536" y="2152163"/>
            <a:ext cx="4780219" cy="507832"/>
          </a:xfrm>
          <a:prstGeom prst="rect">
            <a:avLst/>
          </a:prstGeom>
        </p:spPr>
        <p:txBody>
          <a:bodyPr wrap="none">
            <a:spAutoFit/>
          </a:bodyPr>
          <a:lstStyle/>
          <a:p>
            <a:pPr marL="1082675" indent="-342900">
              <a:buFont typeface="Arial" panose="020B0604020202020204" pitchFamily="34" charset="0"/>
              <a:buChar char="•"/>
              <a:tabLst>
                <a:tab pos="901700" algn="l"/>
              </a:tabLst>
            </a:pPr>
            <a:r>
              <a:rPr lang="fr-FR" sz="2400">
                <a:solidFill>
                  <a:srgbClr val="FF0000"/>
                </a:solidFill>
              </a:rPr>
              <a:t>par la tabulation numérique</a:t>
            </a:r>
            <a:endParaRPr lang="es-ES" sz="2400">
              <a:solidFill>
                <a:srgbClr val="FF0000"/>
              </a:solidFill>
            </a:endParaRPr>
          </a:p>
        </p:txBody>
      </p:sp>
      <p:sp>
        <p:nvSpPr>
          <p:cNvPr id="7" name="Rectangle 6"/>
          <p:cNvSpPr/>
          <p:nvPr/>
        </p:nvSpPr>
        <p:spPr>
          <a:xfrm>
            <a:off x="395536" y="2782669"/>
            <a:ext cx="8424936" cy="1938992"/>
          </a:xfrm>
          <a:prstGeom prst="rect">
            <a:avLst/>
          </a:prstGeom>
        </p:spPr>
        <p:txBody>
          <a:bodyPr wrap="square">
            <a:spAutoFit/>
          </a:bodyPr>
          <a:lstStyle/>
          <a:p>
            <a:r>
              <a:rPr lang="fr-FR" sz="2400" smtClean="0"/>
              <a:t>4. comment </a:t>
            </a:r>
            <a:r>
              <a:rPr lang="fr-FR" sz="2400"/>
              <a:t>insérer rapidement une ligne en fin de tableau</a:t>
            </a:r>
            <a:r>
              <a:rPr lang="fr-FR" sz="2400" smtClean="0"/>
              <a:t>?</a:t>
            </a:r>
          </a:p>
          <a:p>
            <a:pPr marL="1082675" indent="-342900">
              <a:buFont typeface="Arial" panose="020B0604020202020204" pitchFamily="34" charset="0"/>
              <a:buChar char="•"/>
            </a:pPr>
            <a:r>
              <a:rPr lang="fr-FR" sz="2400"/>
              <a:t> </a:t>
            </a:r>
            <a:r>
              <a:rPr lang="fr-FR" sz="2400" smtClean="0"/>
              <a:t>il </a:t>
            </a:r>
            <a:r>
              <a:rPr lang="fr-FR" sz="2400"/>
              <a:t>faut se positionner dans la dernière cellule de la dernière ligne et utiliser la touche </a:t>
            </a:r>
            <a:r>
              <a:rPr lang="fr-FR" sz="2400" smtClean="0"/>
              <a:t>TAB</a:t>
            </a:r>
          </a:p>
          <a:p>
            <a:pPr marL="1082675" indent="-342900">
              <a:buFont typeface="Arial" panose="020B0604020202020204" pitchFamily="34" charset="0"/>
              <a:buChar char="•"/>
            </a:pPr>
            <a:r>
              <a:rPr lang="fr-FR" sz="2400" smtClean="0"/>
              <a:t>il </a:t>
            </a:r>
            <a:r>
              <a:rPr lang="fr-FR" sz="2400"/>
              <a:t>faut se mettre en fin de ligne et faire </a:t>
            </a:r>
            <a:r>
              <a:rPr lang="fr-FR" sz="2400" smtClean="0"/>
              <a:t>CTRL+T</a:t>
            </a:r>
          </a:p>
          <a:p>
            <a:pPr marL="1082675" indent="-342900">
              <a:buFont typeface="Arial" panose="020B0604020202020204" pitchFamily="34" charset="0"/>
              <a:buChar char="•"/>
            </a:pPr>
            <a:r>
              <a:rPr lang="fr-FR" sz="2400" smtClean="0"/>
              <a:t>il </a:t>
            </a:r>
            <a:r>
              <a:rPr lang="fr-FR" sz="2400"/>
              <a:t>faut se mettre en fin de ligne et utiliser la touche TAB</a:t>
            </a:r>
            <a:endParaRPr lang="es-ES" sz="2400"/>
          </a:p>
        </p:txBody>
      </p:sp>
      <p:sp>
        <p:nvSpPr>
          <p:cNvPr id="8" name="Rectangle 7"/>
          <p:cNvSpPr/>
          <p:nvPr/>
        </p:nvSpPr>
        <p:spPr>
          <a:xfrm>
            <a:off x="404963" y="3141944"/>
            <a:ext cx="8280920" cy="830997"/>
          </a:xfrm>
          <a:prstGeom prst="rect">
            <a:avLst/>
          </a:prstGeom>
        </p:spPr>
        <p:txBody>
          <a:bodyPr wrap="square">
            <a:spAutoFit/>
          </a:bodyPr>
          <a:lstStyle/>
          <a:p>
            <a:pPr marL="1082675" indent="-342900">
              <a:buFont typeface="Arial" panose="020B0604020202020204" pitchFamily="34" charset="0"/>
              <a:buChar char="•"/>
            </a:pPr>
            <a:r>
              <a:rPr lang="fr-FR" sz="2400">
                <a:solidFill>
                  <a:srgbClr val="FF0000"/>
                </a:solidFill>
              </a:rPr>
              <a:t> il faut se positionner dans la dernière cellule de la dernière ligne et utiliser la touche TAB</a:t>
            </a:r>
          </a:p>
        </p:txBody>
      </p:sp>
    </p:spTree>
    <p:extLst>
      <p:ext uri="{BB962C8B-B14F-4D97-AF65-F5344CB8AC3E}">
        <p14:creationId xmlns:p14="http://schemas.microsoft.com/office/powerpoint/2010/main" val="33357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68</a:t>
            </a:fld>
            <a:endParaRPr lang="fr-FR"/>
          </a:p>
        </p:txBody>
      </p:sp>
      <p:sp>
        <p:nvSpPr>
          <p:cNvPr id="4" name="Rectangle 3"/>
          <p:cNvSpPr/>
          <p:nvPr/>
        </p:nvSpPr>
        <p:spPr>
          <a:xfrm>
            <a:off x="476498" y="494161"/>
            <a:ext cx="8496944" cy="1938992"/>
          </a:xfrm>
          <a:prstGeom prst="rect">
            <a:avLst/>
          </a:prstGeom>
        </p:spPr>
        <p:txBody>
          <a:bodyPr wrap="square">
            <a:spAutoFit/>
          </a:bodyPr>
          <a:lstStyle/>
          <a:p>
            <a:r>
              <a:rPr lang="fr-FR" sz="2400" smtClean="0"/>
              <a:t>5. Le </a:t>
            </a:r>
            <a:r>
              <a:rPr lang="fr-FR" sz="2400"/>
              <a:t>saut de section continue sert à </a:t>
            </a:r>
            <a:r>
              <a:rPr lang="fr-FR" sz="2400" smtClean="0"/>
              <a:t>...:</a:t>
            </a:r>
          </a:p>
          <a:p>
            <a:pPr marL="1082675" indent="-342900">
              <a:buFont typeface="Arial" panose="020B0604020202020204" pitchFamily="34" charset="0"/>
              <a:buChar char="•"/>
            </a:pPr>
            <a:r>
              <a:rPr lang="fr-FR" sz="2400" smtClean="0"/>
              <a:t>avoir </a:t>
            </a:r>
            <a:r>
              <a:rPr lang="fr-FR" sz="2400"/>
              <a:t>des orientations de pages différentes au sein d'un même </a:t>
            </a:r>
            <a:r>
              <a:rPr lang="fr-FR" sz="2400" smtClean="0"/>
              <a:t>document</a:t>
            </a:r>
          </a:p>
          <a:p>
            <a:pPr marL="1082675" indent="-342900">
              <a:buFont typeface="Arial" panose="020B0604020202020204" pitchFamily="34" charset="0"/>
              <a:buChar char="•"/>
            </a:pPr>
            <a:r>
              <a:rPr lang="fr-FR" sz="2400" smtClean="0"/>
              <a:t>optimiser </a:t>
            </a:r>
            <a:r>
              <a:rPr lang="fr-FR" sz="2400"/>
              <a:t>les marges au </a:t>
            </a:r>
            <a:r>
              <a:rPr lang="fr-FR" sz="2400" smtClean="0"/>
              <a:t>maximum</a:t>
            </a:r>
          </a:p>
          <a:p>
            <a:pPr marL="1082675" indent="-342900">
              <a:buFont typeface="Arial" panose="020B0604020202020204" pitchFamily="34" charset="0"/>
              <a:buChar char="•"/>
            </a:pPr>
            <a:r>
              <a:rPr lang="fr-FR" sz="2400" smtClean="0"/>
              <a:t>avoir </a:t>
            </a:r>
            <a:r>
              <a:rPr lang="fr-FR" sz="2400"/>
              <a:t>une numérotation de page discontinue par section</a:t>
            </a:r>
            <a:endParaRPr lang="es-ES" sz="2400"/>
          </a:p>
        </p:txBody>
      </p:sp>
      <p:sp>
        <p:nvSpPr>
          <p:cNvPr id="5" name="Rectangle 4"/>
          <p:cNvSpPr/>
          <p:nvPr/>
        </p:nvSpPr>
        <p:spPr>
          <a:xfrm>
            <a:off x="470870" y="848325"/>
            <a:ext cx="8676856" cy="830997"/>
          </a:xfrm>
          <a:prstGeom prst="rect">
            <a:avLst/>
          </a:prstGeom>
        </p:spPr>
        <p:txBody>
          <a:bodyPr wrap="square">
            <a:spAutoFit/>
          </a:bodyPr>
          <a:lstStyle/>
          <a:p>
            <a:pPr marL="1082675" indent="-342900">
              <a:buFont typeface="Arial" panose="020B0604020202020204" pitchFamily="34" charset="0"/>
              <a:buChar char="•"/>
            </a:pPr>
            <a:r>
              <a:rPr lang="fr-FR" sz="2400">
                <a:solidFill>
                  <a:srgbClr val="FF0000"/>
                </a:solidFill>
              </a:rPr>
              <a:t>avoir des orientations de pages différentes au sein d'un même document</a:t>
            </a:r>
          </a:p>
        </p:txBody>
      </p:sp>
      <p:sp>
        <p:nvSpPr>
          <p:cNvPr id="6" name="Rectangle 5"/>
          <p:cNvSpPr/>
          <p:nvPr/>
        </p:nvSpPr>
        <p:spPr>
          <a:xfrm>
            <a:off x="476971" y="1957338"/>
            <a:ext cx="8856984" cy="558615"/>
          </a:xfrm>
          <a:prstGeom prst="rect">
            <a:avLst/>
          </a:prstGeom>
        </p:spPr>
        <p:txBody>
          <a:bodyPr wrap="square">
            <a:spAutoFit/>
          </a:bodyPr>
          <a:lstStyle/>
          <a:p>
            <a:pPr marL="1082675" indent="-342900">
              <a:buFont typeface="Arial" panose="020B0604020202020204" pitchFamily="34" charset="0"/>
              <a:buChar char="•"/>
            </a:pPr>
            <a:r>
              <a:rPr lang="fr-FR" sz="2400">
                <a:solidFill>
                  <a:srgbClr val="FF0000"/>
                </a:solidFill>
              </a:rPr>
              <a:t>avoir une numérotation de page discontinue par section</a:t>
            </a:r>
            <a:endParaRPr lang="es-ES" sz="2400">
              <a:solidFill>
                <a:srgbClr val="FF0000"/>
              </a:solidFill>
            </a:endParaRPr>
          </a:p>
        </p:txBody>
      </p:sp>
      <p:sp>
        <p:nvSpPr>
          <p:cNvPr id="7" name="Rectangle 6"/>
          <p:cNvSpPr/>
          <p:nvPr/>
        </p:nvSpPr>
        <p:spPr>
          <a:xfrm>
            <a:off x="467544" y="2782669"/>
            <a:ext cx="8496944" cy="1938992"/>
          </a:xfrm>
          <a:prstGeom prst="rect">
            <a:avLst/>
          </a:prstGeom>
        </p:spPr>
        <p:txBody>
          <a:bodyPr wrap="square">
            <a:spAutoFit/>
          </a:bodyPr>
          <a:lstStyle/>
          <a:p>
            <a:r>
              <a:rPr lang="fr-FR" sz="2400" smtClean="0"/>
              <a:t>6. On </a:t>
            </a:r>
            <a:r>
              <a:rPr lang="fr-FR" sz="2400"/>
              <a:t>parlant de conversion entre les caractères et les tableaux, qu'est ce qui est possible </a:t>
            </a:r>
            <a:r>
              <a:rPr lang="fr-FR" sz="2400" smtClean="0"/>
              <a:t>:</a:t>
            </a:r>
          </a:p>
          <a:p>
            <a:pPr marL="1077913" indent="-276225">
              <a:buFont typeface="Arial" panose="020B0604020202020204" pitchFamily="34" charset="0"/>
              <a:buChar char="•"/>
            </a:pPr>
            <a:r>
              <a:rPr lang="fr-FR" sz="2400" smtClean="0"/>
              <a:t>Convertir </a:t>
            </a:r>
            <a:r>
              <a:rPr lang="fr-FR" sz="2400"/>
              <a:t>un texte existant en </a:t>
            </a:r>
            <a:r>
              <a:rPr lang="fr-FR" sz="2400" smtClean="0"/>
              <a:t>tableau</a:t>
            </a:r>
          </a:p>
          <a:p>
            <a:pPr marL="1077913" indent="-276225">
              <a:buFont typeface="Arial" panose="020B0604020202020204" pitchFamily="34" charset="0"/>
              <a:buChar char="•"/>
            </a:pPr>
            <a:r>
              <a:rPr lang="fr-FR" sz="2400" smtClean="0"/>
              <a:t>la </a:t>
            </a:r>
            <a:r>
              <a:rPr lang="fr-FR" sz="2400"/>
              <a:t>conversion ne se fait dans aucun des </a:t>
            </a:r>
            <a:r>
              <a:rPr lang="fr-FR" sz="2400" smtClean="0"/>
              <a:t>sens</a:t>
            </a:r>
          </a:p>
          <a:p>
            <a:pPr marL="1077913" indent="-276225">
              <a:buFont typeface="Arial" panose="020B0604020202020204" pitchFamily="34" charset="0"/>
              <a:buChar char="•"/>
            </a:pPr>
            <a:r>
              <a:rPr lang="fr-FR" sz="2400" smtClean="0"/>
              <a:t>Convertir </a:t>
            </a:r>
            <a:r>
              <a:rPr lang="fr-FR" sz="2400"/>
              <a:t>un tableau en texte</a:t>
            </a:r>
            <a:endParaRPr lang="es-ES" sz="2400"/>
          </a:p>
        </p:txBody>
      </p:sp>
      <p:sp>
        <p:nvSpPr>
          <p:cNvPr id="8" name="Rectangle 7"/>
          <p:cNvSpPr/>
          <p:nvPr/>
        </p:nvSpPr>
        <p:spPr>
          <a:xfrm>
            <a:off x="467544" y="3520315"/>
            <a:ext cx="6246440" cy="507832"/>
          </a:xfrm>
          <a:prstGeom prst="rect">
            <a:avLst/>
          </a:prstGeom>
        </p:spPr>
        <p:txBody>
          <a:bodyPr wrap="square">
            <a:spAutoFit/>
          </a:bodyPr>
          <a:lstStyle/>
          <a:p>
            <a:pPr marL="1077913" indent="-276225">
              <a:buFont typeface="Arial" panose="020B0604020202020204" pitchFamily="34" charset="0"/>
              <a:buChar char="•"/>
            </a:pPr>
            <a:r>
              <a:rPr lang="fr-FR" sz="2400">
                <a:solidFill>
                  <a:srgbClr val="FF0000"/>
                </a:solidFill>
              </a:rPr>
              <a:t>Convertir un texte existant en tableau</a:t>
            </a:r>
          </a:p>
        </p:txBody>
      </p:sp>
      <p:sp>
        <p:nvSpPr>
          <p:cNvPr id="9" name="Rectangle 8"/>
          <p:cNvSpPr/>
          <p:nvPr/>
        </p:nvSpPr>
        <p:spPr>
          <a:xfrm>
            <a:off x="467544" y="4263479"/>
            <a:ext cx="4926733" cy="461665"/>
          </a:xfrm>
          <a:prstGeom prst="rect">
            <a:avLst/>
          </a:prstGeom>
        </p:spPr>
        <p:txBody>
          <a:bodyPr wrap="none">
            <a:spAutoFit/>
          </a:bodyPr>
          <a:lstStyle/>
          <a:p>
            <a:pPr marL="1077913" indent="-276225">
              <a:buFont typeface="Arial" panose="020B0604020202020204" pitchFamily="34" charset="0"/>
              <a:buChar char="•"/>
            </a:pPr>
            <a:r>
              <a:rPr lang="fr-FR" sz="2400">
                <a:solidFill>
                  <a:srgbClr val="FF0000"/>
                </a:solidFill>
              </a:rPr>
              <a:t>Convertir un tableau en texte</a:t>
            </a:r>
            <a:endParaRPr lang="es-ES" sz="2400">
              <a:solidFill>
                <a:srgbClr val="FF0000"/>
              </a:solidFill>
            </a:endParaRPr>
          </a:p>
        </p:txBody>
      </p:sp>
    </p:spTree>
    <p:extLst>
      <p:ext uri="{BB962C8B-B14F-4D97-AF65-F5344CB8AC3E}">
        <p14:creationId xmlns:p14="http://schemas.microsoft.com/office/powerpoint/2010/main" val="13264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69</a:t>
            </a:fld>
            <a:endParaRPr lang="fr-FR"/>
          </a:p>
        </p:txBody>
      </p:sp>
      <p:sp>
        <p:nvSpPr>
          <p:cNvPr id="4" name="Rectangle 3"/>
          <p:cNvSpPr/>
          <p:nvPr/>
        </p:nvSpPr>
        <p:spPr>
          <a:xfrm>
            <a:off x="755576" y="404664"/>
            <a:ext cx="7264361" cy="1569660"/>
          </a:xfrm>
          <a:prstGeom prst="rect">
            <a:avLst/>
          </a:prstGeom>
        </p:spPr>
        <p:txBody>
          <a:bodyPr wrap="none">
            <a:spAutoFit/>
          </a:bodyPr>
          <a:lstStyle/>
          <a:p>
            <a:r>
              <a:rPr lang="fr-FR" sz="2400" smtClean="0"/>
              <a:t>7. Par </a:t>
            </a:r>
            <a:r>
              <a:rPr lang="fr-FR" sz="2400"/>
              <a:t>défaut, les marges du document sont </a:t>
            </a:r>
            <a:r>
              <a:rPr lang="fr-FR" sz="2400" smtClean="0"/>
              <a:t>:</a:t>
            </a:r>
          </a:p>
          <a:p>
            <a:pPr marL="1082675" indent="-342900">
              <a:buFont typeface="Arial" panose="020B0604020202020204" pitchFamily="34" charset="0"/>
              <a:buChar char="•"/>
            </a:pPr>
            <a:r>
              <a:rPr lang="fr-FR" sz="2400" smtClean="0"/>
              <a:t>Il </a:t>
            </a:r>
            <a:r>
              <a:rPr lang="fr-FR" sz="2400"/>
              <a:t>n'y a pas de marges dans les documents W</a:t>
            </a:r>
            <a:r>
              <a:rPr lang="fr-FR" sz="2400" smtClean="0"/>
              <a:t>ord</a:t>
            </a:r>
          </a:p>
          <a:p>
            <a:pPr marL="1082675" indent="-342900">
              <a:buFont typeface="Arial" panose="020B0604020202020204" pitchFamily="34" charset="0"/>
              <a:buChar char="•"/>
            </a:pPr>
            <a:r>
              <a:rPr lang="fr-FR" sz="2400" smtClean="0"/>
              <a:t>De </a:t>
            </a:r>
            <a:r>
              <a:rPr lang="fr-FR" sz="2400"/>
              <a:t>2 cm en haut, bas gauche et </a:t>
            </a:r>
            <a:r>
              <a:rPr lang="fr-FR" sz="2400" smtClean="0"/>
              <a:t>droite</a:t>
            </a:r>
          </a:p>
          <a:p>
            <a:pPr marL="1082675" indent="-342900">
              <a:buFont typeface="Arial" panose="020B0604020202020204" pitchFamily="34" charset="0"/>
              <a:buChar char="•"/>
            </a:pPr>
            <a:r>
              <a:rPr lang="fr-FR" sz="2400" smtClean="0"/>
              <a:t>De </a:t>
            </a:r>
            <a:r>
              <a:rPr lang="fr-FR" sz="2400"/>
              <a:t>2,5 cm en haut, bas gauche et droite</a:t>
            </a:r>
            <a:endParaRPr lang="es-ES" sz="2400"/>
          </a:p>
        </p:txBody>
      </p:sp>
      <p:sp>
        <p:nvSpPr>
          <p:cNvPr id="5" name="Rectangle 4"/>
          <p:cNvSpPr/>
          <p:nvPr/>
        </p:nvSpPr>
        <p:spPr>
          <a:xfrm>
            <a:off x="755576" y="1494211"/>
            <a:ext cx="6678488" cy="419695"/>
          </a:xfrm>
          <a:prstGeom prst="rect">
            <a:avLst/>
          </a:prstGeom>
        </p:spPr>
        <p:txBody>
          <a:bodyPr wrap="square">
            <a:spAutoFit/>
          </a:bodyPr>
          <a:lstStyle/>
          <a:p>
            <a:pPr marL="1082675" indent="-342900">
              <a:buFont typeface="Arial" panose="020B0604020202020204" pitchFamily="34" charset="0"/>
              <a:buChar char="•"/>
            </a:pPr>
            <a:r>
              <a:rPr lang="fr-FR" sz="2400">
                <a:solidFill>
                  <a:srgbClr val="FF0000"/>
                </a:solidFill>
              </a:rPr>
              <a:t>De 2,5 cm en haut, bas gauche et droite</a:t>
            </a:r>
            <a:endParaRPr lang="es-ES" sz="2400">
              <a:solidFill>
                <a:srgbClr val="FF0000"/>
              </a:solidFill>
            </a:endParaRPr>
          </a:p>
        </p:txBody>
      </p:sp>
      <p:sp>
        <p:nvSpPr>
          <p:cNvPr id="6" name="Rectangle 5"/>
          <p:cNvSpPr/>
          <p:nvPr/>
        </p:nvSpPr>
        <p:spPr>
          <a:xfrm>
            <a:off x="755576" y="1916832"/>
            <a:ext cx="8280920" cy="1938992"/>
          </a:xfrm>
          <a:prstGeom prst="rect">
            <a:avLst/>
          </a:prstGeom>
        </p:spPr>
        <p:txBody>
          <a:bodyPr wrap="square">
            <a:spAutoFit/>
          </a:bodyPr>
          <a:lstStyle/>
          <a:p>
            <a:r>
              <a:rPr lang="fr-FR" sz="2400" smtClean="0"/>
              <a:t>8. Sur </a:t>
            </a:r>
            <a:r>
              <a:rPr lang="fr-FR" sz="2400"/>
              <a:t>un document numéroté, on ne voit pas les numéros de page, il faut </a:t>
            </a:r>
            <a:r>
              <a:rPr lang="fr-FR" sz="2400" smtClean="0"/>
              <a:t>:</a:t>
            </a:r>
          </a:p>
          <a:p>
            <a:pPr marL="1082675" indent="-342900">
              <a:buFont typeface="Arial" panose="020B0604020202020204" pitchFamily="34" charset="0"/>
              <a:buChar char="•"/>
            </a:pPr>
            <a:r>
              <a:rPr lang="fr-FR" sz="2400" smtClean="0"/>
              <a:t>redéfinir </a:t>
            </a:r>
            <a:r>
              <a:rPr lang="fr-FR" sz="2400"/>
              <a:t>la </a:t>
            </a:r>
            <a:r>
              <a:rPr lang="fr-FR" sz="2400" smtClean="0"/>
              <a:t>numérotation</a:t>
            </a:r>
          </a:p>
          <a:p>
            <a:pPr marL="1082675" indent="-342900">
              <a:buFont typeface="Arial" panose="020B0604020202020204" pitchFamily="34" charset="0"/>
              <a:buChar char="•"/>
            </a:pPr>
            <a:r>
              <a:rPr lang="fr-FR" sz="2400" smtClean="0"/>
              <a:t>Passer </a:t>
            </a:r>
            <a:r>
              <a:rPr lang="fr-FR" sz="2400"/>
              <a:t>en mode </a:t>
            </a:r>
            <a:r>
              <a:rPr lang="fr-FR" sz="2400" smtClean="0"/>
              <a:t>page</a:t>
            </a:r>
          </a:p>
          <a:p>
            <a:pPr marL="1082675" indent="-342900">
              <a:buFont typeface="Arial" panose="020B0604020202020204" pitchFamily="34" charset="0"/>
              <a:buChar char="•"/>
            </a:pPr>
            <a:r>
              <a:rPr lang="fr-FR" sz="2400" smtClean="0"/>
              <a:t>réduire </a:t>
            </a:r>
            <a:r>
              <a:rPr lang="fr-FR" sz="2400"/>
              <a:t>les retraits de paragraphe</a:t>
            </a:r>
            <a:endParaRPr lang="es-ES" sz="2400"/>
          </a:p>
        </p:txBody>
      </p:sp>
      <p:sp>
        <p:nvSpPr>
          <p:cNvPr id="7" name="Rectangle 6"/>
          <p:cNvSpPr/>
          <p:nvPr/>
        </p:nvSpPr>
        <p:spPr>
          <a:xfrm>
            <a:off x="746149" y="3011197"/>
            <a:ext cx="6264696" cy="830997"/>
          </a:xfrm>
          <a:prstGeom prst="rect">
            <a:avLst/>
          </a:prstGeom>
        </p:spPr>
        <p:txBody>
          <a:bodyPr wrap="square">
            <a:spAutoFit/>
          </a:bodyPr>
          <a:lstStyle/>
          <a:p>
            <a:pPr marL="1082675" indent="-342900">
              <a:buFont typeface="Arial" panose="020B0604020202020204" pitchFamily="34" charset="0"/>
              <a:buChar char="•"/>
            </a:pPr>
            <a:r>
              <a:rPr lang="fr-FR" sz="2400">
                <a:solidFill>
                  <a:srgbClr val="FF0000"/>
                </a:solidFill>
              </a:rPr>
              <a:t>Passer en mode page</a:t>
            </a:r>
          </a:p>
          <a:p>
            <a:pPr marL="1082675" indent="-342900">
              <a:buFont typeface="Arial" panose="020B0604020202020204" pitchFamily="34" charset="0"/>
              <a:buChar char="•"/>
            </a:pPr>
            <a:r>
              <a:rPr lang="fr-FR" sz="2400">
                <a:solidFill>
                  <a:srgbClr val="FF0000"/>
                </a:solidFill>
              </a:rPr>
              <a:t>réduire les retraits de paragraphe</a:t>
            </a:r>
            <a:endParaRPr lang="es-ES" sz="2400">
              <a:solidFill>
                <a:srgbClr val="FF0000"/>
              </a:solidFill>
            </a:endParaRPr>
          </a:p>
        </p:txBody>
      </p:sp>
    </p:spTree>
    <p:extLst>
      <p:ext uri="{BB962C8B-B14F-4D97-AF65-F5344CB8AC3E}">
        <p14:creationId xmlns:p14="http://schemas.microsoft.com/office/powerpoint/2010/main" val="39674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7</a:t>
            </a:fld>
            <a:endParaRPr lang="fr-FR"/>
          </a:p>
        </p:txBody>
      </p:sp>
      <p:sp>
        <p:nvSpPr>
          <p:cNvPr id="5" name="Rectangle 4"/>
          <p:cNvSpPr/>
          <p:nvPr/>
        </p:nvSpPr>
        <p:spPr>
          <a:xfrm>
            <a:off x="683568" y="1087963"/>
            <a:ext cx="8035226" cy="4370427"/>
          </a:xfrm>
          <a:prstGeom prst="rect">
            <a:avLst/>
          </a:prstGeom>
        </p:spPr>
        <p:txBody>
          <a:bodyPr wrap="square">
            <a:spAutoFit/>
          </a:bodyPr>
          <a:lstStyle/>
          <a:p>
            <a:pPr algn="just"/>
            <a:r>
              <a:rPr lang="fr-FR" sz="2200" dirty="0">
                <a:latin typeface="Times New Roman" pitchFamily="18" charset="0"/>
                <a:cs typeface="Times New Roman" pitchFamily="18" charset="0"/>
              </a:rPr>
              <a:t>Il existe 5 modes d’affichage d’un </a:t>
            </a:r>
            <a:r>
              <a:rPr lang="fr-FR" sz="2200" dirty="0" smtClean="0">
                <a:latin typeface="Times New Roman" pitchFamily="18" charset="0"/>
                <a:cs typeface="Times New Roman" pitchFamily="18" charset="0"/>
              </a:rPr>
              <a:t>document.</a:t>
            </a:r>
          </a:p>
          <a:p>
            <a:pPr algn="just"/>
            <a:r>
              <a:rPr lang="fr-FR" sz="2200" dirty="0">
                <a:latin typeface="Times New Roman" pitchFamily="18" charset="0"/>
                <a:cs typeface="Times New Roman" pitchFamily="18" charset="0"/>
              </a:rPr>
              <a:t>Leurs commandes sont présentes à l’onglet Affichage, dans le groupe </a:t>
            </a:r>
            <a:r>
              <a:rPr lang="fr-FR" sz="2200" dirty="0" smtClean="0">
                <a:latin typeface="Times New Roman" pitchFamily="18" charset="0"/>
                <a:cs typeface="Times New Roman" pitchFamily="18" charset="0"/>
              </a:rPr>
              <a:t>«Affichages </a:t>
            </a:r>
            <a:r>
              <a:rPr lang="fr-FR" sz="2200" dirty="0">
                <a:latin typeface="Times New Roman" pitchFamily="18" charset="0"/>
                <a:cs typeface="Times New Roman" pitchFamily="18" charset="0"/>
              </a:rPr>
              <a:t>document </a:t>
            </a:r>
            <a:r>
              <a:rPr lang="fr-FR" sz="2200" dirty="0" smtClean="0">
                <a:latin typeface="Times New Roman" pitchFamily="18" charset="0"/>
                <a:cs typeface="Times New Roman" pitchFamily="18" charset="0"/>
              </a:rPr>
              <a:t>»</a:t>
            </a:r>
          </a:p>
          <a:p>
            <a:endParaRPr lang="es-ES" sz="2000" dirty="0">
              <a:latin typeface="Times New Roman" pitchFamily="18" charset="0"/>
              <a:cs typeface="Times New Roman" pitchFamily="18" charset="0"/>
            </a:endParaRPr>
          </a:p>
          <a:p>
            <a:pPr marL="342900" indent="-342900">
              <a:buFont typeface="Wingdings" pitchFamily="2" charset="2"/>
              <a:buChar char="Ø"/>
            </a:pPr>
            <a:r>
              <a:rPr lang="es-ES" sz="2400" u="sng" dirty="0">
                <a:solidFill>
                  <a:srgbClr val="0070C0"/>
                </a:solidFill>
                <a:latin typeface="Times New Roman" pitchFamily="18" charset="0"/>
                <a:cs typeface="Times New Roman" pitchFamily="18" charset="0"/>
              </a:rPr>
              <a:t>Page</a:t>
            </a:r>
            <a:r>
              <a:rPr lang="es-ES" sz="2400" dirty="0">
                <a:solidFill>
                  <a:srgbClr val="0070C0"/>
                </a:solidFill>
                <a:latin typeface="Times New Roman" pitchFamily="18" charset="0"/>
                <a:cs typeface="Times New Roman" pitchFamily="18" charset="0"/>
              </a:rPr>
              <a:t> </a:t>
            </a:r>
            <a:r>
              <a:rPr lang="es-ES"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c’est </a:t>
            </a:r>
            <a:r>
              <a:rPr lang="fr-FR" sz="2400" dirty="0">
                <a:latin typeface="Times New Roman" pitchFamily="18" charset="0"/>
                <a:cs typeface="Times New Roman" pitchFamily="18" charset="0"/>
              </a:rPr>
              <a:t>le mode actif par défaut, car le plus </a:t>
            </a:r>
            <a:r>
              <a:rPr lang="fr-FR" sz="2400" dirty="0" smtClean="0">
                <a:latin typeface="Times New Roman" pitchFamily="18" charset="0"/>
                <a:cs typeface="Times New Roman" pitchFamily="18" charset="0"/>
              </a:rPr>
              <a:t>utilisé.</a:t>
            </a:r>
            <a:endParaRPr lang="fr-FR" sz="2400" dirty="0">
              <a:latin typeface="Times New Roman" pitchFamily="18" charset="0"/>
              <a:cs typeface="Times New Roman" pitchFamily="18" charset="0"/>
            </a:endParaRPr>
          </a:p>
          <a:p>
            <a:pPr marL="342900" indent="-342900">
              <a:buFont typeface="Wingdings" pitchFamily="2" charset="2"/>
              <a:buChar char="Ø"/>
            </a:pPr>
            <a:r>
              <a:rPr lang="es-ES" sz="2400" u="sng" dirty="0" err="1">
                <a:solidFill>
                  <a:srgbClr val="0070C0"/>
                </a:solidFill>
                <a:latin typeface="Times New Roman" pitchFamily="18" charset="0"/>
                <a:cs typeface="Times New Roman" pitchFamily="18" charset="0"/>
              </a:rPr>
              <a:t>Lecture</a:t>
            </a:r>
            <a:r>
              <a:rPr lang="es-ES" sz="2400" u="sng" dirty="0">
                <a:solidFill>
                  <a:srgbClr val="0070C0"/>
                </a:solidFill>
                <a:latin typeface="Times New Roman" pitchFamily="18" charset="0"/>
                <a:cs typeface="Times New Roman" pitchFamily="18" charset="0"/>
              </a:rPr>
              <a:t> </a:t>
            </a:r>
            <a:r>
              <a:rPr lang="es-ES" sz="2400" u="sng" dirty="0" err="1">
                <a:solidFill>
                  <a:srgbClr val="0070C0"/>
                </a:solidFill>
                <a:latin typeface="Times New Roman" pitchFamily="18" charset="0"/>
                <a:cs typeface="Times New Roman" pitchFamily="18" charset="0"/>
              </a:rPr>
              <a:t>plein</a:t>
            </a:r>
            <a:r>
              <a:rPr lang="es-ES" sz="2400" u="sng" dirty="0">
                <a:solidFill>
                  <a:srgbClr val="0070C0"/>
                </a:solidFill>
                <a:latin typeface="Times New Roman" pitchFamily="18" charset="0"/>
                <a:cs typeface="Times New Roman" pitchFamily="18" charset="0"/>
              </a:rPr>
              <a:t> </a:t>
            </a:r>
            <a:r>
              <a:rPr lang="es-ES" sz="2400" u="sng" dirty="0" err="1">
                <a:solidFill>
                  <a:srgbClr val="0070C0"/>
                </a:solidFill>
                <a:latin typeface="Times New Roman" pitchFamily="18" charset="0"/>
                <a:cs typeface="Times New Roman" pitchFamily="18" charset="0"/>
              </a:rPr>
              <a:t>écran</a:t>
            </a:r>
            <a:r>
              <a:rPr lang="es-ES" sz="2400" u="sng" dirty="0">
                <a:solidFill>
                  <a:srgbClr val="0070C0"/>
                </a:solidFill>
                <a:latin typeface="Times New Roman" pitchFamily="18" charset="0"/>
                <a:cs typeface="Times New Roman" pitchFamily="18" charset="0"/>
              </a:rPr>
              <a:t> :      </a:t>
            </a:r>
            <a:r>
              <a:rPr lang="fr-FR" sz="2400" dirty="0" smtClean="0">
                <a:latin typeface="Times New Roman" pitchFamily="18" charset="0"/>
                <a:cs typeface="Times New Roman" pitchFamily="18" charset="0"/>
              </a:rPr>
              <a:t>le </a:t>
            </a:r>
            <a:r>
              <a:rPr lang="fr-FR" sz="2400" dirty="0">
                <a:latin typeface="Times New Roman" pitchFamily="18" charset="0"/>
                <a:cs typeface="Times New Roman" pitchFamily="18" charset="0"/>
              </a:rPr>
              <a:t>ruban disparaît, le document s’affiche </a:t>
            </a:r>
            <a:r>
              <a:rPr lang="fr-FR" sz="2400" dirty="0" smtClean="0">
                <a:latin typeface="Times New Roman" pitchFamily="18" charset="0"/>
                <a:cs typeface="Times New Roman" pitchFamily="18" charset="0"/>
              </a:rPr>
              <a:t>«plein </a:t>
            </a:r>
            <a:r>
              <a:rPr lang="fr-FR" sz="2400" dirty="0">
                <a:latin typeface="Times New Roman" pitchFamily="18" charset="0"/>
                <a:cs typeface="Times New Roman" pitchFamily="18" charset="0"/>
              </a:rPr>
              <a:t>écran » permettant une lecture aisée. </a:t>
            </a:r>
          </a:p>
          <a:p>
            <a:pPr marL="342900" indent="-342900">
              <a:buFont typeface="Wingdings" pitchFamily="2" charset="2"/>
              <a:buChar char="Ø"/>
            </a:pPr>
            <a:r>
              <a:rPr lang="es-ES" sz="2400" u="sng" dirty="0">
                <a:solidFill>
                  <a:srgbClr val="0070C0"/>
                </a:solidFill>
                <a:latin typeface="Times New Roman" pitchFamily="18" charset="0"/>
                <a:cs typeface="Times New Roman" pitchFamily="18" charset="0"/>
              </a:rPr>
              <a:t>Web :       </a:t>
            </a:r>
            <a:r>
              <a:rPr lang="fr-FR" sz="2400" dirty="0" smtClean="0">
                <a:latin typeface="Times New Roman" pitchFamily="18" charset="0"/>
                <a:cs typeface="Times New Roman" pitchFamily="18" charset="0"/>
              </a:rPr>
              <a:t>mode </a:t>
            </a:r>
            <a:r>
              <a:rPr lang="fr-FR" sz="2400" dirty="0">
                <a:latin typeface="Times New Roman" pitchFamily="18" charset="0"/>
                <a:cs typeface="Times New Roman" pitchFamily="18" charset="0"/>
              </a:rPr>
              <a:t>conçu pour créer des pages en langage HTML </a:t>
            </a:r>
          </a:p>
          <a:p>
            <a:pPr marL="342900" indent="-342900">
              <a:buFont typeface="Wingdings" pitchFamily="2" charset="2"/>
              <a:buChar char="Ø"/>
            </a:pPr>
            <a:r>
              <a:rPr lang="es-ES" sz="2400" u="sng" dirty="0">
                <a:solidFill>
                  <a:srgbClr val="0070C0"/>
                </a:solidFill>
                <a:latin typeface="Times New Roman" pitchFamily="18" charset="0"/>
                <a:cs typeface="Times New Roman" pitchFamily="18" charset="0"/>
              </a:rPr>
              <a:t>Plan :       </a:t>
            </a:r>
            <a:r>
              <a:rPr lang="fr-FR" sz="2400" dirty="0" smtClean="0">
                <a:latin typeface="Times New Roman" pitchFamily="18" charset="0"/>
                <a:cs typeface="Times New Roman" pitchFamily="18" charset="0"/>
              </a:rPr>
              <a:t>principalement </a:t>
            </a:r>
            <a:r>
              <a:rPr lang="fr-FR" sz="2400" dirty="0">
                <a:latin typeface="Times New Roman" pitchFamily="18" charset="0"/>
                <a:cs typeface="Times New Roman" pitchFamily="18" charset="0"/>
              </a:rPr>
              <a:t>utilisé dans un long document </a:t>
            </a:r>
            <a:endParaRPr lang="fr-FR" sz="2400" dirty="0" smtClean="0">
              <a:latin typeface="Times New Roman" pitchFamily="18" charset="0"/>
              <a:cs typeface="Times New Roman" pitchFamily="18" charset="0"/>
            </a:endParaRPr>
          </a:p>
          <a:p>
            <a:pPr marL="342900" indent="-342900">
              <a:buFont typeface="Wingdings" pitchFamily="2" charset="2"/>
              <a:buChar char="Ø"/>
            </a:pPr>
            <a:r>
              <a:rPr lang="es-ES" sz="2400" u="sng" dirty="0" err="1">
                <a:solidFill>
                  <a:srgbClr val="0070C0"/>
                </a:solidFill>
                <a:latin typeface="Times New Roman" pitchFamily="18" charset="0"/>
                <a:cs typeface="Times New Roman" pitchFamily="18" charset="0"/>
              </a:rPr>
              <a:t>Brouillon</a:t>
            </a:r>
            <a:r>
              <a:rPr lang="es-ES" sz="2400" u="sng" dirty="0">
                <a:solidFill>
                  <a:srgbClr val="0070C0"/>
                </a:solidFill>
                <a:latin typeface="Times New Roman" pitchFamily="18" charset="0"/>
                <a:cs typeface="Times New Roman" pitchFamily="18" charset="0"/>
              </a:rPr>
              <a:t> </a:t>
            </a:r>
            <a:r>
              <a:rPr lang="es-ES" sz="2400" dirty="0" smtClean="0"/>
              <a:t>:       </a:t>
            </a:r>
            <a:r>
              <a:rPr lang="fr-FR" sz="2400" dirty="0">
                <a:latin typeface="Times New Roman" pitchFamily="18" charset="0"/>
                <a:cs typeface="Times New Roman" pitchFamily="18" charset="0"/>
              </a:rPr>
              <a:t>ce mode permet de faire défiler plus rapidement le document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055" y="2617527"/>
            <a:ext cx="34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996952"/>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496" y="3715672"/>
            <a:ext cx="3143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1705" y="4470326"/>
            <a:ext cx="304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4869160"/>
            <a:ext cx="3143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5337806"/>
            <a:ext cx="4392488" cy="95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051720" y="260648"/>
            <a:ext cx="4752528"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3000" b="1"/>
              <a:t>FENETRE PRINCIPALE </a:t>
            </a:r>
          </a:p>
        </p:txBody>
      </p:sp>
    </p:spTree>
    <p:extLst>
      <p:ext uri="{BB962C8B-B14F-4D97-AF65-F5344CB8AC3E}">
        <p14:creationId xmlns:p14="http://schemas.microsoft.com/office/powerpoint/2010/main" val="27138694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70</a:t>
            </a:fld>
            <a:endParaRPr lang="fr-FR"/>
          </a:p>
        </p:txBody>
      </p:sp>
      <p:sp>
        <p:nvSpPr>
          <p:cNvPr id="4" name="Rectangle 3"/>
          <p:cNvSpPr/>
          <p:nvPr/>
        </p:nvSpPr>
        <p:spPr>
          <a:xfrm>
            <a:off x="539552" y="418887"/>
            <a:ext cx="8305639" cy="3046988"/>
          </a:xfrm>
          <a:prstGeom prst="rect">
            <a:avLst/>
          </a:prstGeom>
        </p:spPr>
        <p:txBody>
          <a:bodyPr wrap="square">
            <a:spAutoFit/>
          </a:bodyPr>
          <a:lstStyle/>
          <a:p>
            <a:r>
              <a:rPr lang="fr-FR" sz="2400" smtClean="0"/>
              <a:t>9. Dans </a:t>
            </a:r>
            <a:r>
              <a:rPr lang="fr-FR" sz="2400"/>
              <a:t>notre document, on a saisi M.DUREND plusieurs fois au lieu de l'écrire ainsi : M.DURAND. Qu'envisagez-vous faire pour rectifier cette erreur</a:t>
            </a:r>
            <a:r>
              <a:rPr lang="fr-FR" sz="2400" smtClean="0"/>
              <a:t>?</a:t>
            </a:r>
          </a:p>
          <a:p>
            <a:pPr marL="993775" indent="-342900">
              <a:buFont typeface="Arial" panose="020B0604020202020204" pitchFamily="34" charset="0"/>
              <a:buChar char="•"/>
            </a:pPr>
            <a:r>
              <a:rPr lang="fr-FR" sz="2400" smtClean="0"/>
              <a:t>Surtout </a:t>
            </a:r>
            <a:r>
              <a:rPr lang="fr-FR" sz="2400"/>
              <a:t>se remettre en début de document. Parcourir celui-ci paragraphe par paragraphe afin de ne sauter aucun mot, et corriger au fur et à </a:t>
            </a:r>
            <a:r>
              <a:rPr lang="fr-FR" sz="2400" smtClean="0"/>
              <a:t>mesure</a:t>
            </a:r>
          </a:p>
          <a:p>
            <a:pPr marL="993775" indent="-342900">
              <a:buFont typeface="Arial" panose="020B0604020202020204" pitchFamily="34" charset="0"/>
              <a:buChar char="•"/>
            </a:pPr>
            <a:r>
              <a:rPr lang="fr-FR" sz="2400" smtClean="0"/>
              <a:t>Utiliser </a:t>
            </a:r>
            <a:r>
              <a:rPr lang="fr-FR" sz="2400"/>
              <a:t>la fonction </a:t>
            </a:r>
            <a:r>
              <a:rPr lang="fr-FR" sz="2400" smtClean="0"/>
              <a:t>Rechercher/Remplacer</a:t>
            </a:r>
          </a:p>
          <a:p>
            <a:pPr marL="993775" indent="-342900">
              <a:buFont typeface="Arial" panose="020B0604020202020204" pitchFamily="34" charset="0"/>
              <a:buChar char="•"/>
            </a:pPr>
            <a:r>
              <a:rPr lang="fr-FR" sz="2400" smtClean="0"/>
              <a:t>Paramétrer </a:t>
            </a:r>
            <a:r>
              <a:rPr lang="fr-FR" sz="2400"/>
              <a:t>la fonction Insertion automatique</a:t>
            </a:r>
            <a:endParaRPr lang="es-ES" sz="2400"/>
          </a:p>
        </p:txBody>
      </p:sp>
      <p:sp>
        <p:nvSpPr>
          <p:cNvPr id="5" name="Rectangle 4"/>
          <p:cNvSpPr/>
          <p:nvPr/>
        </p:nvSpPr>
        <p:spPr>
          <a:xfrm>
            <a:off x="539552" y="2611557"/>
            <a:ext cx="7740352" cy="419695"/>
          </a:xfrm>
          <a:prstGeom prst="rect">
            <a:avLst/>
          </a:prstGeom>
        </p:spPr>
        <p:txBody>
          <a:bodyPr wrap="square">
            <a:spAutoFit/>
          </a:bodyPr>
          <a:lstStyle/>
          <a:p>
            <a:pPr marL="993775" indent="-342900">
              <a:buFont typeface="Arial" panose="020B0604020202020204" pitchFamily="34" charset="0"/>
              <a:buChar char="•"/>
            </a:pPr>
            <a:r>
              <a:rPr lang="fr-FR" sz="2400">
                <a:solidFill>
                  <a:srgbClr val="FF0000"/>
                </a:solidFill>
              </a:rPr>
              <a:t>Utiliser la fonction Rechercher/Remplacer</a:t>
            </a:r>
          </a:p>
        </p:txBody>
      </p:sp>
      <p:sp>
        <p:nvSpPr>
          <p:cNvPr id="6" name="Rectangle 5"/>
          <p:cNvSpPr/>
          <p:nvPr/>
        </p:nvSpPr>
        <p:spPr>
          <a:xfrm>
            <a:off x="539552" y="3707634"/>
            <a:ext cx="8136904" cy="1569660"/>
          </a:xfrm>
          <a:prstGeom prst="rect">
            <a:avLst/>
          </a:prstGeom>
        </p:spPr>
        <p:txBody>
          <a:bodyPr wrap="square">
            <a:spAutoFit/>
          </a:bodyPr>
          <a:lstStyle/>
          <a:p>
            <a:r>
              <a:rPr lang="fr-FR" sz="2400" smtClean="0"/>
              <a:t>10. Pour transformer </a:t>
            </a:r>
            <a:r>
              <a:rPr lang="fr-FR" sz="2400"/>
              <a:t>un texte tapé en majuscule en minuscule </a:t>
            </a:r>
            <a:r>
              <a:rPr lang="fr-FR" sz="2400" smtClean="0"/>
              <a:t>:</a:t>
            </a:r>
          </a:p>
          <a:p>
            <a:pPr marL="1082675" indent="-342900">
              <a:buFont typeface="Arial" panose="020B0604020202020204" pitchFamily="34" charset="0"/>
              <a:buChar char="•"/>
            </a:pPr>
            <a:r>
              <a:rPr lang="fr-FR" sz="2400"/>
              <a:t>On doit tout </a:t>
            </a:r>
            <a:r>
              <a:rPr lang="fr-FR" sz="2400" smtClean="0"/>
              <a:t>ressaisir </a:t>
            </a:r>
            <a:r>
              <a:rPr lang="fr-FR" sz="2400"/>
              <a:t>en </a:t>
            </a:r>
            <a:r>
              <a:rPr lang="fr-FR" sz="2400" smtClean="0"/>
              <a:t>minuscule</a:t>
            </a:r>
          </a:p>
          <a:p>
            <a:pPr marL="1082675" indent="-342900">
              <a:buFont typeface="Arial" panose="020B0604020202020204" pitchFamily="34" charset="0"/>
              <a:buChar char="•"/>
            </a:pPr>
            <a:r>
              <a:rPr lang="fr-FR" sz="2400" smtClean="0"/>
              <a:t>Au </a:t>
            </a:r>
            <a:r>
              <a:rPr lang="fr-FR" sz="2400"/>
              <a:t>menu Format Modifier la </a:t>
            </a:r>
            <a:r>
              <a:rPr lang="fr-FR" sz="2400" smtClean="0"/>
              <a:t>casse</a:t>
            </a:r>
          </a:p>
          <a:p>
            <a:pPr marL="1082675" indent="-342900">
              <a:buFont typeface="Arial" panose="020B0604020202020204" pitchFamily="34" charset="0"/>
              <a:buChar char="•"/>
            </a:pPr>
            <a:r>
              <a:rPr lang="fr-FR" sz="2400" smtClean="0"/>
              <a:t>Cliquer sur Shift (MAJ)+ F3</a:t>
            </a:r>
            <a:endParaRPr lang="es-ES" sz="2400"/>
          </a:p>
        </p:txBody>
      </p:sp>
      <p:sp>
        <p:nvSpPr>
          <p:cNvPr id="7" name="Rectangle 6"/>
          <p:cNvSpPr/>
          <p:nvPr/>
        </p:nvSpPr>
        <p:spPr>
          <a:xfrm>
            <a:off x="541576" y="4432503"/>
            <a:ext cx="6398662" cy="830997"/>
          </a:xfrm>
          <a:prstGeom prst="rect">
            <a:avLst/>
          </a:prstGeom>
        </p:spPr>
        <p:txBody>
          <a:bodyPr wrap="square">
            <a:spAutoFit/>
          </a:bodyPr>
          <a:lstStyle/>
          <a:p>
            <a:pPr marL="1082675" indent="-342900">
              <a:buFont typeface="Arial" panose="020B0604020202020204" pitchFamily="34" charset="0"/>
              <a:buChar char="•"/>
            </a:pPr>
            <a:r>
              <a:rPr lang="fr-FR" sz="2400">
                <a:solidFill>
                  <a:srgbClr val="FF0000"/>
                </a:solidFill>
              </a:rPr>
              <a:t>Au menu Format Modifier la casse</a:t>
            </a:r>
          </a:p>
          <a:p>
            <a:pPr marL="1082675" indent="-342900">
              <a:buFont typeface="Arial" panose="020B0604020202020204" pitchFamily="34" charset="0"/>
              <a:buChar char="•"/>
            </a:pPr>
            <a:r>
              <a:rPr lang="fr-FR" sz="2400">
                <a:solidFill>
                  <a:srgbClr val="FF0000"/>
                </a:solidFill>
              </a:rPr>
              <a:t>Cliquer sur Shift (MAJ)+ F3</a:t>
            </a:r>
            <a:endParaRPr lang="es-ES" sz="2400">
              <a:solidFill>
                <a:srgbClr val="FF0000"/>
              </a:solidFill>
            </a:endParaRPr>
          </a:p>
        </p:txBody>
      </p:sp>
    </p:spTree>
    <p:extLst>
      <p:ext uri="{BB962C8B-B14F-4D97-AF65-F5344CB8AC3E}">
        <p14:creationId xmlns:p14="http://schemas.microsoft.com/office/powerpoint/2010/main" val="40389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71</a:t>
            </a:fld>
            <a:endParaRPr lang="fr-FR"/>
          </a:p>
        </p:txBody>
      </p:sp>
      <p:sp>
        <p:nvSpPr>
          <p:cNvPr id="4" name="Rectangle 3"/>
          <p:cNvSpPr/>
          <p:nvPr/>
        </p:nvSpPr>
        <p:spPr>
          <a:xfrm>
            <a:off x="505038" y="488634"/>
            <a:ext cx="7272808" cy="1938992"/>
          </a:xfrm>
          <a:prstGeom prst="rect">
            <a:avLst/>
          </a:prstGeom>
        </p:spPr>
        <p:txBody>
          <a:bodyPr wrap="square">
            <a:spAutoFit/>
          </a:bodyPr>
          <a:lstStyle/>
          <a:p>
            <a:r>
              <a:rPr lang="fr-FR" sz="2400" smtClean="0"/>
              <a:t>11. La </a:t>
            </a:r>
            <a:r>
              <a:rPr lang="fr-FR" sz="2400"/>
              <a:t>Mise en forme s'applique </a:t>
            </a:r>
            <a:r>
              <a:rPr lang="fr-FR" sz="2400" smtClean="0"/>
              <a:t>:</a:t>
            </a:r>
          </a:p>
          <a:p>
            <a:pPr marL="1082675" indent="-342900">
              <a:buFont typeface="Arial" panose="020B0604020202020204" pitchFamily="34" charset="0"/>
              <a:buChar char="•"/>
            </a:pPr>
            <a:r>
              <a:rPr lang="fr-FR" sz="2400" smtClean="0"/>
              <a:t>Aux caractères</a:t>
            </a:r>
          </a:p>
          <a:p>
            <a:pPr marL="1082675" indent="-342900">
              <a:buFont typeface="Arial" panose="020B0604020202020204" pitchFamily="34" charset="0"/>
              <a:buChar char="•"/>
            </a:pPr>
            <a:r>
              <a:rPr lang="fr-FR" sz="2400" smtClean="0"/>
              <a:t>A </a:t>
            </a:r>
            <a:r>
              <a:rPr lang="fr-FR" sz="2400"/>
              <a:t>la saisie de </a:t>
            </a:r>
            <a:r>
              <a:rPr lang="fr-FR" sz="2400" smtClean="0"/>
              <a:t>texte</a:t>
            </a:r>
          </a:p>
          <a:p>
            <a:pPr marL="1082675" indent="-342900">
              <a:buFont typeface="Arial" panose="020B0604020202020204" pitchFamily="34" charset="0"/>
              <a:buChar char="•"/>
            </a:pPr>
            <a:r>
              <a:rPr lang="fr-FR" sz="2400" smtClean="0"/>
              <a:t>à </a:t>
            </a:r>
            <a:r>
              <a:rPr lang="fr-FR" sz="2400"/>
              <a:t>la </a:t>
            </a:r>
            <a:r>
              <a:rPr lang="fr-FR" sz="2400" smtClean="0"/>
              <a:t>page</a:t>
            </a:r>
          </a:p>
          <a:p>
            <a:pPr marL="1082675" indent="-342900">
              <a:buFont typeface="Arial" panose="020B0604020202020204" pitchFamily="34" charset="0"/>
              <a:buChar char="•"/>
            </a:pPr>
            <a:r>
              <a:rPr lang="fr-FR" sz="2400" smtClean="0"/>
              <a:t>Aux </a:t>
            </a:r>
            <a:r>
              <a:rPr lang="fr-FR" sz="2400"/>
              <a:t>tableaux</a:t>
            </a:r>
            <a:endParaRPr lang="es-ES" sz="2400"/>
          </a:p>
        </p:txBody>
      </p:sp>
      <p:sp>
        <p:nvSpPr>
          <p:cNvPr id="5" name="Rectangle 4"/>
          <p:cNvSpPr/>
          <p:nvPr/>
        </p:nvSpPr>
        <p:spPr>
          <a:xfrm>
            <a:off x="505038" y="861939"/>
            <a:ext cx="3103542" cy="461665"/>
          </a:xfrm>
          <a:prstGeom prst="rect">
            <a:avLst/>
          </a:prstGeom>
        </p:spPr>
        <p:txBody>
          <a:bodyPr wrap="none">
            <a:spAutoFit/>
          </a:bodyPr>
          <a:lstStyle/>
          <a:p>
            <a:pPr marL="1082675" indent="-342900">
              <a:buFont typeface="Arial" panose="020B0604020202020204" pitchFamily="34" charset="0"/>
              <a:buChar char="•"/>
            </a:pPr>
            <a:r>
              <a:rPr lang="fr-FR" sz="2400">
                <a:solidFill>
                  <a:srgbClr val="FF0000"/>
                </a:solidFill>
              </a:rPr>
              <a:t>Aux caractères</a:t>
            </a:r>
          </a:p>
        </p:txBody>
      </p:sp>
      <p:sp>
        <p:nvSpPr>
          <p:cNvPr id="6" name="Rectangle 5"/>
          <p:cNvSpPr/>
          <p:nvPr/>
        </p:nvSpPr>
        <p:spPr>
          <a:xfrm>
            <a:off x="505038" y="1954119"/>
            <a:ext cx="2894767" cy="507832"/>
          </a:xfrm>
          <a:prstGeom prst="rect">
            <a:avLst/>
          </a:prstGeom>
        </p:spPr>
        <p:txBody>
          <a:bodyPr wrap="none">
            <a:spAutoFit/>
          </a:bodyPr>
          <a:lstStyle/>
          <a:p>
            <a:pPr marL="1082675" indent="-342900">
              <a:buFont typeface="Arial" panose="020B0604020202020204" pitchFamily="34" charset="0"/>
              <a:buChar char="•"/>
            </a:pPr>
            <a:r>
              <a:rPr lang="fr-FR" sz="2400">
                <a:solidFill>
                  <a:srgbClr val="FF0000"/>
                </a:solidFill>
              </a:rPr>
              <a:t>Aux tableaux</a:t>
            </a:r>
            <a:endParaRPr lang="es-ES" sz="2400">
              <a:solidFill>
                <a:srgbClr val="FF0000"/>
              </a:solidFill>
            </a:endParaRPr>
          </a:p>
        </p:txBody>
      </p:sp>
      <p:sp>
        <p:nvSpPr>
          <p:cNvPr id="7" name="Rectangle 6"/>
          <p:cNvSpPr/>
          <p:nvPr/>
        </p:nvSpPr>
        <p:spPr>
          <a:xfrm>
            <a:off x="467544" y="2433832"/>
            <a:ext cx="8352928" cy="3046988"/>
          </a:xfrm>
          <a:prstGeom prst="rect">
            <a:avLst/>
          </a:prstGeom>
        </p:spPr>
        <p:txBody>
          <a:bodyPr wrap="square">
            <a:spAutoFit/>
          </a:bodyPr>
          <a:lstStyle/>
          <a:p>
            <a:r>
              <a:rPr lang="fr-FR" sz="2400" smtClean="0"/>
              <a:t>12. Cochez </a:t>
            </a:r>
            <a:r>
              <a:rPr lang="fr-FR" sz="2400"/>
              <a:t>les différents mode d'affichage dans </a:t>
            </a:r>
            <a:r>
              <a:rPr lang="fr-FR" sz="2400" smtClean="0"/>
              <a:t>Word :</a:t>
            </a:r>
          </a:p>
          <a:p>
            <a:pPr marL="1082675" indent="-342900">
              <a:buFont typeface="Arial" panose="020B0604020202020204" pitchFamily="34" charset="0"/>
              <a:buChar char="•"/>
            </a:pPr>
            <a:r>
              <a:rPr lang="fr-FR" sz="2400" smtClean="0"/>
              <a:t>Normal</a:t>
            </a:r>
          </a:p>
          <a:p>
            <a:pPr marL="1082675" indent="-342900">
              <a:buFont typeface="Arial" panose="020B0604020202020204" pitchFamily="34" charset="0"/>
              <a:buChar char="•"/>
            </a:pPr>
            <a:r>
              <a:rPr lang="fr-FR" sz="2400" smtClean="0"/>
              <a:t>Miniature</a:t>
            </a:r>
          </a:p>
          <a:p>
            <a:pPr marL="1082675" indent="-342900">
              <a:buFont typeface="Arial" panose="020B0604020202020204" pitchFamily="34" charset="0"/>
              <a:buChar char="•"/>
            </a:pPr>
            <a:r>
              <a:rPr lang="fr-FR" sz="2400" smtClean="0"/>
              <a:t>Zoom</a:t>
            </a:r>
          </a:p>
          <a:p>
            <a:pPr marL="1082675" indent="-342900">
              <a:buFont typeface="Arial" panose="020B0604020202020204" pitchFamily="34" charset="0"/>
              <a:buChar char="•"/>
            </a:pPr>
            <a:r>
              <a:rPr lang="fr-FR" sz="2400" smtClean="0"/>
              <a:t>Page entière</a:t>
            </a:r>
          </a:p>
          <a:p>
            <a:pPr marL="1082675" indent="-342900">
              <a:buFont typeface="Arial" panose="020B0604020202020204" pitchFamily="34" charset="0"/>
              <a:buChar char="•"/>
            </a:pPr>
            <a:r>
              <a:rPr lang="fr-FR" sz="2400" smtClean="0"/>
              <a:t>Plan</a:t>
            </a:r>
          </a:p>
          <a:p>
            <a:pPr marL="1082675" indent="-342900">
              <a:buFont typeface="Arial" panose="020B0604020202020204" pitchFamily="34" charset="0"/>
              <a:buChar char="•"/>
            </a:pPr>
            <a:r>
              <a:rPr lang="fr-FR" sz="2400" smtClean="0"/>
              <a:t>Web</a:t>
            </a:r>
          </a:p>
          <a:p>
            <a:pPr marL="1082675" indent="-342900">
              <a:buFont typeface="Arial" panose="020B0604020202020204" pitchFamily="34" charset="0"/>
              <a:buChar char="•"/>
            </a:pPr>
            <a:r>
              <a:rPr lang="fr-FR" sz="2400" smtClean="0"/>
              <a:t>page</a:t>
            </a:r>
            <a:endParaRPr lang="es-ES" sz="2400"/>
          </a:p>
        </p:txBody>
      </p:sp>
      <p:sp>
        <p:nvSpPr>
          <p:cNvPr id="8" name="Rectangle 7"/>
          <p:cNvSpPr/>
          <p:nvPr/>
        </p:nvSpPr>
        <p:spPr>
          <a:xfrm>
            <a:off x="467544" y="2795838"/>
            <a:ext cx="2209259" cy="614477"/>
          </a:xfrm>
          <a:prstGeom prst="rect">
            <a:avLst/>
          </a:prstGeom>
        </p:spPr>
        <p:txBody>
          <a:bodyPr wrap="none">
            <a:spAutoFit/>
          </a:bodyPr>
          <a:lstStyle/>
          <a:p>
            <a:pPr marL="1082675" indent="-342900">
              <a:buFont typeface="Arial" panose="020B0604020202020204" pitchFamily="34" charset="0"/>
              <a:buChar char="•"/>
            </a:pPr>
            <a:r>
              <a:rPr lang="fr-FR" sz="2400">
                <a:solidFill>
                  <a:srgbClr val="FF0000"/>
                </a:solidFill>
              </a:rPr>
              <a:t>Normal</a:t>
            </a:r>
          </a:p>
        </p:txBody>
      </p:sp>
      <p:sp>
        <p:nvSpPr>
          <p:cNvPr id="9" name="Rectangle 8"/>
          <p:cNvSpPr/>
          <p:nvPr/>
        </p:nvSpPr>
        <p:spPr>
          <a:xfrm>
            <a:off x="467544" y="4275648"/>
            <a:ext cx="4572000" cy="1091208"/>
          </a:xfrm>
          <a:prstGeom prst="rect">
            <a:avLst/>
          </a:prstGeom>
        </p:spPr>
        <p:txBody>
          <a:bodyPr>
            <a:spAutoFit/>
          </a:bodyPr>
          <a:lstStyle/>
          <a:p>
            <a:pPr marL="1082675" indent="-342900">
              <a:buFont typeface="Arial" panose="020B0604020202020204" pitchFamily="34" charset="0"/>
              <a:buChar char="•"/>
            </a:pPr>
            <a:r>
              <a:rPr lang="fr-FR" sz="2400">
                <a:solidFill>
                  <a:srgbClr val="FF0000"/>
                </a:solidFill>
              </a:rPr>
              <a:t>Plan</a:t>
            </a:r>
          </a:p>
          <a:p>
            <a:pPr marL="1082675" indent="-342900">
              <a:buFont typeface="Arial" panose="020B0604020202020204" pitchFamily="34" charset="0"/>
              <a:buChar char="•"/>
            </a:pPr>
            <a:r>
              <a:rPr lang="fr-FR" sz="2400">
                <a:solidFill>
                  <a:srgbClr val="FF0000"/>
                </a:solidFill>
              </a:rPr>
              <a:t>Web</a:t>
            </a:r>
          </a:p>
          <a:p>
            <a:pPr marL="1082675" indent="-342900">
              <a:buFont typeface="Arial" panose="020B0604020202020204" pitchFamily="34" charset="0"/>
              <a:buChar char="•"/>
            </a:pPr>
            <a:r>
              <a:rPr lang="fr-FR" sz="2400">
                <a:solidFill>
                  <a:srgbClr val="FF0000"/>
                </a:solidFill>
              </a:rPr>
              <a:t>page</a:t>
            </a:r>
            <a:endParaRPr lang="es-ES" sz="2400">
              <a:solidFill>
                <a:srgbClr val="FF0000"/>
              </a:solidFill>
            </a:endParaRPr>
          </a:p>
        </p:txBody>
      </p:sp>
    </p:spTree>
    <p:extLst>
      <p:ext uri="{BB962C8B-B14F-4D97-AF65-F5344CB8AC3E}">
        <p14:creationId xmlns:p14="http://schemas.microsoft.com/office/powerpoint/2010/main" val="18255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72</a:t>
            </a:fld>
            <a:endParaRPr lang="fr-FR"/>
          </a:p>
        </p:txBody>
      </p:sp>
      <p:sp>
        <p:nvSpPr>
          <p:cNvPr id="4" name="Rectangle 3"/>
          <p:cNvSpPr/>
          <p:nvPr/>
        </p:nvSpPr>
        <p:spPr>
          <a:xfrm>
            <a:off x="488219" y="686883"/>
            <a:ext cx="8352928" cy="2677656"/>
          </a:xfrm>
          <a:prstGeom prst="rect">
            <a:avLst/>
          </a:prstGeom>
        </p:spPr>
        <p:txBody>
          <a:bodyPr wrap="square">
            <a:spAutoFit/>
          </a:bodyPr>
          <a:lstStyle/>
          <a:p>
            <a:r>
              <a:rPr lang="fr-FR" sz="2400" smtClean="0"/>
              <a:t>13. Je </a:t>
            </a:r>
            <a:r>
              <a:rPr lang="fr-FR" sz="2400"/>
              <a:t>suis sûr de l'orthographe de certains mots, pourtant W</a:t>
            </a:r>
            <a:r>
              <a:rPr lang="fr-FR" sz="2400" smtClean="0"/>
              <a:t>ord </a:t>
            </a:r>
            <a:r>
              <a:rPr lang="fr-FR" sz="2400"/>
              <a:t>me les souligne, il est possible que cela soit dû au fait que </a:t>
            </a:r>
            <a:r>
              <a:rPr lang="fr-FR" sz="2400" smtClean="0"/>
              <a:t>:</a:t>
            </a:r>
          </a:p>
          <a:p>
            <a:pPr marL="1077913" indent="-363538">
              <a:buFont typeface="Arial" panose="020B0604020202020204" pitchFamily="34" charset="0"/>
              <a:buChar char="•"/>
            </a:pPr>
            <a:r>
              <a:rPr lang="fr-FR" sz="2400" smtClean="0"/>
              <a:t>l'un </a:t>
            </a:r>
            <a:r>
              <a:rPr lang="fr-FR" sz="2400"/>
              <a:t>d'eux soit un nom </a:t>
            </a:r>
            <a:r>
              <a:rPr lang="fr-FR" sz="2400" smtClean="0"/>
              <a:t>commun</a:t>
            </a:r>
          </a:p>
          <a:p>
            <a:pPr marL="1077913" indent="-363538">
              <a:buFont typeface="Arial" panose="020B0604020202020204" pitchFamily="34" charset="0"/>
              <a:buChar char="•"/>
            </a:pPr>
            <a:r>
              <a:rPr lang="fr-FR" sz="2400"/>
              <a:t>l</a:t>
            </a:r>
            <a:r>
              <a:rPr lang="fr-FR" sz="2400" smtClean="0"/>
              <a:t>a </a:t>
            </a:r>
            <a:r>
              <a:rPr lang="fr-FR" sz="2400"/>
              <a:t>langue ne corresponde </a:t>
            </a:r>
            <a:r>
              <a:rPr lang="fr-FR" sz="2400" smtClean="0"/>
              <a:t>pas</a:t>
            </a:r>
          </a:p>
          <a:p>
            <a:pPr marL="1077913" indent="-363538">
              <a:buFont typeface="Arial" panose="020B0604020202020204" pitchFamily="34" charset="0"/>
              <a:buChar char="•"/>
            </a:pPr>
            <a:r>
              <a:rPr lang="fr-FR" sz="2400" smtClean="0"/>
              <a:t>le </a:t>
            </a:r>
            <a:r>
              <a:rPr lang="fr-FR" sz="2400"/>
              <a:t>système d'exploitation ne fonctionne plus </a:t>
            </a:r>
            <a:r>
              <a:rPr lang="fr-FR" sz="2400" smtClean="0"/>
              <a:t>bien</a:t>
            </a:r>
          </a:p>
          <a:p>
            <a:pPr marL="1077913" indent="-363538">
              <a:buFont typeface="Arial" panose="020B0604020202020204" pitchFamily="34" charset="0"/>
              <a:buChar char="•"/>
            </a:pPr>
            <a:r>
              <a:rPr lang="fr-FR" sz="2400" smtClean="0"/>
              <a:t>ce </a:t>
            </a:r>
            <a:r>
              <a:rPr lang="fr-FR" sz="2400"/>
              <a:t>mot ne figure pas dans son </a:t>
            </a:r>
            <a:r>
              <a:rPr lang="fr-FR" sz="2400" smtClean="0"/>
              <a:t>dictionnaire</a:t>
            </a:r>
          </a:p>
          <a:p>
            <a:pPr marL="1077913" indent="-363538">
              <a:buFont typeface="Arial" panose="020B0604020202020204" pitchFamily="34" charset="0"/>
              <a:buChar char="•"/>
            </a:pPr>
            <a:r>
              <a:rPr lang="fr-FR" sz="2400" smtClean="0"/>
              <a:t>la </a:t>
            </a:r>
            <a:r>
              <a:rPr lang="fr-FR" sz="2400"/>
              <a:t>fonction orthographe ne marche pas</a:t>
            </a:r>
            <a:endParaRPr lang="es-ES" sz="2400"/>
          </a:p>
        </p:txBody>
      </p:sp>
      <p:sp>
        <p:nvSpPr>
          <p:cNvPr id="5" name="Rectangle 4"/>
          <p:cNvSpPr/>
          <p:nvPr/>
        </p:nvSpPr>
        <p:spPr>
          <a:xfrm>
            <a:off x="496380" y="1412776"/>
            <a:ext cx="6750496" cy="830997"/>
          </a:xfrm>
          <a:prstGeom prst="rect">
            <a:avLst/>
          </a:prstGeom>
        </p:spPr>
        <p:txBody>
          <a:bodyPr wrap="square">
            <a:spAutoFit/>
          </a:bodyPr>
          <a:lstStyle/>
          <a:p>
            <a:pPr marL="1077913" indent="-363538">
              <a:buFont typeface="Arial" panose="020B0604020202020204" pitchFamily="34" charset="0"/>
              <a:buChar char="•"/>
            </a:pPr>
            <a:r>
              <a:rPr lang="fr-FR" sz="2400">
                <a:solidFill>
                  <a:srgbClr val="FF0000"/>
                </a:solidFill>
              </a:rPr>
              <a:t>l'un d'eux soit un nom commun</a:t>
            </a:r>
          </a:p>
          <a:p>
            <a:pPr marL="1077913" indent="-363538">
              <a:buFont typeface="Arial" panose="020B0604020202020204" pitchFamily="34" charset="0"/>
              <a:buChar char="•"/>
            </a:pPr>
            <a:r>
              <a:rPr lang="fr-FR" sz="2400">
                <a:solidFill>
                  <a:srgbClr val="FF0000"/>
                </a:solidFill>
              </a:rPr>
              <a:t>la langue ne corresponde pas</a:t>
            </a:r>
          </a:p>
        </p:txBody>
      </p:sp>
      <p:sp>
        <p:nvSpPr>
          <p:cNvPr id="6" name="Rectangle 5"/>
          <p:cNvSpPr/>
          <p:nvPr/>
        </p:nvSpPr>
        <p:spPr>
          <a:xfrm>
            <a:off x="488219" y="2521177"/>
            <a:ext cx="7254552" cy="830997"/>
          </a:xfrm>
          <a:prstGeom prst="rect">
            <a:avLst/>
          </a:prstGeom>
        </p:spPr>
        <p:txBody>
          <a:bodyPr wrap="square">
            <a:spAutoFit/>
          </a:bodyPr>
          <a:lstStyle/>
          <a:p>
            <a:pPr marL="1077913" indent="-363538">
              <a:buFont typeface="Arial" panose="020B0604020202020204" pitchFamily="34" charset="0"/>
              <a:buChar char="•"/>
            </a:pPr>
            <a:r>
              <a:rPr lang="fr-FR" sz="2400">
                <a:solidFill>
                  <a:srgbClr val="FF0000"/>
                </a:solidFill>
              </a:rPr>
              <a:t>ce mot ne figure pas dans son dictionnaire</a:t>
            </a:r>
          </a:p>
          <a:p>
            <a:pPr marL="1077913" indent="-363538">
              <a:buFont typeface="Arial" panose="020B0604020202020204" pitchFamily="34" charset="0"/>
              <a:buChar char="•"/>
            </a:pPr>
            <a:r>
              <a:rPr lang="fr-FR" sz="2400">
                <a:solidFill>
                  <a:srgbClr val="FF0000"/>
                </a:solidFill>
              </a:rPr>
              <a:t>la fonction orthographe ne marche pas</a:t>
            </a:r>
            <a:endParaRPr lang="es-ES" sz="2400">
              <a:solidFill>
                <a:srgbClr val="FF0000"/>
              </a:solidFill>
            </a:endParaRPr>
          </a:p>
        </p:txBody>
      </p:sp>
    </p:spTree>
    <p:extLst>
      <p:ext uri="{BB962C8B-B14F-4D97-AF65-F5344CB8AC3E}">
        <p14:creationId xmlns:p14="http://schemas.microsoft.com/office/powerpoint/2010/main" val="39938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3174" y="1948284"/>
            <a:ext cx="3272050" cy="2123658"/>
          </a:xfrm>
          <a:prstGeom prst="rect">
            <a:avLst/>
          </a:prstGeom>
        </p:spPr>
        <p:txBody>
          <a:bodyPr wrap="none">
            <a:spAutoFit/>
          </a:bodyPr>
          <a:lstStyle/>
          <a:p>
            <a:pPr algn="ctr">
              <a:lnSpc>
                <a:spcPct val="150000"/>
              </a:lnSpc>
            </a:pPr>
            <a:r>
              <a:rPr lang="fr-FR" sz="4400" b="1" smtClean="0">
                <a:solidFill>
                  <a:srgbClr val="FF0000"/>
                </a:solidFill>
              </a:rPr>
              <a:t>CHAPITRE 6</a:t>
            </a:r>
          </a:p>
          <a:p>
            <a:pPr algn="ctr">
              <a:lnSpc>
                <a:spcPct val="150000"/>
              </a:lnSpc>
            </a:pPr>
            <a:r>
              <a:rPr lang="fr-FR" sz="4400" b="1" smtClean="0">
                <a:solidFill>
                  <a:srgbClr val="FF0000"/>
                </a:solidFill>
              </a:rPr>
              <a:t>LES STYLES</a:t>
            </a:r>
            <a:endParaRPr lang="fr-FR" sz="4400" b="1">
              <a:solidFill>
                <a:srgbClr val="FF0000"/>
              </a:solidFill>
            </a:endParaRPr>
          </a:p>
        </p:txBody>
      </p:sp>
      <p:sp>
        <p:nvSpPr>
          <p:cNvPr id="11" name="Espace réservé de la date 10"/>
          <p:cNvSpPr>
            <a:spLocks noGrp="1"/>
          </p:cNvSpPr>
          <p:nvPr>
            <p:ph type="dt" sz="half" idx="10"/>
          </p:nvPr>
        </p:nvSpPr>
        <p:spPr/>
        <p:txBody>
          <a:bodyPr/>
          <a:lstStyle/>
          <a:p>
            <a:fld id="{ACF9DB92-6451-449C-A111-B7169AF67F15}" type="datetime1">
              <a:rPr lang="fr-FR" smtClean="0"/>
              <a:t>21/03/2018</a:t>
            </a:fld>
            <a:endParaRPr lang="fr-FR"/>
          </a:p>
        </p:txBody>
      </p:sp>
      <p:sp>
        <p:nvSpPr>
          <p:cNvPr id="13" name="Espace réservé du numéro de diapositive 12"/>
          <p:cNvSpPr>
            <a:spLocks noGrp="1"/>
          </p:cNvSpPr>
          <p:nvPr>
            <p:ph type="sldNum" sz="quarter" idx="12"/>
          </p:nvPr>
        </p:nvSpPr>
        <p:spPr/>
        <p:txBody>
          <a:bodyPr/>
          <a:lstStyle/>
          <a:p>
            <a:fld id="{3BAC9EA2-7CA8-4051-B8DE-F79ECBE26E2B}" type="slidenum">
              <a:rPr lang="fr-FR" smtClean="0"/>
              <a:pPr/>
              <a:t>73</a:t>
            </a:fld>
            <a:endParaRPr lang="fr-FR"/>
          </a:p>
        </p:txBody>
      </p:sp>
    </p:spTree>
    <p:extLst>
      <p:ext uri="{BB962C8B-B14F-4D97-AF65-F5344CB8AC3E}">
        <p14:creationId xmlns:p14="http://schemas.microsoft.com/office/powerpoint/2010/main" val="34889635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AAB91E-3FB5-4951-8C6C-8ED71688EDB1}"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74</a:t>
            </a:fld>
            <a:endParaRPr lang="fr-FR"/>
          </a:p>
        </p:txBody>
      </p:sp>
      <p:sp>
        <p:nvSpPr>
          <p:cNvPr id="5" name="Rectangle 4"/>
          <p:cNvSpPr/>
          <p:nvPr/>
        </p:nvSpPr>
        <p:spPr>
          <a:xfrm>
            <a:off x="2571736" y="68025"/>
            <a:ext cx="392909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Introduction</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428596" y="1142984"/>
            <a:ext cx="7929618" cy="1508105"/>
          </a:xfrm>
          <a:prstGeom prst="rect">
            <a:avLst/>
          </a:prstGeom>
        </p:spPr>
        <p:txBody>
          <a:bodyPr wrap="square">
            <a:spAutoFit/>
          </a:bodyPr>
          <a:lstStyle/>
          <a:p>
            <a:pPr>
              <a:spcBef>
                <a:spcPts val="1200"/>
              </a:spcBef>
              <a:spcAft>
                <a:spcPts val="1200"/>
              </a:spcAft>
            </a:pPr>
            <a:r>
              <a:rPr lang="fr-FR" smtClean="0">
                <a:latin typeface="Times New Roman" pitchFamily="18" charset="0"/>
                <a:cs typeface="Times New Roman" pitchFamily="18" charset="0"/>
              </a:rPr>
              <a:t>	Un style est constitué d’un ensemble d’attributs de mise en forme, ensemble auquel on a donné un nom. </a:t>
            </a:r>
          </a:p>
          <a:p>
            <a:pPr>
              <a:spcBef>
                <a:spcPts val="1200"/>
              </a:spcBef>
              <a:spcAft>
                <a:spcPts val="1200"/>
              </a:spcAft>
            </a:pPr>
            <a:r>
              <a:rPr lang="fr-FR" smtClean="0">
                <a:latin typeface="Times New Roman" pitchFamily="18" charset="0"/>
                <a:cs typeface="Times New Roman" pitchFamily="18" charset="0"/>
              </a:rPr>
              <a:t>	Par défaut,  le  style appliqué à un  texte est  le  style « Normal ». Ce  style  fait partie des styles définis par Word 2007.</a:t>
            </a:r>
            <a:endParaRPr lang="fr-FR">
              <a:latin typeface="Times New Roman" pitchFamily="18" charset="0"/>
              <a:cs typeface="Times New Roman" pitchFamily="18" charset="0"/>
            </a:endParaRPr>
          </a:p>
        </p:txBody>
      </p:sp>
      <p:sp>
        <p:nvSpPr>
          <p:cNvPr id="7" name="Rectangle 6"/>
          <p:cNvSpPr/>
          <p:nvPr/>
        </p:nvSpPr>
        <p:spPr>
          <a:xfrm>
            <a:off x="714348" y="3071810"/>
            <a:ext cx="8358246" cy="1477328"/>
          </a:xfrm>
          <a:prstGeom prst="rect">
            <a:avLst/>
          </a:prstGeom>
        </p:spPr>
        <p:txBody>
          <a:bodyPr wrap="square">
            <a:spAutoFit/>
          </a:bodyPr>
          <a:lstStyle/>
          <a:p>
            <a:r>
              <a:rPr lang="fr-FR" smtClean="0">
                <a:latin typeface="Times New Roman" pitchFamily="18" charset="0"/>
                <a:cs typeface="Times New Roman" pitchFamily="18" charset="0"/>
              </a:rPr>
              <a:t>On définit :  </a:t>
            </a:r>
          </a:p>
          <a:p>
            <a:pPr>
              <a:tabLst>
                <a:tab pos="722313" algn="l"/>
              </a:tabLst>
            </a:pPr>
            <a:r>
              <a:rPr lang="fr-FR" smtClean="0">
                <a:latin typeface="Times New Roman" pitchFamily="18" charset="0"/>
                <a:cs typeface="Times New Roman" pitchFamily="18" charset="0"/>
              </a:rPr>
              <a:t>-  des </a:t>
            </a:r>
            <a:r>
              <a:rPr lang="fr-FR" u="sng" smtClean="0">
                <a:latin typeface="Times New Roman" pitchFamily="18" charset="0"/>
                <a:cs typeface="Times New Roman" pitchFamily="18" charset="0"/>
              </a:rPr>
              <a:t>styles de caractères </a:t>
            </a:r>
            <a:r>
              <a:rPr lang="fr-FR" smtClean="0">
                <a:latin typeface="Times New Roman" pitchFamily="18" charset="0"/>
                <a:cs typeface="Times New Roman" pitchFamily="18" charset="0"/>
              </a:rPr>
              <a:t>: mise en forme de la police </a:t>
            </a:r>
          </a:p>
          <a:p>
            <a:r>
              <a:rPr lang="fr-FR" smtClean="0">
                <a:latin typeface="Times New Roman" pitchFamily="18" charset="0"/>
                <a:cs typeface="Times New Roman" pitchFamily="18" charset="0"/>
              </a:rPr>
              <a:t>-  des </a:t>
            </a:r>
            <a:r>
              <a:rPr lang="fr-FR" u="sng" smtClean="0">
                <a:latin typeface="Times New Roman" pitchFamily="18" charset="0"/>
                <a:cs typeface="Times New Roman" pitchFamily="18" charset="0"/>
              </a:rPr>
              <a:t>styles de paragraphes </a:t>
            </a:r>
            <a:r>
              <a:rPr lang="fr-FR" smtClean="0">
                <a:latin typeface="Times New Roman" pitchFamily="18" charset="0"/>
                <a:cs typeface="Times New Roman" pitchFamily="18" charset="0"/>
              </a:rPr>
              <a:t>: retrait, tabulations, mise en forme des caractères, etc.  </a:t>
            </a:r>
          </a:p>
          <a:p>
            <a:r>
              <a:rPr lang="fr-FR" smtClean="0">
                <a:latin typeface="Times New Roman" pitchFamily="18" charset="0"/>
                <a:cs typeface="Times New Roman" pitchFamily="18" charset="0"/>
              </a:rPr>
              <a:t>-  des </a:t>
            </a:r>
            <a:r>
              <a:rPr lang="fr-FR" u="sng" smtClean="0">
                <a:latin typeface="Times New Roman" pitchFamily="18" charset="0"/>
                <a:cs typeface="Times New Roman" pitchFamily="18" charset="0"/>
              </a:rPr>
              <a:t>styles de listes </a:t>
            </a:r>
            <a:r>
              <a:rPr lang="fr-FR" smtClean="0">
                <a:latin typeface="Times New Roman" pitchFamily="18" charset="0"/>
                <a:cs typeface="Times New Roman" pitchFamily="18" charset="0"/>
              </a:rPr>
              <a:t>: niveaux, types de puces, polices, etc.  </a:t>
            </a:r>
          </a:p>
          <a:p>
            <a:r>
              <a:rPr lang="fr-FR" smtClean="0">
                <a:latin typeface="Times New Roman" pitchFamily="18" charset="0"/>
                <a:cs typeface="Times New Roman" pitchFamily="18" charset="0"/>
              </a:rPr>
              <a:t>-  des </a:t>
            </a:r>
            <a:r>
              <a:rPr lang="fr-FR" u="sng" smtClean="0">
                <a:latin typeface="Times New Roman" pitchFamily="18" charset="0"/>
                <a:cs typeface="Times New Roman" pitchFamily="18" charset="0"/>
              </a:rPr>
              <a:t>styles de tableaux </a:t>
            </a:r>
            <a:r>
              <a:rPr lang="fr-FR" smtClean="0">
                <a:latin typeface="Times New Roman" pitchFamily="18" charset="0"/>
                <a:cs typeface="Times New Roman" pitchFamily="18" charset="0"/>
              </a:rPr>
              <a:t>: nombre de lignes et de colonnes, bordure, trame, etc.</a:t>
            </a:r>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57290" y="4786322"/>
            <a:ext cx="5898973" cy="11430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down)">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down)">
                                      <p:cBhvr>
                                        <p:cTn id="30" dur="500"/>
                                        <p:tgtEl>
                                          <p:spTgt spid="7">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fill="hold"/>
                                        <p:tgtEl>
                                          <p:spTgt spid="1026"/>
                                        </p:tgtEl>
                                        <p:attrNameLst>
                                          <p:attrName>ppt_x</p:attrName>
                                        </p:attrNameLst>
                                      </p:cBhvr>
                                      <p:tavLst>
                                        <p:tav tm="0">
                                          <p:val>
                                            <p:strVal val="#ppt_x"/>
                                          </p:val>
                                        </p:tav>
                                        <p:tav tm="100000">
                                          <p:val>
                                            <p:strVal val="#ppt_x"/>
                                          </p:val>
                                        </p:tav>
                                      </p:tavLst>
                                    </p:anim>
                                    <p:anim calcmode="lin" valueType="num">
                                      <p:cBhvr additive="base">
                                        <p:cTn id="3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3BBE5C-6356-4D07-91CB-1F63595B636B}"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75</a:t>
            </a:fld>
            <a:endParaRPr lang="fr-FR"/>
          </a:p>
        </p:txBody>
      </p:sp>
      <p:sp>
        <p:nvSpPr>
          <p:cNvPr id="5" name="Rectangle 4"/>
          <p:cNvSpPr/>
          <p:nvPr/>
        </p:nvSpPr>
        <p:spPr>
          <a:xfrm>
            <a:off x="500034" y="785794"/>
            <a:ext cx="8143932" cy="646331"/>
          </a:xfrm>
          <a:prstGeom prst="rect">
            <a:avLst/>
          </a:prstGeom>
        </p:spPr>
        <p:txBody>
          <a:bodyPr wrap="square">
            <a:spAutoFit/>
          </a:bodyPr>
          <a:lstStyle/>
          <a:p>
            <a:r>
              <a:rPr lang="fr-FR" b="1" u="sng" smtClean="0">
                <a:latin typeface="Times New Roman" pitchFamily="18" charset="0"/>
                <a:cs typeface="Times New Roman" pitchFamily="18" charset="0"/>
              </a:rPr>
              <a:t>Règle  importante </a:t>
            </a:r>
            <a:r>
              <a:rPr lang="fr-FR" smtClean="0">
                <a:latin typeface="Times New Roman" pitchFamily="18" charset="0"/>
                <a:cs typeface="Times New Roman" pitchFamily="18" charset="0"/>
              </a:rPr>
              <a:t>:  si  </a:t>
            </a:r>
            <a:r>
              <a:rPr lang="fr-FR" u="sng" smtClean="0">
                <a:latin typeface="Times New Roman" pitchFamily="18" charset="0"/>
                <a:cs typeface="Times New Roman" pitchFamily="18" charset="0"/>
              </a:rPr>
              <a:t>on modifie  le  style</a:t>
            </a:r>
            <a:r>
              <a:rPr lang="fr-FR" smtClean="0">
                <a:latin typeface="Times New Roman" pitchFamily="18" charset="0"/>
                <a:cs typeface="Times New Roman" pitchFamily="18" charset="0"/>
              </a:rPr>
              <a:t>,  </a:t>
            </a:r>
            <a:r>
              <a:rPr lang="fr-FR" u="sng" smtClean="0">
                <a:latin typeface="Times New Roman" pitchFamily="18" charset="0"/>
                <a:cs typeface="Times New Roman" pitchFamily="18" charset="0"/>
              </a:rPr>
              <a:t>tous  les  textes</a:t>
            </a:r>
            <a:r>
              <a:rPr lang="fr-FR" smtClean="0">
                <a:latin typeface="Times New Roman" pitchFamily="18" charset="0"/>
                <a:cs typeface="Times New Roman" pitchFamily="18" charset="0"/>
              </a:rPr>
              <a:t>  du  document  auxquels  on  a  appliqué ce style, </a:t>
            </a:r>
            <a:r>
              <a:rPr lang="fr-FR" u="sng" smtClean="0">
                <a:latin typeface="Times New Roman" pitchFamily="18" charset="0"/>
                <a:cs typeface="Times New Roman" pitchFamily="18" charset="0"/>
              </a:rPr>
              <a:t>seront automatiquement modifiés </a:t>
            </a:r>
            <a:r>
              <a:rPr lang="fr-FR" smtClean="0">
                <a:latin typeface="Times New Roman" pitchFamily="18" charset="0"/>
                <a:cs typeface="Times New Roman" pitchFamily="18" charset="0"/>
              </a:rPr>
              <a:t>en conséquence. </a:t>
            </a:r>
          </a:p>
        </p:txBody>
      </p:sp>
      <p:sp>
        <p:nvSpPr>
          <p:cNvPr id="6" name="Rectangle 5"/>
          <p:cNvSpPr/>
          <p:nvPr/>
        </p:nvSpPr>
        <p:spPr>
          <a:xfrm>
            <a:off x="857224" y="1714488"/>
            <a:ext cx="7786742" cy="369332"/>
          </a:xfrm>
          <a:prstGeom prst="rect">
            <a:avLst/>
          </a:prstGeom>
        </p:spPr>
        <p:txBody>
          <a:bodyPr wrap="square">
            <a:spAutoFit/>
          </a:bodyPr>
          <a:lstStyle/>
          <a:p>
            <a:pPr>
              <a:buFont typeface="Wingdings" pitchFamily="2" charset="2"/>
              <a:buChar char="q"/>
            </a:pPr>
            <a:r>
              <a:rPr lang="fr-FR" smtClean="0">
                <a:latin typeface="Times New Roman" pitchFamily="18" charset="0"/>
                <a:cs typeface="Times New Roman" pitchFamily="18" charset="0"/>
              </a:rPr>
              <a:t>  Il existe des styles définis par Word 2007. Ce sont des styles « prédéfinis ».</a:t>
            </a:r>
            <a:endParaRPr lang="fr-FR">
              <a:latin typeface="Times New Roman" pitchFamily="18" charset="0"/>
              <a:cs typeface="Times New Roman" pitchFamily="18" charset="0"/>
            </a:endParaRPr>
          </a:p>
        </p:txBody>
      </p:sp>
      <p:sp>
        <p:nvSpPr>
          <p:cNvPr id="7" name="Rectangle 6"/>
          <p:cNvSpPr/>
          <p:nvPr/>
        </p:nvSpPr>
        <p:spPr>
          <a:xfrm>
            <a:off x="1000100" y="2308862"/>
            <a:ext cx="7858180" cy="2169825"/>
          </a:xfrm>
          <a:prstGeom prst="rect">
            <a:avLst/>
          </a:prstGeom>
        </p:spPr>
        <p:txBody>
          <a:bodyPr wrap="square">
            <a:spAutoFit/>
          </a:bodyPr>
          <a:lstStyle/>
          <a:p>
            <a:pPr>
              <a:lnSpc>
                <a:spcPct val="150000"/>
              </a:lnSpc>
            </a:pPr>
            <a:r>
              <a:rPr lang="fr-FR" b="1" u="sng" smtClean="0">
                <a:latin typeface="Times New Roman" pitchFamily="18" charset="0"/>
                <a:cs typeface="Times New Roman" pitchFamily="18" charset="0"/>
              </a:rPr>
              <a:t>Un style peut aussi : </a:t>
            </a:r>
          </a:p>
          <a:p>
            <a:pPr>
              <a:lnSpc>
                <a:spcPct val="150000"/>
              </a:lnSpc>
            </a:pPr>
            <a:r>
              <a:rPr lang="fr-FR" smtClean="0">
                <a:latin typeface="Times New Roman" pitchFamily="18" charset="0"/>
                <a:cs typeface="Times New Roman" pitchFamily="18" charset="0"/>
              </a:rPr>
              <a:t>-  Etre créé dans le document en cours</a:t>
            </a:r>
          </a:p>
          <a:p>
            <a:pPr>
              <a:lnSpc>
                <a:spcPct val="150000"/>
              </a:lnSpc>
            </a:pPr>
            <a:r>
              <a:rPr lang="fr-FR" smtClean="0">
                <a:latin typeface="Times New Roman" pitchFamily="18" charset="0"/>
                <a:cs typeface="Times New Roman" pitchFamily="18" charset="0"/>
              </a:rPr>
              <a:t>-  Avoir été importé d’un document ( « Copier un style ») </a:t>
            </a:r>
          </a:p>
          <a:p>
            <a:pPr>
              <a:lnSpc>
                <a:spcPct val="150000"/>
              </a:lnSpc>
            </a:pPr>
            <a:r>
              <a:rPr lang="fr-FR" smtClean="0">
                <a:latin typeface="Times New Roman" pitchFamily="18" charset="0"/>
                <a:cs typeface="Times New Roman" pitchFamily="18" charset="0"/>
              </a:rPr>
              <a:t>-  Avoir  été  créé  dans  un  modèle  sur  lequel  est  basé  le  document  actif  («Création d’un modèle »).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down)">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20A6F6-A128-4DF2-8D7F-359679073881}"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76</a:t>
            </a:fld>
            <a:endParaRPr lang="fr-FR"/>
          </a:p>
        </p:txBody>
      </p:sp>
      <p:sp>
        <p:nvSpPr>
          <p:cNvPr id="5" name="Rectangle 4"/>
          <p:cNvSpPr/>
          <p:nvPr/>
        </p:nvSpPr>
        <p:spPr>
          <a:xfrm>
            <a:off x="500066" y="-24"/>
            <a:ext cx="828677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1. La galerie des styles et le volet « styles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428596" y="1428736"/>
            <a:ext cx="8429684" cy="369332"/>
          </a:xfrm>
          <a:prstGeom prst="rect">
            <a:avLst/>
          </a:prstGeom>
        </p:spPr>
        <p:txBody>
          <a:bodyPr wrap="square">
            <a:spAutoFit/>
          </a:bodyPr>
          <a:lstStyle/>
          <a:p>
            <a:r>
              <a:rPr lang="fr-FR" smtClean="0">
                <a:latin typeface="Times New Roman" pitchFamily="18" charset="0"/>
                <a:cs typeface="Times New Roman" pitchFamily="18" charset="0"/>
              </a:rPr>
              <a:t>On peut visualiser les noms des styles dans </a:t>
            </a:r>
            <a:r>
              <a:rPr lang="fr-FR" b="1" smtClean="0">
                <a:latin typeface="Times New Roman" pitchFamily="18" charset="0"/>
                <a:cs typeface="Times New Roman" pitchFamily="18" charset="0"/>
              </a:rPr>
              <a:t>la galerie des styles </a:t>
            </a:r>
            <a:r>
              <a:rPr lang="fr-FR" smtClean="0">
                <a:latin typeface="Times New Roman" pitchFamily="18" charset="0"/>
                <a:cs typeface="Times New Roman" pitchFamily="18" charset="0"/>
              </a:rPr>
              <a:t>et dans </a:t>
            </a:r>
            <a:r>
              <a:rPr lang="fr-FR" b="1" smtClean="0">
                <a:latin typeface="Times New Roman" pitchFamily="18" charset="0"/>
                <a:cs typeface="Times New Roman" pitchFamily="18" charset="0"/>
              </a:rPr>
              <a:t>le volet Styles</a:t>
            </a:r>
            <a:r>
              <a:rPr lang="fr-FR" smtClean="0">
                <a:latin typeface="Times New Roman" pitchFamily="18" charset="0"/>
                <a:cs typeface="Times New Roman" pitchFamily="18" charset="0"/>
              </a:rPr>
              <a:t>.</a:t>
            </a:r>
            <a:endParaRPr lang="fr-FR">
              <a:latin typeface="Times New Roman" pitchFamily="18" charset="0"/>
              <a:cs typeface="Times New Roman" pitchFamily="18" charset="0"/>
            </a:endParaRPr>
          </a:p>
        </p:txBody>
      </p:sp>
      <p:sp>
        <p:nvSpPr>
          <p:cNvPr id="7" name="Rectangle 6"/>
          <p:cNvSpPr/>
          <p:nvPr/>
        </p:nvSpPr>
        <p:spPr>
          <a:xfrm>
            <a:off x="714348" y="2000240"/>
            <a:ext cx="2752677" cy="369332"/>
          </a:xfrm>
          <a:prstGeom prst="rect">
            <a:avLst/>
          </a:prstGeom>
        </p:spPr>
        <p:txBody>
          <a:bodyPr wrap="none">
            <a:spAutoFit/>
          </a:bodyPr>
          <a:lstStyle/>
          <a:p>
            <a:pPr>
              <a:buFont typeface="Wingdings" pitchFamily="2" charset="2"/>
              <a:buChar char="ü"/>
            </a:pPr>
            <a:r>
              <a:rPr lang="fr-FR" b="1" smtClean="0">
                <a:solidFill>
                  <a:srgbClr val="C00000"/>
                </a:solidFill>
              </a:rPr>
              <a:t>  La galerie des styles </a:t>
            </a:r>
            <a:endParaRPr lang="fr-FR" b="1">
              <a:solidFill>
                <a:srgbClr val="C00000"/>
              </a:solidFill>
            </a:endParaRPr>
          </a:p>
        </p:txBody>
      </p:sp>
      <p:pic>
        <p:nvPicPr>
          <p:cNvPr id="2050" name="Picture 2"/>
          <p:cNvPicPr>
            <a:picLocks noChangeAspect="1" noChangeArrowheads="1"/>
          </p:cNvPicPr>
          <p:nvPr/>
        </p:nvPicPr>
        <p:blipFill>
          <a:blip r:embed="rId3"/>
          <a:srcRect/>
          <a:stretch>
            <a:fillRect/>
          </a:stretch>
        </p:blipFill>
        <p:spPr bwMode="auto">
          <a:xfrm>
            <a:off x="686624" y="2493003"/>
            <a:ext cx="5735230" cy="938217"/>
          </a:xfrm>
          <a:prstGeom prst="rect">
            <a:avLst/>
          </a:prstGeom>
          <a:noFill/>
          <a:ln w="9525">
            <a:noFill/>
            <a:miter lim="800000"/>
            <a:headEnd/>
            <a:tailEnd/>
          </a:ln>
          <a:effectLst/>
        </p:spPr>
      </p:pic>
      <p:sp>
        <p:nvSpPr>
          <p:cNvPr id="9" name="Rectangle 8"/>
          <p:cNvSpPr/>
          <p:nvPr/>
        </p:nvSpPr>
        <p:spPr>
          <a:xfrm>
            <a:off x="6786578" y="2357430"/>
            <a:ext cx="1714512" cy="923330"/>
          </a:xfrm>
          <a:prstGeom prst="rect">
            <a:avLst/>
          </a:prstGeom>
        </p:spPr>
        <p:txBody>
          <a:bodyPr wrap="square">
            <a:spAutoFit/>
          </a:bodyPr>
          <a:lstStyle/>
          <a:p>
            <a:r>
              <a:rPr lang="fr-FR" smtClean="0">
                <a:latin typeface="Times New Roman" pitchFamily="18" charset="0"/>
                <a:cs typeface="Times New Roman" pitchFamily="18" charset="0"/>
              </a:rPr>
              <a:t>pour afficher les autres styles </a:t>
            </a:r>
          </a:p>
          <a:p>
            <a:r>
              <a:rPr lang="fr-FR" smtClean="0">
                <a:latin typeface="Times New Roman" pitchFamily="18" charset="0"/>
                <a:cs typeface="Times New Roman" pitchFamily="18" charset="0"/>
              </a:rPr>
              <a:t>de la galerie.</a:t>
            </a:r>
            <a:endParaRPr lang="fr-FR">
              <a:latin typeface="Times New Roman" pitchFamily="18" charset="0"/>
              <a:cs typeface="Times New Roman" pitchFamily="18" charset="0"/>
            </a:endParaRPr>
          </a:p>
        </p:txBody>
      </p:sp>
      <p:cxnSp>
        <p:nvCxnSpPr>
          <p:cNvPr id="11" name="Connecteur droit avec flèche 10"/>
          <p:cNvCxnSpPr>
            <a:stCxn id="9" idx="1"/>
          </p:cNvCxnSpPr>
          <p:nvPr/>
        </p:nvCxnSpPr>
        <p:spPr>
          <a:xfrm flipH="1">
            <a:off x="6282745" y="2819095"/>
            <a:ext cx="503833" cy="3565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1714480" y="3786190"/>
            <a:ext cx="4572000" cy="646331"/>
          </a:xfrm>
          <a:prstGeom prst="rect">
            <a:avLst/>
          </a:prstGeom>
        </p:spPr>
        <p:txBody>
          <a:bodyPr>
            <a:spAutoFit/>
          </a:bodyPr>
          <a:lstStyle/>
          <a:p>
            <a:r>
              <a:rPr lang="fr-FR" smtClean="0"/>
              <a:t>on peut visualiser  leurs effets sur  le  texte du document en cours.</a:t>
            </a:r>
            <a:endParaRPr lang="fr-FR"/>
          </a:p>
        </p:txBody>
      </p:sp>
      <p:cxnSp>
        <p:nvCxnSpPr>
          <p:cNvPr id="15" name="Connecteur droit avec flèche 14"/>
          <p:cNvCxnSpPr>
            <a:stCxn id="13" idx="0"/>
          </p:cNvCxnSpPr>
          <p:nvPr/>
        </p:nvCxnSpPr>
        <p:spPr>
          <a:xfrm rot="5400000" flipH="1" flipV="1">
            <a:off x="3607579" y="3393273"/>
            <a:ext cx="785818" cy="1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down)">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P spid="9" grpId="0"/>
      <p:bldP spid="13"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A39544-401D-4B2A-B431-961AE4927E22}"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77</a:t>
            </a:fld>
            <a:endParaRPr lang="fr-FR"/>
          </a:p>
        </p:txBody>
      </p:sp>
      <p:sp>
        <p:nvSpPr>
          <p:cNvPr id="5" name="Rectangle 4"/>
          <p:cNvSpPr/>
          <p:nvPr/>
        </p:nvSpPr>
        <p:spPr>
          <a:xfrm>
            <a:off x="571472" y="642918"/>
            <a:ext cx="2555508" cy="369332"/>
          </a:xfrm>
          <a:prstGeom prst="rect">
            <a:avLst/>
          </a:prstGeom>
        </p:spPr>
        <p:txBody>
          <a:bodyPr wrap="none">
            <a:spAutoFit/>
          </a:bodyPr>
          <a:lstStyle/>
          <a:p>
            <a:pPr>
              <a:buFont typeface="Wingdings" pitchFamily="2" charset="2"/>
              <a:buChar char="ü"/>
            </a:pPr>
            <a:r>
              <a:rPr lang="fr-FR" b="1" smtClean="0">
                <a:solidFill>
                  <a:srgbClr val="C00000"/>
                </a:solidFill>
              </a:rPr>
              <a:t>  Le volet « Styles » </a:t>
            </a:r>
            <a:endParaRPr lang="fr-FR" b="1">
              <a:solidFill>
                <a:srgbClr val="C00000"/>
              </a:solidFill>
            </a:endParaRPr>
          </a:p>
        </p:txBody>
      </p:sp>
      <p:pic>
        <p:nvPicPr>
          <p:cNvPr id="3074" name="Picture 2"/>
          <p:cNvPicPr>
            <a:picLocks noChangeAspect="1" noChangeArrowheads="1"/>
          </p:cNvPicPr>
          <p:nvPr/>
        </p:nvPicPr>
        <p:blipFill>
          <a:blip r:embed="rId2"/>
          <a:srcRect/>
          <a:stretch>
            <a:fillRect/>
          </a:stretch>
        </p:blipFill>
        <p:spPr bwMode="auto">
          <a:xfrm>
            <a:off x="571472" y="1357298"/>
            <a:ext cx="4276725" cy="828675"/>
          </a:xfrm>
          <a:prstGeom prst="rect">
            <a:avLst/>
          </a:prstGeom>
          <a:noFill/>
          <a:ln w="9525">
            <a:noFill/>
            <a:miter lim="800000"/>
            <a:headEnd/>
            <a:tailEnd/>
          </a:ln>
          <a:effectLst/>
        </p:spPr>
      </p:pic>
      <p:sp>
        <p:nvSpPr>
          <p:cNvPr id="7" name="Rectangle 6"/>
          <p:cNvSpPr/>
          <p:nvPr/>
        </p:nvSpPr>
        <p:spPr>
          <a:xfrm>
            <a:off x="5136799" y="481755"/>
            <a:ext cx="2000263" cy="646331"/>
          </a:xfrm>
          <a:prstGeom prst="rect">
            <a:avLst/>
          </a:prstGeom>
        </p:spPr>
        <p:txBody>
          <a:bodyPr wrap="square">
            <a:spAutoFit/>
          </a:bodyPr>
          <a:lstStyle/>
          <a:p>
            <a:r>
              <a:rPr lang="fr-FR" smtClean="0">
                <a:latin typeface="Times New Roman" pitchFamily="18" charset="0"/>
                <a:cs typeface="Times New Roman" pitchFamily="18" charset="0"/>
              </a:rPr>
              <a:t>Pour afficher le volet « Styles »</a:t>
            </a:r>
            <a:endParaRPr lang="fr-FR">
              <a:latin typeface="Times New Roman" pitchFamily="18" charset="0"/>
              <a:cs typeface="Times New Roman" pitchFamily="18" charset="0"/>
            </a:endParaRPr>
          </a:p>
        </p:txBody>
      </p:sp>
      <p:cxnSp>
        <p:nvCxnSpPr>
          <p:cNvPr id="9" name="Connecteur droit avec flèche 8"/>
          <p:cNvCxnSpPr>
            <a:stCxn id="7" idx="2"/>
          </p:cNvCxnSpPr>
          <p:nvPr/>
        </p:nvCxnSpPr>
        <p:spPr>
          <a:xfrm flipH="1">
            <a:off x="4848197" y="1128086"/>
            <a:ext cx="1288734" cy="87464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3075" name="Picture 3"/>
          <p:cNvPicPr>
            <a:picLocks noChangeAspect="1" noChangeArrowheads="1"/>
          </p:cNvPicPr>
          <p:nvPr/>
        </p:nvPicPr>
        <p:blipFill>
          <a:blip r:embed="rId3"/>
          <a:srcRect/>
          <a:stretch>
            <a:fillRect/>
          </a:stretch>
        </p:blipFill>
        <p:spPr bwMode="auto">
          <a:xfrm>
            <a:off x="6575114" y="1012250"/>
            <a:ext cx="1905000" cy="4762500"/>
          </a:xfrm>
          <a:prstGeom prst="rect">
            <a:avLst/>
          </a:prstGeom>
          <a:noFill/>
          <a:ln w="9525">
            <a:noFill/>
            <a:miter lim="800000"/>
            <a:headEnd/>
            <a:tailEnd/>
          </a:ln>
          <a:effectLst/>
        </p:spPr>
      </p:pic>
      <p:cxnSp>
        <p:nvCxnSpPr>
          <p:cNvPr id="16" name="Connecteur droit avec flèche 15"/>
          <p:cNvCxnSpPr/>
          <p:nvPr/>
        </p:nvCxnSpPr>
        <p:spPr>
          <a:xfrm>
            <a:off x="4857752" y="2214554"/>
            <a:ext cx="2000264"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3076" name="Picture 4"/>
          <p:cNvPicPr>
            <a:picLocks noChangeAspect="1" noChangeArrowheads="1"/>
          </p:cNvPicPr>
          <p:nvPr/>
        </p:nvPicPr>
        <p:blipFill>
          <a:blip r:embed="rId4"/>
          <a:srcRect/>
          <a:stretch>
            <a:fillRect/>
          </a:stretch>
        </p:blipFill>
        <p:spPr bwMode="auto">
          <a:xfrm>
            <a:off x="1428728" y="3786190"/>
            <a:ext cx="4423006" cy="1885952"/>
          </a:xfrm>
          <a:prstGeom prst="rect">
            <a:avLst/>
          </a:prstGeom>
          <a:noFill/>
          <a:ln w="9525">
            <a:noFill/>
            <a:miter lim="800000"/>
            <a:headEnd/>
            <a:tailEnd/>
          </a:ln>
          <a:effectLst/>
        </p:spPr>
      </p:pic>
      <p:cxnSp>
        <p:nvCxnSpPr>
          <p:cNvPr id="19" name="Connecteur droit avec flèche 18"/>
          <p:cNvCxnSpPr/>
          <p:nvPr/>
        </p:nvCxnSpPr>
        <p:spPr>
          <a:xfrm rot="10800000" flipV="1">
            <a:off x="5500694" y="3071810"/>
            <a:ext cx="1285884" cy="7143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0" name="Rectangle 19"/>
          <p:cNvSpPr/>
          <p:nvPr/>
        </p:nvSpPr>
        <p:spPr>
          <a:xfrm>
            <a:off x="3500446" y="2857496"/>
            <a:ext cx="2786066" cy="646331"/>
          </a:xfrm>
          <a:prstGeom prst="rect">
            <a:avLst/>
          </a:prstGeom>
        </p:spPr>
        <p:txBody>
          <a:bodyPr wrap="square">
            <a:spAutoFit/>
          </a:bodyPr>
          <a:lstStyle/>
          <a:p>
            <a:r>
              <a:rPr lang="fr-FR" smtClean="0">
                <a:latin typeface="Times New Roman" pitchFamily="18" charset="0"/>
                <a:cs typeface="Times New Roman" pitchFamily="18" charset="0"/>
              </a:rPr>
              <a:t>Pour  modifier  un  style  du  volet  Styles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wipe(down)">
                                      <p:cBhvr>
                                        <p:cTn id="28" dur="500"/>
                                        <p:tgtEl>
                                          <p:spTgt spid="30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wipe(down)">
                                      <p:cBhvr>
                                        <p:cTn id="36" dur="500"/>
                                        <p:tgtEl>
                                          <p:spTgt spid="30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down)">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p:bldP spid="20" grpId="0" build="allAtOnce"/>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68128D-C251-4B5F-86A2-5518DB1D1A0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78</a:t>
            </a:fld>
            <a:endParaRPr lang="fr-FR"/>
          </a:p>
        </p:txBody>
      </p:sp>
      <p:sp>
        <p:nvSpPr>
          <p:cNvPr id="5" name="Rectangle 4"/>
          <p:cNvSpPr/>
          <p:nvPr/>
        </p:nvSpPr>
        <p:spPr>
          <a:xfrm>
            <a:off x="714348" y="571480"/>
            <a:ext cx="4031873" cy="369332"/>
          </a:xfrm>
          <a:prstGeom prst="rect">
            <a:avLst/>
          </a:prstGeom>
        </p:spPr>
        <p:txBody>
          <a:bodyPr wrap="none">
            <a:spAutoFit/>
          </a:bodyPr>
          <a:lstStyle/>
          <a:p>
            <a:pPr>
              <a:buFont typeface="Wingdings" pitchFamily="2" charset="2"/>
              <a:buChar char="ü"/>
            </a:pPr>
            <a:r>
              <a:rPr lang="fr-FR" b="1" smtClean="0">
                <a:solidFill>
                  <a:srgbClr val="C00000"/>
                </a:solidFill>
              </a:rPr>
              <a:t>  Sélectionner les styles à afficher</a:t>
            </a:r>
          </a:p>
        </p:txBody>
      </p:sp>
      <p:pic>
        <p:nvPicPr>
          <p:cNvPr id="4098" name="Picture 2"/>
          <p:cNvPicPr>
            <a:picLocks noChangeAspect="1" noChangeArrowheads="1"/>
          </p:cNvPicPr>
          <p:nvPr/>
        </p:nvPicPr>
        <p:blipFill>
          <a:blip r:embed="rId2"/>
          <a:srcRect/>
          <a:stretch>
            <a:fillRect/>
          </a:stretch>
        </p:blipFill>
        <p:spPr bwMode="auto">
          <a:xfrm>
            <a:off x="571473" y="1214422"/>
            <a:ext cx="4500594" cy="34410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214942" y="1928802"/>
            <a:ext cx="3848100" cy="1085850"/>
          </a:xfrm>
          <a:prstGeom prst="rect">
            <a:avLst/>
          </a:prstGeom>
          <a:noFill/>
          <a:ln w="9525">
            <a:noFill/>
            <a:miter lim="800000"/>
            <a:headEnd/>
            <a:tailEnd/>
          </a:ln>
          <a:effectLst/>
        </p:spPr>
      </p:pic>
      <p:cxnSp>
        <p:nvCxnSpPr>
          <p:cNvPr id="9" name="Connecteur droit avec flèche 8"/>
          <p:cNvCxnSpPr/>
          <p:nvPr/>
        </p:nvCxnSpPr>
        <p:spPr>
          <a:xfrm>
            <a:off x="4857752" y="2000240"/>
            <a:ext cx="1214446" cy="2143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571472" y="4929198"/>
            <a:ext cx="3022046" cy="369332"/>
          </a:xfrm>
          <a:prstGeom prst="rect">
            <a:avLst/>
          </a:prstGeom>
        </p:spPr>
        <p:txBody>
          <a:bodyPr wrap="none">
            <a:spAutoFit/>
          </a:bodyPr>
          <a:lstStyle/>
          <a:p>
            <a:pPr>
              <a:buFont typeface="Wingdings" pitchFamily="2" charset="2"/>
              <a:buChar char="ü"/>
            </a:pPr>
            <a:r>
              <a:rPr lang="fr-FR" b="1" smtClean="0">
                <a:solidFill>
                  <a:srgbClr val="C00000"/>
                </a:solidFill>
              </a:rPr>
              <a:t> L’ordre de tri de la liste</a:t>
            </a:r>
          </a:p>
        </p:txBody>
      </p:sp>
      <p:pic>
        <p:nvPicPr>
          <p:cNvPr id="4100" name="Picture 4"/>
          <p:cNvPicPr>
            <a:picLocks noChangeAspect="1" noChangeArrowheads="1"/>
          </p:cNvPicPr>
          <p:nvPr/>
        </p:nvPicPr>
        <p:blipFill>
          <a:blip r:embed="rId4"/>
          <a:srcRect/>
          <a:stretch>
            <a:fillRect/>
          </a:stretch>
        </p:blipFill>
        <p:spPr bwMode="auto">
          <a:xfrm>
            <a:off x="5214942" y="3562358"/>
            <a:ext cx="3829050" cy="1009650"/>
          </a:xfrm>
          <a:prstGeom prst="rect">
            <a:avLst/>
          </a:prstGeom>
          <a:noFill/>
          <a:ln w="9525">
            <a:noFill/>
            <a:miter lim="800000"/>
            <a:headEnd/>
            <a:tailEnd/>
          </a:ln>
          <a:effectLst/>
        </p:spPr>
      </p:pic>
      <p:cxnSp>
        <p:nvCxnSpPr>
          <p:cNvPr id="14" name="Connecteur droit avec flèche 13"/>
          <p:cNvCxnSpPr/>
          <p:nvPr/>
        </p:nvCxnSpPr>
        <p:spPr>
          <a:xfrm rot="16200000" flipH="1">
            <a:off x="4822033" y="2536025"/>
            <a:ext cx="1428760" cy="12144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wipe(down)">
                                      <p:cBhvr>
                                        <p:cTn id="27" dur="500"/>
                                        <p:tgtEl>
                                          <p:spTgt spid="41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DE8015-7528-490D-A716-B403A0FC4264}"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79</a:t>
            </a:fld>
            <a:endParaRPr lang="fr-FR"/>
          </a:p>
        </p:txBody>
      </p:sp>
      <p:sp>
        <p:nvSpPr>
          <p:cNvPr id="6" name="Rectangle 5"/>
          <p:cNvSpPr/>
          <p:nvPr/>
        </p:nvSpPr>
        <p:spPr>
          <a:xfrm>
            <a:off x="1357290" y="68025"/>
            <a:ext cx="685804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2. Application d’un style</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785786" y="1285860"/>
            <a:ext cx="7143800" cy="1354217"/>
          </a:xfrm>
          <a:prstGeom prst="rect">
            <a:avLst/>
          </a:prstGeom>
        </p:spPr>
        <p:txBody>
          <a:bodyPr wrap="square">
            <a:spAutoFit/>
          </a:bodyPr>
          <a:lstStyle/>
          <a:p>
            <a:pPr>
              <a:spcBef>
                <a:spcPts val="600"/>
              </a:spcBef>
              <a:spcAft>
                <a:spcPts val="600"/>
              </a:spcAft>
            </a:pPr>
            <a:r>
              <a:rPr lang="fr-FR" smtClean="0">
                <a:latin typeface="Times New Roman" pitchFamily="18" charset="0"/>
                <a:cs typeface="Times New Roman" pitchFamily="18" charset="0"/>
              </a:rPr>
              <a:t>On  peut  appliquer  un  style  soit  à  partir  de  la  galerie  des  styles,  soit  à  partir  du  volet Styles. </a:t>
            </a:r>
          </a:p>
          <a:p>
            <a:pPr>
              <a:spcBef>
                <a:spcPts val="600"/>
              </a:spcBef>
              <a:spcAft>
                <a:spcPts val="600"/>
              </a:spcAft>
            </a:pPr>
            <a:r>
              <a:rPr lang="fr-FR" smtClean="0">
                <a:latin typeface="Times New Roman" pitchFamily="18" charset="0"/>
                <a:cs typeface="Times New Roman" pitchFamily="18" charset="0"/>
              </a:rPr>
              <a:t>La méthode reste la même : sélection du texte (ou placement du curseur dans le texte), puis clic sur le style. </a:t>
            </a:r>
            <a:endParaRPr lang="fr-FR">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2481005" y="3500438"/>
            <a:ext cx="3734069" cy="2214578"/>
          </a:xfrm>
          <a:prstGeom prst="rect">
            <a:avLst/>
          </a:prstGeom>
          <a:noFill/>
          <a:ln w="9525">
            <a:noFill/>
            <a:miter lim="800000"/>
            <a:headEnd/>
            <a:tailEnd/>
          </a:ln>
          <a:effectLst/>
        </p:spPr>
      </p:pic>
      <p:sp>
        <p:nvSpPr>
          <p:cNvPr id="10" name="Rectangle 9"/>
          <p:cNvSpPr/>
          <p:nvPr/>
        </p:nvSpPr>
        <p:spPr>
          <a:xfrm>
            <a:off x="785786" y="2988230"/>
            <a:ext cx="5143536" cy="369332"/>
          </a:xfrm>
          <a:prstGeom prst="rect">
            <a:avLst/>
          </a:prstGeom>
        </p:spPr>
        <p:txBody>
          <a:bodyPr wrap="square">
            <a:spAutoFit/>
          </a:bodyPr>
          <a:lstStyle/>
          <a:p>
            <a:r>
              <a:rPr lang="fr-FR" smtClean="0">
                <a:latin typeface="Times New Roman" pitchFamily="18" charset="0"/>
                <a:cs typeface="Times New Roman" pitchFamily="18" charset="0"/>
              </a:rPr>
              <a:t> Appuyez  sur  les  touches : </a:t>
            </a:r>
            <a:r>
              <a:rPr lang="fr-FR" b="1" smtClean="0">
                <a:latin typeface="Times New Roman" pitchFamily="18" charset="0"/>
                <a:cs typeface="Times New Roman" pitchFamily="18" charset="0"/>
              </a:rPr>
              <a:t>Ctrl + </a:t>
            </a:r>
            <a:r>
              <a:rPr lang="fr-FR" b="1" err="1" smtClean="0">
                <a:latin typeface="Times New Roman" pitchFamily="18" charset="0"/>
                <a:cs typeface="Times New Roman" pitchFamily="18" charset="0"/>
              </a:rPr>
              <a:t>Maj</a:t>
            </a:r>
            <a:r>
              <a:rPr lang="fr-FR" b="1" smtClean="0">
                <a:latin typeface="Times New Roman" pitchFamily="18" charset="0"/>
                <a:cs typeface="Times New Roman" pitchFamily="18" charset="0"/>
              </a:rPr>
              <a:t> (Shift) + S</a:t>
            </a:r>
            <a:endParaRPr lang="fr-FR"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8</a:t>
            </a:fld>
            <a:endParaRPr lang="fr-FR"/>
          </a:p>
        </p:txBody>
      </p:sp>
      <p:pic>
        <p:nvPicPr>
          <p:cNvPr id="2050" name="Picture 2" descr="http://tanawiati.net/images/word2010/wo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45369"/>
            <a:ext cx="7844174" cy="488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5392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2711C0-6C8E-4129-B9C8-D789E6FF67D4}"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80</a:t>
            </a:fld>
            <a:endParaRPr lang="fr-FR"/>
          </a:p>
        </p:txBody>
      </p:sp>
      <p:sp>
        <p:nvSpPr>
          <p:cNvPr id="5" name="Rectangle 4"/>
          <p:cNvSpPr/>
          <p:nvPr/>
        </p:nvSpPr>
        <p:spPr>
          <a:xfrm>
            <a:off x="571504" y="68025"/>
            <a:ext cx="835821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3. </a:t>
            </a:r>
            <a:r>
              <a:rPr lang="fr-FR" sz="3600">
                <a:solidFill>
                  <a:srgbClr val="FF0000"/>
                </a:solidFill>
                <a:latin typeface="Times New Roman" pitchFamily="18" charset="0"/>
                <a:cs typeface="Times New Roman" pitchFamily="18" charset="0"/>
              </a:rPr>
              <a:t>L</a:t>
            </a:r>
            <a:r>
              <a:rPr lang="fr-FR" sz="3600" smtClean="0">
                <a:solidFill>
                  <a:srgbClr val="FF0000"/>
                </a:solidFill>
                <a:latin typeface="Times New Roman" pitchFamily="18" charset="0"/>
                <a:cs typeface="Times New Roman" pitchFamily="18" charset="0"/>
              </a:rPr>
              <a:t>es différents types de styles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714348" y="1571612"/>
            <a:ext cx="7786742" cy="369332"/>
          </a:xfrm>
          <a:prstGeom prst="rect">
            <a:avLst/>
          </a:prstGeom>
        </p:spPr>
        <p:txBody>
          <a:bodyPr wrap="square">
            <a:spAutoFit/>
          </a:bodyPr>
          <a:lstStyle/>
          <a:p>
            <a:pPr algn="ctr"/>
            <a:r>
              <a:rPr lang="fr-FR" smtClean="0">
                <a:latin typeface="Times New Roman" pitchFamily="18" charset="0"/>
                <a:cs typeface="Times New Roman" pitchFamily="18" charset="0"/>
              </a:rPr>
              <a:t>Il existe différents types de styles, selon la nature du texte auquel ils s’appliquent : </a:t>
            </a:r>
            <a:endParaRPr lang="fr-FR">
              <a:latin typeface="Times New Roman" pitchFamily="18" charset="0"/>
              <a:cs typeface="Times New Roman" pitchFamily="18" charset="0"/>
            </a:endParaRPr>
          </a:p>
        </p:txBody>
      </p:sp>
      <p:sp>
        <p:nvSpPr>
          <p:cNvPr id="7" name="Rectangle 6"/>
          <p:cNvSpPr/>
          <p:nvPr/>
        </p:nvSpPr>
        <p:spPr>
          <a:xfrm>
            <a:off x="571472" y="2059536"/>
            <a:ext cx="2787110" cy="369332"/>
          </a:xfrm>
          <a:prstGeom prst="rect">
            <a:avLst/>
          </a:prstGeom>
        </p:spPr>
        <p:txBody>
          <a:bodyPr wrap="none">
            <a:spAutoFit/>
          </a:bodyPr>
          <a:lstStyle/>
          <a:p>
            <a:pPr>
              <a:buFont typeface="Wingdings" pitchFamily="2" charset="2"/>
              <a:buChar char="ü"/>
            </a:pPr>
            <a:r>
              <a:rPr lang="fr-FR" b="1" smtClean="0">
                <a:solidFill>
                  <a:srgbClr val="C00000"/>
                </a:solidFill>
              </a:rPr>
              <a:t>  Le style de caractère</a:t>
            </a:r>
          </a:p>
        </p:txBody>
      </p:sp>
      <p:sp>
        <p:nvSpPr>
          <p:cNvPr id="8" name="Rectangle 7"/>
          <p:cNvSpPr/>
          <p:nvPr/>
        </p:nvSpPr>
        <p:spPr>
          <a:xfrm>
            <a:off x="642910" y="2500306"/>
            <a:ext cx="5715040" cy="646331"/>
          </a:xfrm>
          <a:prstGeom prst="rect">
            <a:avLst/>
          </a:prstGeom>
        </p:spPr>
        <p:txBody>
          <a:bodyPr wrap="square">
            <a:spAutoFit/>
          </a:bodyPr>
          <a:lstStyle/>
          <a:p>
            <a:r>
              <a:rPr lang="fr-FR" smtClean="0">
                <a:latin typeface="Times New Roman" pitchFamily="18" charset="0"/>
                <a:cs typeface="Times New Roman" pitchFamily="18" charset="0"/>
              </a:rPr>
              <a:t>Dans le volet Styles, les noms des styles de caractères sont suivis de la lettre  </a:t>
            </a:r>
            <a:r>
              <a:rPr lang="fr-FR" b="1" smtClean="0">
                <a:latin typeface="Times New Roman" pitchFamily="18" charset="0"/>
                <a:cs typeface="Times New Roman" pitchFamily="18" charset="0"/>
              </a:rPr>
              <a:t>a</a:t>
            </a:r>
            <a:r>
              <a:rPr lang="fr-FR" smtClean="0">
                <a:latin typeface="Times New Roman" pitchFamily="18" charset="0"/>
                <a:cs typeface="Times New Roman" pitchFamily="18" charset="0"/>
              </a:rPr>
              <a:t>.</a:t>
            </a:r>
            <a:endParaRPr lang="fr-FR">
              <a:latin typeface="Times New Roman" pitchFamily="18" charset="0"/>
              <a:cs typeface="Times New Roman" pitchFamily="18" charset="0"/>
            </a:endParaRPr>
          </a:p>
        </p:txBody>
      </p:sp>
      <p:sp>
        <p:nvSpPr>
          <p:cNvPr id="10" name="Rectangle 9"/>
          <p:cNvSpPr/>
          <p:nvPr/>
        </p:nvSpPr>
        <p:spPr>
          <a:xfrm>
            <a:off x="571472" y="3357562"/>
            <a:ext cx="2621359" cy="369332"/>
          </a:xfrm>
          <a:prstGeom prst="rect">
            <a:avLst/>
          </a:prstGeom>
        </p:spPr>
        <p:txBody>
          <a:bodyPr wrap="none">
            <a:spAutoFit/>
          </a:bodyPr>
          <a:lstStyle/>
          <a:p>
            <a:pPr>
              <a:buFont typeface="Wingdings" pitchFamily="2" charset="2"/>
              <a:buChar char="ü"/>
            </a:pPr>
            <a:r>
              <a:rPr lang="fr-FR" b="1" smtClean="0">
                <a:solidFill>
                  <a:srgbClr val="C00000"/>
                </a:solidFill>
              </a:rPr>
              <a:t>  Le style de paragraphe</a:t>
            </a:r>
          </a:p>
        </p:txBody>
      </p:sp>
      <p:sp>
        <p:nvSpPr>
          <p:cNvPr id="11" name="Rectangle 10"/>
          <p:cNvSpPr/>
          <p:nvPr/>
        </p:nvSpPr>
        <p:spPr>
          <a:xfrm>
            <a:off x="714348" y="3786190"/>
            <a:ext cx="5643602" cy="646331"/>
          </a:xfrm>
          <a:prstGeom prst="rect">
            <a:avLst/>
          </a:prstGeom>
        </p:spPr>
        <p:txBody>
          <a:bodyPr wrap="square">
            <a:spAutoFit/>
          </a:bodyPr>
          <a:lstStyle/>
          <a:p>
            <a:r>
              <a:rPr lang="fr-FR" smtClean="0">
                <a:latin typeface="Times New Roman" pitchFamily="18" charset="0"/>
                <a:cs typeface="Times New Roman" pitchFamily="18" charset="0"/>
              </a:rPr>
              <a:t>Dans le volet Styles, les noms des styles de paragraphes sont suivis du caractère  ¶. </a:t>
            </a:r>
            <a:endParaRPr lang="fr-FR">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srcRect/>
          <a:stretch>
            <a:fillRect/>
          </a:stretch>
        </p:blipFill>
        <p:spPr bwMode="auto">
          <a:xfrm>
            <a:off x="6643702" y="2143116"/>
            <a:ext cx="1914525" cy="3686175"/>
          </a:xfrm>
          <a:prstGeom prst="rect">
            <a:avLst/>
          </a:prstGeom>
          <a:noFill/>
          <a:ln w="9525">
            <a:noFill/>
            <a:miter lim="800000"/>
            <a:headEnd/>
            <a:tailEnd/>
          </a:ln>
          <a:effectLst/>
        </p:spPr>
      </p:pic>
      <p:cxnSp>
        <p:nvCxnSpPr>
          <p:cNvPr id="14" name="Connecteur droit avec flèche 13"/>
          <p:cNvCxnSpPr/>
          <p:nvPr/>
        </p:nvCxnSpPr>
        <p:spPr>
          <a:xfrm>
            <a:off x="4572000" y="2928934"/>
            <a:ext cx="3429024" cy="107157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flipV="1">
            <a:off x="3357554" y="2928934"/>
            <a:ext cx="4643470" cy="12858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Rectangle 16"/>
          <p:cNvSpPr/>
          <p:nvPr/>
        </p:nvSpPr>
        <p:spPr>
          <a:xfrm>
            <a:off x="642910" y="4572008"/>
            <a:ext cx="1548822" cy="369332"/>
          </a:xfrm>
          <a:prstGeom prst="rect">
            <a:avLst/>
          </a:prstGeom>
        </p:spPr>
        <p:txBody>
          <a:bodyPr wrap="none">
            <a:spAutoFit/>
          </a:bodyPr>
          <a:lstStyle/>
          <a:p>
            <a:pPr>
              <a:buFont typeface="Wingdings" pitchFamily="2" charset="2"/>
              <a:buChar char="ü"/>
            </a:pPr>
            <a:r>
              <a:rPr lang="fr-FR" b="1" smtClean="0">
                <a:solidFill>
                  <a:srgbClr val="C00000"/>
                </a:solidFill>
              </a:rPr>
              <a:t>Le style lié</a:t>
            </a:r>
          </a:p>
        </p:txBody>
      </p:sp>
      <p:cxnSp>
        <p:nvCxnSpPr>
          <p:cNvPr id="19" name="Connecteur droit avec flèche 18"/>
          <p:cNvCxnSpPr/>
          <p:nvPr/>
        </p:nvCxnSpPr>
        <p:spPr>
          <a:xfrm flipV="1">
            <a:off x="2285984" y="3500438"/>
            <a:ext cx="5643602" cy="12858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Effect transition="in" filter="wipe(down)">
                                      <p:cBhvr>
                                        <p:cTn id="30" dur="500"/>
                                        <p:tgtEl>
                                          <p:spTgt spid="61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down)">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wipe(down)">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down)">
                                      <p:cBhvr>
                                        <p:cTn id="55" dur="500"/>
                                        <p:tgtEl>
                                          <p:spTgt spid="1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P spid="8" grpId="0" build="allAtOnce"/>
      <p:bldP spid="10" grpId="0" build="allAtOnce"/>
      <p:bldP spid="11" grpId="0" build="allAtOnce"/>
      <p:bldP spid="17" grpId="0"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2E4611-D3AC-4DC2-B352-3C5772D64441}"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81</a:t>
            </a:fld>
            <a:endParaRPr lang="fr-FR"/>
          </a:p>
        </p:txBody>
      </p:sp>
      <p:sp>
        <p:nvSpPr>
          <p:cNvPr id="5" name="Rectangle 4"/>
          <p:cNvSpPr/>
          <p:nvPr/>
        </p:nvSpPr>
        <p:spPr>
          <a:xfrm>
            <a:off x="1643042" y="68025"/>
            <a:ext cx="58579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4. Création d’un </a:t>
            </a:r>
            <a:r>
              <a:rPr lang="fr-FR" sz="3600">
                <a:solidFill>
                  <a:srgbClr val="FF0000"/>
                </a:solidFill>
                <a:latin typeface="Times New Roman" pitchFamily="18" charset="0"/>
                <a:cs typeface="Times New Roman" pitchFamily="18" charset="0"/>
              </a:rPr>
              <a:t>s</a:t>
            </a:r>
            <a:r>
              <a:rPr lang="fr-FR" sz="3600" smtClean="0">
                <a:solidFill>
                  <a:srgbClr val="FF0000"/>
                </a:solidFill>
                <a:latin typeface="Times New Roman" pitchFamily="18" charset="0"/>
                <a:cs typeface="Times New Roman" pitchFamily="18" charset="0"/>
              </a:rPr>
              <a:t>tyle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428596" y="1000108"/>
            <a:ext cx="8572528" cy="369332"/>
          </a:xfrm>
          <a:prstGeom prst="rect">
            <a:avLst/>
          </a:prstGeom>
        </p:spPr>
        <p:txBody>
          <a:bodyPr wrap="square">
            <a:spAutoFit/>
          </a:bodyPr>
          <a:lstStyle/>
          <a:p>
            <a:pPr>
              <a:buFont typeface="Wingdings" pitchFamily="2" charset="2"/>
              <a:buChar char="ü"/>
            </a:pPr>
            <a:r>
              <a:rPr lang="fr-FR" b="1" smtClean="0">
                <a:solidFill>
                  <a:srgbClr val="C00000"/>
                </a:solidFill>
              </a:rPr>
              <a:t>  A partir de la sélection d’une mise en forme existante </a:t>
            </a:r>
          </a:p>
        </p:txBody>
      </p:sp>
      <p:sp>
        <p:nvSpPr>
          <p:cNvPr id="7" name="Rectangle 6"/>
          <p:cNvSpPr/>
          <p:nvPr/>
        </p:nvSpPr>
        <p:spPr>
          <a:xfrm>
            <a:off x="785786" y="1571612"/>
            <a:ext cx="6858048" cy="2169825"/>
          </a:xfrm>
          <a:prstGeom prst="rect">
            <a:avLst/>
          </a:prstGeom>
        </p:spPr>
        <p:txBody>
          <a:bodyPr wrap="square">
            <a:spAutoFit/>
          </a:bodyPr>
          <a:lstStyle/>
          <a:p>
            <a:pPr>
              <a:lnSpc>
                <a:spcPct val="150000"/>
              </a:lnSpc>
              <a:buFont typeface="Wingdings" pitchFamily="2" charset="2"/>
              <a:buChar char="q"/>
            </a:pPr>
            <a:r>
              <a:rPr lang="fr-FR" smtClean="0">
                <a:latin typeface="Times New Roman" pitchFamily="18" charset="0"/>
                <a:cs typeface="Times New Roman" pitchFamily="18" charset="0"/>
              </a:rPr>
              <a:t>   Mettez le </a:t>
            </a:r>
            <a:r>
              <a:rPr lang="fr-FR" u="sng" smtClean="0">
                <a:latin typeface="Times New Roman" pitchFamily="18" charset="0"/>
                <a:cs typeface="Times New Roman" pitchFamily="18" charset="0"/>
              </a:rPr>
              <a:t>texte en forme</a:t>
            </a:r>
            <a:r>
              <a:rPr lang="fr-FR" smtClean="0">
                <a:latin typeface="Times New Roman" pitchFamily="18" charset="0"/>
                <a:cs typeface="Times New Roman" pitchFamily="18" charset="0"/>
              </a:rPr>
              <a:t>, puis </a:t>
            </a:r>
            <a:r>
              <a:rPr lang="fr-FR" u="sng" smtClean="0">
                <a:latin typeface="Times New Roman" pitchFamily="18" charset="0"/>
                <a:cs typeface="Times New Roman" pitchFamily="18" charset="0"/>
              </a:rPr>
              <a:t>sélectionnez-le</a:t>
            </a:r>
            <a:r>
              <a:rPr lang="fr-FR" smtClean="0">
                <a:latin typeface="Times New Roman" pitchFamily="18" charset="0"/>
                <a:cs typeface="Times New Roman" pitchFamily="18" charset="0"/>
              </a:rPr>
              <a:t>.</a:t>
            </a:r>
          </a:p>
          <a:p>
            <a:pPr>
              <a:lnSpc>
                <a:spcPct val="150000"/>
              </a:lnSpc>
              <a:buFont typeface="Wingdings" pitchFamily="2" charset="2"/>
              <a:buChar char="q"/>
            </a:pPr>
            <a:r>
              <a:rPr lang="fr-FR" smtClean="0">
                <a:latin typeface="Times New Roman" pitchFamily="18" charset="0"/>
                <a:cs typeface="Times New Roman" pitchFamily="18" charset="0"/>
              </a:rPr>
              <a:t>   Affichez la galerie des styles et activez la commande «</a:t>
            </a:r>
            <a:r>
              <a:rPr lang="fr-FR" b="1" smtClean="0">
                <a:latin typeface="Times New Roman" pitchFamily="18" charset="0"/>
                <a:cs typeface="Times New Roman" pitchFamily="18" charset="0"/>
              </a:rPr>
              <a:t>Enregistrer la sélection en tant que nouveau style rapide</a:t>
            </a:r>
            <a:r>
              <a:rPr lang="fr-FR" smtClean="0">
                <a:latin typeface="Times New Roman" pitchFamily="18" charset="0"/>
                <a:cs typeface="Times New Roman" pitchFamily="18" charset="0"/>
              </a:rPr>
              <a:t>», en bas de la galerie. </a:t>
            </a:r>
          </a:p>
          <a:p>
            <a:pPr>
              <a:lnSpc>
                <a:spcPct val="150000"/>
              </a:lnSpc>
              <a:buFont typeface="Wingdings" pitchFamily="2" charset="2"/>
              <a:buChar char="q"/>
            </a:pPr>
            <a:r>
              <a:rPr lang="fr-FR" smtClean="0">
                <a:latin typeface="Times New Roman" pitchFamily="18" charset="0"/>
                <a:cs typeface="Times New Roman" pitchFamily="18" charset="0"/>
              </a:rPr>
              <a:t>    Dans la fenêtre « </a:t>
            </a:r>
            <a:r>
              <a:rPr lang="fr-FR" b="1" smtClean="0">
                <a:latin typeface="Times New Roman" pitchFamily="18" charset="0"/>
                <a:cs typeface="Times New Roman" pitchFamily="18" charset="0"/>
              </a:rPr>
              <a:t>Créer un style à partir de la mise en forme</a:t>
            </a:r>
            <a:r>
              <a:rPr lang="fr-FR" smtClean="0">
                <a:latin typeface="Times New Roman" pitchFamily="18" charset="0"/>
                <a:cs typeface="Times New Roman" pitchFamily="18" charset="0"/>
              </a:rPr>
              <a:t>», attribuez un </a:t>
            </a:r>
            <a:r>
              <a:rPr lang="fr-FR" u="sng" smtClean="0">
                <a:latin typeface="Times New Roman" pitchFamily="18" charset="0"/>
                <a:cs typeface="Times New Roman" pitchFamily="18" charset="0"/>
              </a:rPr>
              <a:t>nom au style</a:t>
            </a:r>
            <a:r>
              <a:rPr lang="fr-FR" smtClean="0">
                <a:latin typeface="Times New Roman" pitchFamily="18" charset="0"/>
                <a:cs typeface="Times New Roman" pitchFamily="18" charset="0"/>
              </a:rPr>
              <a:t>, puis </a:t>
            </a:r>
            <a:r>
              <a:rPr lang="fr-FR" b="1" smtClean="0">
                <a:latin typeface="Times New Roman" pitchFamily="18" charset="0"/>
                <a:cs typeface="Times New Roman" pitchFamily="18" charset="0"/>
              </a:rPr>
              <a:t>validez</a:t>
            </a:r>
            <a:r>
              <a:rPr lang="fr-FR" smtClean="0">
                <a:latin typeface="Times New Roman" pitchFamily="18" charset="0"/>
                <a:cs typeface="Times New Roman" pitchFamily="18" charset="0"/>
              </a:rPr>
              <a:t>.</a:t>
            </a:r>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42910" y="4143380"/>
            <a:ext cx="7806050" cy="9286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down)">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EBC721-F1B3-40E1-A8F0-BC92397D5894}"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82</a:t>
            </a:fld>
            <a:endParaRPr lang="fr-FR"/>
          </a:p>
        </p:txBody>
      </p:sp>
      <p:sp>
        <p:nvSpPr>
          <p:cNvPr id="5" name="Rectangle 4"/>
          <p:cNvSpPr/>
          <p:nvPr/>
        </p:nvSpPr>
        <p:spPr>
          <a:xfrm>
            <a:off x="1643042" y="68025"/>
            <a:ext cx="58579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4. </a:t>
            </a:r>
            <a:r>
              <a:rPr lang="fr-FR" sz="3600" err="1" smtClean="0">
                <a:solidFill>
                  <a:srgbClr val="FF0000"/>
                </a:solidFill>
                <a:latin typeface="Times New Roman" pitchFamily="18" charset="0"/>
                <a:cs typeface="Times New Roman" pitchFamily="18" charset="0"/>
              </a:rPr>
              <a:t>Creation</a:t>
            </a:r>
            <a:r>
              <a:rPr lang="fr-FR" sz="3600" smtClean="0">
                <a:solidFill>
                  <a:srgbClr val="FF0000"/>
                </a:solidFill>
                <a:latin typeface="Times New Roman" pitchFamily="18" charset="0"/>
                <a:cs typeface="Times New Roman" pitchFamily="18" charset="0"/>
              </a:rPr>
              <a:t> d’un style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683568" y="976610"/>
            <a:ext cx="7632848" cy="369332"/>
          </a:xfrm>
          <a:prstGeom prst="rect">
            <a:avLst/>
          </a:prstGeom>
        </p:spPr>
        <p:txBody>
          <a:bodyPr wrap="square">
            <a:spAutoFit/>
          </a:bodyPr>
          <a:lstStyle/>
          <a:p>
            <a:pPr>
              <a:buFont typeface="Wingdings" pitchFamily="2" charset="2"/>
              <a:buChar char="ü"/>
            </a:pPr>
            <a:r>
              <a:rPr lang="fr-FR" b="1" smtClean="0">
                <a:solidFill>
                  <a:srgbClr val="C00000"/>
                </a:solidFill>
              </a:rPr>
              <a:t>      Avec la fenêtre de création d’un style</a:t>
            </a:r>
          </a:p>
        </p:txBody>
      </p:sp>
      <p:pic>
        <p:nvPicPr>
          <p:cNvPr id="1026" name="Picture 2"/>
          <p:cNvPicPr>
            <a:picLocks noChangeAspect="1" noChangeArrowheads="1"/>
          </p:cNvPicPr>
          <p:nvPr/>
        </p:nvPicPr>
        <p:blipFill>
          <a:blip r:embed="rId2"/>
          <a:srcRect/>
          <a:stretch>
            <a:fillRect/>
          </a:stretch>
        </p:blipFill>
        <p:spPr bwMode="auto">
          <a:xfrm>
            <a:off x="683568" y="1772816"/>
            <a:ext cx="2595574" cy="15906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000496" y="1571612"/>
            <a:ext cx="4929222" cy="3635218"/>
          </a:xfrm>
          <a:prstGeom prst="rect">
            <a:avLst/>
          </a:prstGeom>
          <a:noFill/>
          <a:ln w="9525">
            <a:noFill/>
            <a:miter lim="800000"/>
            <a:headEnd/>
            <a:tailEnd/>
          </a:ln>
          <a:effectLst/>
        </p:spPr>
      </p:pic>
      <p:cxnSp>
        <p:nvCxnSpPr>
          <p:cNvPr id="10" name="Connecteur droit avec flèche 9"/>
          <p:cNvCxnSpPr>
            <a:stCxn id="1026" idx="3"/>
          </p:cNvCxnSpPr>
          <p:nvPr/>
        </p:nvCxnSpPr>
        <p:spPr>
          <a:xfrm flipV="1">
            <a:off x="3279142" y="2558634"/>
            <a:ext cx="976326" cy="95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wipe(down)">
                                      <p:cBhvr>
                                        <p:cTn id="2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E282C1-1D5C-46C0-909A-69D66C4C849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83</a:t>
            </a:fld>
            <a:endParaRPr lang="fr-FR"/>
          </a:p>
        </p:txBody>
      </p:sp>
      <p:sp>
        <p:nvSpPr>
          <p:cNvPr id="5" name="Rectangle 4"/>
          <p:cNvSpPr/>
          <p:nvPr/>
        </p:nvSpPr>
        <p:spPr>
          <a:xfrm>
            <a:off x="1643042" y="68025"/>
            <a:ext cx="58579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5. STYLE DE LISTE</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539552" y="904430"/>
            <a:ext cx="7848872" cy="646331"/>
          </a:xfrm>
          <a:prstGeom prst="rect">
            <a:avLst/>
          </a:prstGeom>
        </p:spPr>
        <p:txBody>
          <a:bodyPr wrap="square">
            <a:spAutoFit/>
          </a:bodyPr>
          <a:lstStyle/>
          <a:p>
            <a:r>
              <a:rPr lang="fr-FR" smtClean="0">
                <a:latin typeface="Times New Roman" pitchFamily="18" charset="0"/>
                <a:cs typeface="Times New Roman" pitchFamily="18" charset="0"/>
              </a:rPr>
              <a:t>Comme  tout  style,  l’intérêt  d’un  style  de  liste  consiste  à  pouvoir  être  rapidement  et  facilement appliqué.</a:t>
            </a:r>
            <a:endParaRPr lang="fr-FR">
              <a:latin typeface="Times New Roman" pitchFamily="18" charset="0"/>
              <a:cs typeface="Times New Roman" pitchFamily="18" charset="0"/>
            </a:endParaRPr>
          </a:p>
        </p:txBody>
      </p:sp>
      <p:sp>
        <p:nvSpPr>
          <p:cNvPr id="7" name="Rectangle 6"/>
          <p:cNvSpPr/>
          <p:nvPr/>
        </p:nvSpPr>
        <p:spPr>
          <a:xfrm>
            <a:off x="642910" y="1714488"/>
            <a:ext cx="3621504" cy="369332"/>
          </a:xfrm>
          <a:prstGeom prst="rect">
            <a:avLst/>
          </a:prstGeom>
        </p:spPr>
        <p:txBody>
          <a:bodyPr wrap="none">
            <a:spAutoFit/>
          </a:bodyPr>
          <a:lstStyle/>
          <a:p>
            <a:pPr>
              <a:buFont typeface="Wingdings" pitchFamily="2" charset="2"/>
              <a:buChar char="ü"/>
            </a:pPr>
            <a:r>
              <a:rPr lang="fr-FR" b="1" smtClean="0">
                <a:solidFill>
                  <a:srgbClr val="C00000"/>
                </a:solidFill>
              </a:rPr>
              <a:t>  Création d’un style de liste </a:t>
            </a:r>
          </a:p>
        </p:txBody>
      </p:sp>
      <p:pic>
        <p:nvPicPr>
          <p:cNvPr id="2050" name="Picture 2"/>
          <p:cNvPicPr>
            <a:picLocks noChangeAspect="1" noChangeArrowheads="1"/>
          </p:cNvPicPr>
          <p:nvPr/>
        </p:nvPicPr>
        <p:blipFill>
          <a:blip r:embed="rId2"/>
          <a:srcRect/>
          <a:stretch>
            <a:fillRect/>
          </a:stretch>
        </p:blipFill>
        <p:spPr bwMode="auto">
          <a:xfrm>
            <a:off x="6000780" y="1285860"/>
            <a:ext cx="2928938" cy="485227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7158" y="2143116"/>
            <a:ext cx="5464218" cy="4024323"/>
          </a:xfrm>
          <a:prstGeom prst="rect">
            <a:avLst/>
          </a:prstGeom>
          <a:noFill/>
          <a:ln w="9525">
            <a:noFill/>
            <a:miter lim="800000"/>
            <a:headEnd/>
            <a:tailEnd/>
          </a:ln>
          <a:effectLst/>
        </p:spPr>
      </p:pic>
      <p:cxnSp>
        <p:nvCxnSpPr>
          <p:cNvPr id="11" name="Connecteur droit avec flèche 10"/>
          <p:cNvCxnSpPr>
            <a:endCxn id="2051" idx="3"/>
          </p:cNvCxnSpPr>
          <p:nvPr/>
        </p:nvCxnSpPr>
        <p:spPr>
          <a:xfrm rot="16200000" flipV="1">
            <a:off x="5166918" y="4809736"/>
            <a:ext cx="1702614" cy="3936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wipe(down)">
                                      <p:cBhvr>
                                        <p:cTn id="3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61F1D2-9706-49F4-9340-7FA94C060A8E}"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84</a:t>
            </a:fld>
            <a:endParaRPr lang="fr-FR"/>
          </a:p>
        </p:txBody>
      </p:sp>
      <p:sp>
        <p:nvSpPr>
          <p:cNvPr id="5" name="Rectangle 4"/>
          <p:cNvSpPr/>
          <p:nvPr/>
        </p:nvSpPr>
        <p:spPr>
          <a:xfrm>
            <a:off x="609249" y="597596"/>
            <a:ext cx="5769528" cy="369332"/>
          </a:xfrm>
          <a:prstGeom prst="rect">
            <a:avLst/>
          </a:prstGeom>
        </p:spPr>
        <p:txBody>
          <a:bodyPr wrap="none">
            <a:spAutoFit/>
          </a:bodyPr>
          <a:lstStyle/>
          <a:p>
            <a:pPr>
              <a:buFont typeface="Wingdings" pitchFamily="2" charset="2"/>
              <a:buChar char="ü"/>
            </a:pPr>
            <a:r>
              <a:rPr lang="fr-FR" b="1" smtClean="0">
                <a:solidFill>
                  <a:srgbClr val="C00000"/>
                </a:solidFill>
              </a:rPr>
              <a:t>  Utilisation d’un style de liste à plusieurs niveaux</a:t>
            </a:r>
          </a:p>
        </p:txBody>
      </p:sp>
      <p:sp>
        <p:nvSpPr>
          <p:cNvPr id="6" name="Rectangle 5"/>
          <p:cNvSpPr/>
          <p:nvPr/>
        </p:nvSpPr>
        <p:spPr>
          <a:xfrm>
            <a:off x="428596" y="1000108"/>
            <a:ext cx="8215370" cy="646331"/>
          </a:xfrm>
          <a:prstGeom prst="rect">
            <a:avLst/>
          </a:prstGeom>
        </p:spPr>
        <p:txBody>
          <a:bodyPr wrap="square">
            <a:spAutoFit/>
          </a:bodyPr>
          <a:lstStyle/>
          <a:p>
            <a:r>
              <a:rPr lang="fr-FR" smtClean="0">
                <a:latin typeface="Times New Roman" pitchFamily="18" charset="0"/>
                <a:cs typeface="Times New Roman" pitchFamily="18" charset="0"/>
              </a:rPr>
              <a:t>          Activez  le bouton «</a:t>
            </a:r>
            <a:r>
              <a:rPr lang="fr-FR" b="1" smtClean="0">
                <a:latin typeface="Times New Roman" pitchFamily="18" charset="0"/>
                <a:cs typeface="Times New Roman" pitchFamily="18" charset="0"/>
              </a:rPr>
              <a:t>Liste à plusieurs niveaux</a:t>
            </a:r>
            <a:r>
              <a:rPr lang="fr-FR" smtClean="0">
                <a:latin typeface="Times New Roman" pitchFamily="18" charset="0"/>
                <a:cs typeface="Times New Roman" pitchFamily="18" charset="0"/>
              </a:rPr>
              <a:t>», et sélectionnez  le style dans  la galerie «</a:t>
            </a:r>
            <a:r>
              <a:rPr lang="fr-FR" b="1" smtClean="0">
                <a:latin typeface="Times New Roman" pitchFamily="18" charset="0"/>
                <a:cs typeface="Times New Roman" pitchFamily="18" charset="0"/>
              </a:rPr>
              <a:t>Styles de listes</a:t>
            </a:r>
            <a:r>
              <a:rPr lang="fr-FR" smtClean="0">
                <a:latin typeface="Times New Roman" pitchFamily="18" charset="0"/>
                <a:cs typeface="Times New Roman" pitchFamily="18" charset="0"/>
              </a:rPr>
              <a:t>».</a:t>
            </a:r>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139952" y="1556792"/>
            <a:ext cx="4257675" cy="42576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27584" y="1916832"/>
            <a:ext cx="2857500" cy="1533525"/>
          </a:xfrm>
          <a:prstGeom prst="rect">
            <a:avLst/>
          </a:prstGeom>
          <a:noFill/>
          <a:ln w="9525">
            <a:noFill/>
            <a:miter lim="800000"/>
            <a:headEnd/>
            <a:tailEnd/>
          </a:ln>
          <a:effectLst/>
        </p:spPr>
      </p:pic>
      <p:cxnSp>
        <p:nvCxnSpPr>
          <p:cNvPr id="10" name="Connecteur droit avec flèche 9"/>
          <p:cNvCxnSpPr/>
          <p:nvPr/>
        </p:nvCxnSpPr>
        <p:spPr>
          <a:xfrm>
            <a:off x="3500430" y="2786058"/>
            <a:ext cx="1000132"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par>
                                <p:cTn id="19" presetID="2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5A8BCA-2C73-4986-9FDC-DF1DB9510773}"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85</a:t>
            </a:fld>
            <a:endParaRPr lang="fr-FR"/>
          </a:p>
        </p:txBody>
      </p:sp>
      <p:sp>
        <p:nvSpPr>
          <p:cNvPr id="5" name="Rectangle 4"/>
          <p:cNvSpPr/>
          <p:nvPr/>
        </p:nvSpPr>
        <p:spPr>
          <a:xfrm>
            <a:off x="1643042" y="68025"/>
            <a:ext cx="58579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6. Gestion des styles</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507653" y="916528"/>
            <a:ext cx="2135521" cy="369332"/>
          </a:xfrm>
          <a:prstGeom prst="rect">
            <a:avLst/>
          </a:prstGeom>
        </p:spPr>
        <p:txBody>
          <a:bodyPr wrap="none">
            <a:spAutoFit/>
          </a:bodyPr>
          <a:lstStyle/>
          <a:p>
            <a:pPr>
              <a:buFont typeface="Wingdings" pitchFamily="2" charset="2"/>
              <a:buChar char="ü"/>
            </a:pPr>
            <a:r>
              <a:rPr lang="fr-FR" b="1" smtClean="0">
                <a:solidFill>
                  <a:srgbClr val="C00000"/>
                </a:solidFill>
              </a:rPr>
              <a:t>  Copier un style</a:t>
            </a:r>
          </a:p>
        </p:txBody>
      </p:sp>
      <p:sp>
        <p:nvSpPr>
          <p:cNvPr id="8" name="Rectangle 7"/>
          <p:cNvSpPr/>
          <p:nvPr/>
        </p:nvSpPr>
        <p:spPr>
          <a:xfrm>
            <a:off x="827584" y="1333855"/>
            <a:ext cx="8001056" cy="646331"/>
          </a:xfrm>
          <a:prstGeom prst="rect">
            <a:avLst/>
          </a:prstGeom>
        </p:spPr>
        <p:txBody>
          <a:bodyPr wrap="square">
            <a:spAutoFit/>
          </a:bodyPr>
          <a:lstStyle/>
          <a:p>
            <a:r>
              <a:rPr lang="fr-FR" u="sng" smtClean="0">
                <a:latin typeface="Times New Roman" pitchFamily="18" charset="0"/>
                <a:cs typeface="Times New Roman" pitchFamily="18" charset="0"/>
              </a:rPr>
              <a:t>Pour copier un style </a:t>
            </a:r>
            <a:r>
              <a:rPr lang="fr-FR" smtClean="0">
                <a:latin typeface="Times New Roman" pitchFamily="18" charset="0"/>
                <a:cs typeface="Times New Roman" pitchFamily="18" charset="0"/>
              </a:rPr>
              <a:t>vers un autre document, utilisez la fenêtre « </a:t>
            </a:r>
            <a:r>
              <a:rPr lang="fr-FR" b="1" smtClean="0">
                <a:latin typeface="Times New Roman" pitchFamily="18" charset="0"/>
                <a:cs typeface="Times New Roman" pitchFamily="18" charset="0"/>
              </a:rPr>
              <a:t>Organiser</a:t>
            </a:r>
            <a:r>
              <a:rPr lang="fr-FR" smtClean="0">
                <a:latin typeface="Times New Roman" pitchFamily="18" charset="0"/>
                <a:cs typeface="Times New Roman" pitchFamily="18" charset="0"/>
              </a:rPr>
              <a:t> » ouverte à l’onglet Styles.</a:t>
            </a:r>
            <a:endParaRPr lang="fr-FR">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755576" y="2287686"/>
            <a:ext cx="2563557" cy="10001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611791" y="2132856"/>
            <a:ext cx="4867275" cy="1876425"/>
          </a:xfrm>
          <a:prstGeom prst="rect">
            <a:avLst/>
          </a:prstGeom>
          <a:noFill/>
          <a:ln w="9525">
            <a:noFill/>
            <a:miter lim="800000"/>
            <a:headEnd/>
            <a:tailEnd/>
          </a:ln>
          <a:effectLst/>
        </p:spPr>
      </p:pic>
      <p:cxnSp>
        <p:nvCxnSpPr>
          <p:cNvPr id="12" name="Connecteur droit avec flèche 11"/>
          <p:cNvCxnSpPr>
            <a:stCxn id="2050" idx="3"/>
          </p:cNvCxnSpPr>
          <p:nvPr/>
        </p:nvCxnSpPr>
        <p:spPr>
          <a:xfrm>
            <a:off x="3319133" y="2787752"/>
            <a:ext cx="865467"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642910" y="4572008"/>
            <a:ext cx="7858180" cy="646331"/>
          </a:xfrm>
          <a:prstGeom prst="rect">
            <a:avLst/>
          </a:prstGeom>
        </p:spPr>
        <p:txBody>
          <a:bodyPr wrap="square">
            <a:spAutoFit/>
          </a:bodyPr>
          <a:lstStyle/>
          <a:p>
            <a:r>
              <a:rPr lang="fr-FR" smtClean="0">
                <a:latin typeface="Times New Roman" pitchFamily="18" charset="0"/>
                <a:cs typeface="Times New Roman" pitchFamily="18" charset="0"/>
              </a:rPr>
              <a:t>En  copiant  un  style  vers  le  modèle  </a:t>
            </a:r>
            <a:r>
              <a:rPr lang="fr-FR" u="sng" smtClean="0">
                <a:latin typeface="Times New Roman" pitchFamily="18" charset="0"/>
                <a:cs typeface="Times New Roman" pitchFamily="18" charset="0"/>
              </a:rPr>
              <a:t>Normal.dot</a:t>
            </a:r>
            <a:r>
              <a:rPr lang="fr-FR" smtClean="0">
                <a:latin typeface="Times New Roman" pitchFamily="18" charset="0"/>
                <a:cs typeface="Times New Roman" pitchFamily="18" charset="0"/>
              </a:rPr>
              <a:t>,  qui  est  l’option  par  défaut,  il  sera accessible à tout nouveau document Word.</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00"/>
                                        <p:tgtEl>
                                          <p:spTgt spid="2050"/>
                                        </p:tgtEl>
                                      </p:cBhvr>
                                    </p:animEffect>
                                  </p:childTnLst>
                                </p:cTn>
                              </p:par>
                              <p:par>
                                <p:cTn id="29" presetID="22" presetClass="entr" presetSubtype="4"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wipe(down)">
                                      <p:cBhvr>
                                        <p:cTn id="31" dur="500"/>
                                        <p:tgtEl>
                                          <p:spTgt spid="20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down)">
                                      <p:cBhvr>
                                        <p:cTn id="3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p:bldP spid="8" grpId="0" build="allAtOnce"/>
      <p:bldP spid="13"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E1353B-4D3E-4519-8023-25DD32215DC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86</a:t>
            </a:fld>
            <a:endParaRPr lang="fr-FR"/>
          </a:p>
        </p:txBody>
      </p:sp>
      <p:sp>
        <p:nvSpPr>
          <p:cNvPr id="5" name="Rectangle 4"/>
          <p:cNvSpPr/>
          <p:nvPr/>
        </p:nvSpPr>
        <p:spPr>
          <a:xfrm>
            <a:off x="3180828" y="500042"/>
            <a:ext cx="2319866" cy="369332"/>
          </a:xfrm>
          <a:prstGeom prst="rect">
            <a:avLst/>
          </a:prstGeom>
        </p:spPr>
        <p:txBody>
          <a:bodyPr wrap="none">
            <a:spAutoFit/>
          </a:bodyPr>
          <a:lstStyle/>
          <a:p>
            <a:pPr>
              <a:buFont typeface="Wingdings" pitchFamily="2" charset="2"/>
              <a:buChar char="ü"/>
            </a:pPr>
            <a:r>
              <a:rPr lang="fr-FR" b="1" smtClean="0">
                <a:solidFill>
                  <a:srgbClr val="C00000"/>
                </a:solidFill>
              </a:rPr>
              <a:t>  Modifier un style</a:t>
            </a:r>
          </a:p>
        </p:txBody>
      </p:sp>
      <p:sp>
        <p:nvSpPr>
          <p:cNvPr id="10" name="AutoShape 3"/>
          <p:cNvSpPr>
            <a:spLocks noChangeArrowheads="1"/>
          </p:cNvSpPr>
          <p:nvPr/>
        </p:nvSpPr>
        <p:spPr bwMode="auto">
          <a:xfrm>
            <a:off x="5562600" y="1119190"/>
            <a:ext cx="2438424"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fr-FR">
              <a:latin typeface="Verdana" pitchFamily="34" charset="0"/>
            </a:endParaRPr>
          </a:p>
        </p:txBody>
      </p:sp>
      <p:sp>
        <p:nvSpPr>
          <p:cNvPr id="11" name="AutoShape 5"/>
          <p:cNvSpPr>
            <a:spLocks noChangeArrowheads="1"/>
          </p:cNvSpPr>
          <p:nvPr/>
        </p:nvSpPr>
        <p:spPr bwMode="auto">
          <a:xfrm>
            <a:off x="1143000" y="1119190"/>
            <a:ext cx="22860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fr-FR">
              <a:latin typeface="Verdana" pitchFamily="34" charset="0"/>
            </a:endParaRPr>
          </a:p>
        </p:txBody>
      </p:sp>
      <p:sp>
        <p:nvSpPr>
          <p:cNvPr id="12" name="Text Box 6"/>
          <p:cNvSpPr txBox="1">
            <a:spLocks noChangeArrowheads="1"/>
          </p:cNvSpPr>
          <p:nvPr/>
        </p:nvSpPr>
        <p:spPr bwMode="auto">
          <a:xfrm>
            <a:off x="1238250" y="1928802"/>
            <a:ext cx="2262180" cy="707886"/>
          </a:xfrm>
          <a:prstGeom prst="rect">
            <a:avLst/>
          </a:prstGeom>
          <a:noFill/>
          <a:ln w="9525">
            <a:noFill/>
            <a:miter lim="800000"/>
            <a:headEnd/>
            <a:tailEnd/>
          </a:ln>
          <a:effectLst/>
        </p:spPr>
        <p:txBody>
          <a:bodyPr wrap="square">
            <a:spAutoFit/>
          </a:bodyPr>
          <a:lstStyle/>
          <a:p>
            <a:pPr eaLnBrk="0" hangingPunct="0"/>
            <a:r>
              <a:rPr lang="fr-FR" sz="2000" b="1" smtClean="0">
                <a:solidFill>
                  <a:srgbClr val="000000"/>
                </a:solidFill>
                <a:latin typeface="Times New Roman" pitchFamily="18" charset="0"/>
                <a:cs typeface="Times New Roman" pitchFamily="18" charset="0"/>
              </a:rPr>
              <a:t>A partir de la mise en forme modifiée</a:t>
            </a:r>
            <a:endParaRPr lang="en-US" sz="1400">
              <a:solidFill>
                <a:srgbClr val="000000"/>
              </a:solidFill>
              <a:latin typeface="Times New Roman" pitchFamily="18" charset="0"/>
              <a:cs typeface="Times New Roman" pitchFamily="18" charset="0"/>
            </a:endParaRPr>
          </a:p>
        </p:txBody>
      </p:sp>
      <p:sp>
        <p:nvSpPr>
          <p:cNvPr id="13" name="Freeform 7"/>
          <p:cNvSpPr>
            <a:spLocks/>
          </p:cNvSpPr>
          <p:nvPr/>
        </p:nvSpPr>
        <p:spPr bwMode="gray">
          <a:xfrm>
            <a:off x="3428992" y="1142984"/>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fr-FR"/>
          </a:p>
        </p:txBody>
      </p:sp>
      <p:sp>
        <p:nvSpPr>
          <p:cNvPr id="15" name="Text Box 19"/>
          <p:cNvSpPr txBox="1">
            <a:spLocks noChangeArrowheads="1"/>
          </p:cNvSpPr>
          <p:nvPr/>
        </p:nvSpPr>
        <p:spPr bwMode="auto">
          <a:xfrm>
            <a:off x="5643570" y="1857364"/>
            <a:ext cx="2500330" cy="707886"/>
          </a:xfrm>
          <a:prstGeom prst="rect">
            <a:avLst/>
          </a:prstGeom>
          <a:noFill/>
          <a:ln w="9525">
            <a:noFill/>
            <a:miter lim="800000"/>
            <a:headEnd/>
            <a:tailEnd/>
          </a:ln>
          <a:effectLst/>
        </p:spPr>
        <p:txBody>
          <a:bodyPr wrap="square">
            <a:spAutoFit/>
          </a:bodyPr>
          <a:lstStyle/>
          <a:p>
            <a:r>
              <a:rPr lang="fr-FR" sz="2000" b="1" smtClean="0">
                <a:solidFill>
                  <a:srgbClr val="000000"/>
                </a:solidFill>
                <a:latin typeface="Times New Roman" pitchFamily="18" charset="0"/>
                <a:cs typeface="Times New Roman" pitchFamily="18" charset="0"/>
              </a:rPr>
              <a:t>Avec la fenêtre «Modifier les styles»</a:t>
            </a:r>
            <a:endParaRPr lang="en-US">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427844" y="4012173"/>
            <a:ext cx="3857652" cy="1722377"/>
          </a:xfrm>
          <a:prstGeom prst="rect">
            <a:avLst/>
          </a:prstGeom>
          <a:noFill/>
          <a:ln w="9525">
            <a:noFill/>
            <a:miter lim="800000"/>
            <a:headEnd/>
            <a:tailEnd/>
          </a:ln>
          <a:effectLst/>
        </p:spPr>
      </p:pic>
      <p:sp>
        <p:nvSpPr>
          <p:cNvPr id="18" name="Freeform 9"/>
          <p:cNvSpPr>
            <a:spLocks/>
          </p:cNvSpPr>
          <p:nvPr/>
        </p:nvSpPr>
        <p:spPr bwMode="gray">
          <a:xfrm flipH="1">
            <a:off x="4643438" y="1071546"/>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fr-FR"/>
          </a:p>
        </p:txBody>
      </p:sp>
      <p:sp>
        <p:nvSpPr>
          <p:cNvPr id="19" name="Flèche courbée vers la droite 18"/>
          <p:cNvSpPr/>
          <p:nvPr/>
        </p:nvSpPr>
        <p:spPr>
          <a:xfrm>
            <a:off x="4929190" y="2786058"/>
            <a:ext cx="571504" cy="17145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ppt_x"/>
                                          </p:val>
                                        </p:tav>
                                        <p:tav tm="100000">
                                          <p:val>
                                            <p:strVal val="#ppt_x"/>
                                          </p:val>
                                        </p:tav>
                                      </p:tavLst>
                                    </p:anim>
                                    <p:anim calcmode="lin" valueType="num">
                                      <p:cBhvr additive="base">
                                        <p:cTn id="3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0" grpId="0" animBg="1"/>
      <p:bldP spid="11" grpId="0" animBg="1"/>
      <p:bldP spid="12" grpId="0"/>
      <p:bldP spid="13" grpId="0" animBg="1"/>
      <p:bldP spid="15" grpId="0"/>
      <p:bldP spid="18" grpId="0" animBg="1"/>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D72CA5-3356-4DA6-A1C8-DCBF96236842}"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87</a:t>
            </a:fld>
            <a:endParaRPr lang="fr-FR"/>
          </a:p>
        </p:txBody>
      </p:sp>
      <p:sp>
        <p:nvSpPr>
          <p:cNvPr id="5" name="Rectangle 4"/>
          <p:cNvSpPr/>
          <p:nvPr/>
        </p:nvSpPr>
        <p:spPr>
          <a:xfrm>
            <a:off x="1643042" y="68025"/>
            <a:ext cx="58579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7. JEUX ET THEMES </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571472" y="1428736"/>
            <a:ext cx="8072494" cy="923330"/>
          </a:xfrm>
          <a:prstGeom prst="rect">
            <a:avLst/>
          </a:prstGeom>
        </p:spPr>
        <p:txBody>
          <a:bodyPr wrap="square">
            <a:spAutoFit/>
          </a:bodyPr>
          <a:lstStyle/>
          <a:p>
            <a:r>
              <a:rPr lang="fr-FR" smtClean="0">
                <a:latin typeface="Times New Roman" pitchFamily="18" charset="0"/>
                <a:cs typeface="Times New Roman" pitchFamily="18" charset="0"/>
              </a:rPr>
              <a:t>	Un jeu de styles est un ensemble de styles rapides, qui permet de changer rapidement la présentation d’un document (polices, retraits, espacements, bordures, trames, etc.). </a:t>
            </a:r>
            <a:endParaRPr lang="fr-FR">
              <a:latin typeface="Times New Roman" pitchFamily="18" charset="0"/>
              <a:cs typeface="Times New Roman" pitchFamily="18" charset="0"/>
            </a:endParaRPr>
          </a:p>
        </p:txBody>
      </p:sp>
      <p:sp>
        <p:nvSpPr>
          <p:cNvPr id="7" name="Rectangle 6"/>
          <p:cNvSpPr/>
          <p:nvPr/>
        </p:nvSpPr>
        <p:spPr>
          <a:xfrm>
            <a:off x="507653" y="916528"/>
            <a:ext cx="2435282" cy="369332"/>
          </a:xfrm>
          <a:prstGeom prst="rect">
            <a:avLst/>
          </a:prstGeom>
        </p:spPr>
        <p:txBody>
          <a:bodyPr wrap="none">
            <a:spAutoFit/>
          </a:bodyPr>
          <a:lstStyle/>
          <a:p>
            <a:pPr>
              <a:buFont typeface="Wingdings" pitchFamily="2" charset="2"/>
              <a:buChar char="ü"/>
            </a:pPr>
            <a:r>
              <a:rPr lang="fr-FR" b="1" smtClean="0">
                <a:solidFill>
                  <a:srgbClr val="C00000"/>
                </a:solidFill>
              </a:rPr>
              <a:t>  Les jeux de styles</a:t>
            </a:r>
          </a:p>
        </p:txBody>
      </p:sp>
      <p:sp>
        <p:nvSpPr>
          <p:cNvPr id="8" name="Rectangle 7"/>
          <p:cNvSpPr/>
          <p:nvPr/>
        </p:nvSpPr>
        <p:spPr>
          <a:xfrm>
            <a:off x="642910" y="2428868"/>
            <a:ext cx="7858180" cy="923330"/>
          </a:xfrm>
          <a:prstGeom prst="rect">
            <a:avLst/>
          </a:prstGeom>
        </p:spPr>
        <p:txBody>
          <a:bodyPr wrap="square">
            <a:spAutoFit/>
          </a:bodyPr>
          <a:lstStyle/>
          <a:p>
            <a:r>
              <a:rPr lang="fr-FR" smtClean="0">
                <a:latin typeface="Times New Roman" pitchFamily="18" charset="0"/>
                <a:cs typeface="Times New Roman" pitchFamily="18" charset="0"/>
              </a:rPr>
              <a:t>	Il existe </a:t>
            </a:r>
            <a:r>
              <a:rPr lang="fr-FR" u="sng" smtClean="0">
                <a:latin typeface="Times New Roman" pitchFamily="18" charset="0"/>
                <a:cs typeface="Times New Roman" pitchFamily="18" charset="0"/>
              </a:rPr>
              <a:t>onze jeux </a:t>
            </a:r>
            <a:r>
              <a:rPr lang="fr-FR" smtClean="0">
                <a:latin typeface="Times New Roman" pitchFamily="18" charset="0"/>
                <a:cs typeface="Times New Roman" pitchFamily="18" charset="0"/>
              </a:rPr>
              <a:t>prédéfinis. </a:t>
            </a:r>
          </a:p>
          <a:p>
            <a:r>
              <a:rPr lang="fr-FR" smtClean="0">
                <a:latin typeface="Times New Roman" pitchFamily="18" charset="0"/>
                <a:cs typeface="Times New Roman" pitchFamily="18" charset="0"/>
              </a:rPr>
              <a:t>	Pour  afficher  la  galerie  des  jeux  de  styles :  dans  le  groupe  «Style»,  cliquez  sur  le bouton « Modifier les styles » &gt; Jeu de styles. </a:t>
            </a:r>
            <a:endParaRPr lang="fr-FR">
              <a:latin typeface="Times New Roman" pitchFamily="18" charset="0"/>
              <a:cs typeface="Times New Roman" pitchFamily="18" charset="0"/>
            </a:endParaRPr>
          </a:p>
        </p:txBody>
      </p:sp>
      <p:sp>
        <p:nvSpPr>
          <p:cNvPr id="9" name="Rectangle 8"/>
          <p:cNvSpPr/>
          <p:nvPr/>
        </p:nvSpPr>
        <p:spPr>
          <a:xfrm>
            <a:off x="785786" y="3488296"/>
            <a:ext cx="5112297" cy="369332"/>
          </a:xfrm>
          <a:prstGeom prst="rect">
            <a:avLst/>
          </a:prstGeom>
        </p:spPr>
        <p:txBody>
          <a:bodyPr wrap="none">
            <a:spAutoFit/>
          </a:bodyPr>
          <a:lstStyle/>
          <a:p>
            <a:pPr>
              <a:buFont typeface="Wingdings" pitchFamily="2" charset="2"/>
              <a:buChar char="ü"/>
            </a:pPr>
            <a:r>
              <a:rPr lang="fr-FR" b="1" smtClean="0">
                <a:solidFill>
                  <a:srgbClr val="C00000"/>
                </a:solidFill>
              </a:rPr>
              <a:t>  Les jeux de couleurs et les jeux de polices</a:t>
            </a:r>
          </a:p>
        </p:txBody>
      </p:sp>
      <p:sp>
        <p:nvSpPr>
          <p:cNvPr id="10" name="Rectangle 9"/>
          <p:cNvSpPr/>
          <p:nvPr/>
        </p:nvSpPr>
        <p:spPr>
          <a:xfrm>
            <a:off x="642910" y="3929066"/>
            <a:ext cx="8143932" cy="1477328"/>
          </a:xfrm>
          <a:prstGeom prst="rect">
            <a:avLst/>
          </a:prstGeom>
        </p:spPr>
        <p:txBody>
          <a:bodyPr wrap="square">
            <a:spAutoFit/>
          </a:bodyPr>
          <a:lstStyle/>
          <a:p>
            <a:r>
              <a:rPr lang="fr-FR" b="1" u="sng" smtClean="0">
                <a:latin typeface="Times New Roman" pitchFamily="18" charset="0"/>
                <a:cs typeface="Times New Roman" pitchFamily="18" charset="0"/>
              </a:rPr>
              <a:t>Un  jeu  de  polices</a:t>
            </a:r>
            <a:r>
              <a:rPr lang="fr-FR" smtClean="0">
                <a:latin typeface="Times New Roman" pitchFamily="18" charset="0"/>
                <a:cs typeface="Times New Roman" pitchFamily="18" charset="0"/>
              </a:rPr>
              <a:t>  est  constitué  de  deux  polices,  l’une  appliquée  aux  titres,  l’autre  au corps du texte. </a:t>
            </a:r>
          </a:p>
          <a:p>
            <a:endParaRPr lang="fr-FR" smtClean="0">
              <a:latin typeface="Times New Roman" pitchFamily="18" charset="0"/>
              <a:cs typeface="Times New Roman" pitchFamily="18" charset="0"/>
            </a:endParaRPr>
          </a:p>
          <a:p>
            <a:r>
              <a:rPr lang="fr-FR" b="1" u="sng" smtClean="0">
                <a:latin typeface="Times New Roman" pitchFamily="18" charset="0"/>
                <a:cs typeface="Times New Roman" pitchFamily="18" charset="0"/>
              </a:rPr>
              <a:t>Un jeu de couleurs </a:t>
            </a:r>
            <a:r>
              <a:rPr lang="fr-FR" smtClean="0">
                <a:latin typeface="Times New Roman" pitchFamily="18" charset="0"/>
                <a:cs typeface="Times New Roman" pitchFamily="18" charset="0"/>
              </a:rPr>
              <a:t>comporte 12 couleurs : 4 de Texte/arrière-plan, 6 d’Accentuation et 2 de liens hypertextes (non visité et visité).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down)">
                                      <p:cBhvr>
                                        <p:cTn id="38" dur="500"/>
                                        <p:tgtEl>
                                          <p:spTgt spid="10">
                                            <p:txEl>
                                              <p:pRg st="0" end="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wipe(down)">
                                      <p:cBhvr>
                                        <p:cTn id="4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P spid="8" grpId="0" build="allAtOnce"/>
      <p:bldP spid="9" grpId="0" build="allAtOnce"/>
      <p:bldP spid="10" grpId="0" build="allAtOnce"/>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5CA16A-426E-4956-8D36-51C1D21001D2}"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88</a:t>
            </a:fld>
            <a:endParaRPr lang="fr-FR"/>
          </a:p>
        </p:txBody>
      </p:sp>
      <p:sp>
        <p:nvSpPr>
          <p:cNvPr id="5" name="Rectangle 4"/>
          <p:cNvSpPr/>
          <p:nvPr/>
        </p:nvSpPr>
        <p:spPr>
          <a:xfrm>
            <a:off x="785786" y="571480"/>
            <a:ext cx="1794081" cy="369332"/>
          </a:xfrm>
          <a:prstGeom prst="rect">
            <a:avLst/>
          </a:prstGeom>
        </p:spPr>
        <p:txBody>
          <a:bodyPr wrap="none">
            <a:spAutoFit/>
          </a:bodyPr>
          <a:lstStyle/>
          <a:p>
            <a:pPr>
              <a:buFont typeface="Wingdings" pitchFamily="2" charset="2"/>
              <a:buChar char="ü"/>
            </a:pPr>
            <a:r>
              <a:rPr lang="fr-FR" b="1" smtClean="0">
                <a:solidFill>
                  <a:srgbClr val="C00000"/>
                </a:solidFill>
              </a:rPr>
              <a:t>  Les thèmes </a:t>
            </a:r>
          </a:p>
        </p:txBody>
      </p:sp>
      <p:sp>
        <p:nvSpPr>
          <p:cNvPr id="6" name="Rectangle 5"/>
          <p:cNvSpPr/>
          <p:nvPr/>
        </p:nvSpPr>
        <p:spPr>
          <a:xfrm>
            <a:off x="683568" y="1295803"/>
            <a:ext cx="4770868" cy="2169825"/>
          </a:xfrm>
          <a:prstGeom prst="rect">
            <a:avLst/>
          </a:prstGeom>
        </p:spPr>
        <p:txBody>
          <a:bodyPr wrap="square">
            <a:spAutoFit/>
          </a:bodyPr>
          <a:lstStyle/>
          <a:p>
            <a:pPr algn="just">
              <a:lnSpc>
                <a:spcPct val="150000"/>
              </a:lnSpc>
            </a:pPr>
            <a:r>
              <a:rPr lang="fr-FR" smtClean="0">
                <a:latin typeface="Times New Roman" pitchFamily="18" charset="0"/>
                <a:cs typeface="Times New Roman" pitchFamily="18" charset="0"/>
              </a:rPr>
              <a:t>	Un  thème  regroupe  les  caractéristiques  d’un  jeu  de  styles  (mises  en  forme  polices  et couleurs) auxquels sont ajoutés des effets graphiques. Ces effets graphiques s’appliquent aux diagrammes </a:t>
            </a:r>
            <a:r>
              <a:rPr lang="fr-FR" b="1" err="1" smtClean="0">
                <a:latin typeface="Times New Roman" pitchFamily="18" charset="0"/>
                <a:cs typeface="Times New Roman" pitchFamily="18" charset="0"/>
              </a:rPr>
              <a:t>SmartArts</a:t>
            </a:r>
            <a:endParaRPr lang="fr-FR" b="1">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5454436" y="756146"/>
            <a:ext cx="2952750" cy="5124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1131404"/>
            <a:ext cx="6912768" cy="4154984"/>
          </a:xfrm>
          <a:prstGeom prst="rect">
            <a:avLst/>
          </a:prstGeom>
        </p:spPr>
        <p:txBody>
          <a:bodyPr wrap="square">
            <a:spAutoFit/>
          </a:bodyPr>
          <a:lstStyle/>
          <a:p>
            <a:pPr algn="ctr">
              <a:lnSpc>
                <a:spcPct val="150000"/>
              </a:lnSpc>
            </a:pPr>
            <a:r>
              <a:rPr lang="fr-FR" sz="4400" b="1" smtClean="0">
                <a:solidFill>
                  <a:srgbClr val="FF0000"/>
                </a:solidFill>
              </a:rPr>
              <a:t>Chapitre 7:</a:t>
            </a:r>
          </a:p>
          <a:p>
            <a:pPr algn="ctr">
              <a:lnSpc>
                <a:spcPct val="150000"/>
              </a:lnSpc>
            </a:pPr>
            <a:r>
              <a:rPr lang="fr-FR" sz="4400" b="1" u="sng" smtClean="0"/>
              <a:t>LONGS DOCUMENTS</a:t>
            </a:r>
          </a:p>
          <a:p>
            <a:pPr algn="ctr">
              <a:lnSpc>
                <a:spcPct val="150000"/>
              </a:lnSpc>
            </a:pPr>
            <a:r>
              <a:rPr lang="fr-FR" sz="4400" b="1" smtClean="0"/>
              <a:t> ET </a:t>
            </a:r>
          </a:p>
          <a:p>
            <a:pPr algn="ctr">
              <a:lnSpc>
                <a:spcPct val="150000"/>
              </a:lnSpc>
            </a:pPr>
            <a:r>
              <a:rPr lang="fr-FR" sz="4400" b="1" u="sng" smtClean="0"/>
              <a:t>REFERENCES</a:t>
            </a:r>
            <a:r>
              <a:rPr lang="fr-FR" sz="4400" b="1" smtClean="0"/>
              <a:t> </a:t>
            </a:r>
            <a:endParaRPr lang="fr-FR" sz="4400" b="1"/>
          </a:p>
        </p:txBody>
      </p:sp>
      <p:sp>
        <p:nvSpPr>
          <p:cNvPr id="11" name="Espace réservé de la date 10"/>
          <p:cNvSpPr>
            <a:spLocks noGrp="1"/>
          </p:cNvSpPr>
          <p:nvPr>
            <p:ph type="dt" sz="half" idx="10"/>
          </p:nvPr>
        </p:nvSpPr>
        <p:spPr/>
        <p:txBody>
          <a:bodyPr/>
          <a:lstStyle/>
          <a:p>
            <a:fld id="{B62CFBDF-B118-4B7C-99F0-DC88CCB8C3B2}" type="datetime1">
              <a:rPr lang="fr-FR" smtClean="0"/>
              <a:t>21/03/2018</a:t>
            </a:fld>
            <a:endParaRPr lang="fr-FR"/>
          </a:p>
        </p:txBody>
      </p:sp>
      <p:sp>
        <p:nvSpPr>
          <p:cNvPr id="13" name="Espace réservé du numéro de diapositive 12"/>
          <p:cNvSpPr>
            <a:spLocks noGrp="1"/>
          </p:cNvSpPr>
          <p:nvPr>
            <p:ph type="sldNum" sz="quarter" idx="12"/>
          </p:nvPr>
        </p:nvSpPr>
        <p:spPr/>
        <p:txBody>
          <a:bodyPr/>
          <a:lstStyle/>
          <a:p>
            <a:fld id="{3BAC9EA2-7CA8-4051-B8DE-F79ECBE26E2B}" type="slidenum">
              <a:rPr lang="fr-FR" smtClean="0"/>
              <a:pPr/>
              <a:t>89</a:t>
            </a:fld>
            <a:endParaRPr lang="fr-FR"/>
          </a:p>
        </p:txBody>
      </p:sp>
    </p:spTree>
    <p:extLst>
      <p:ext uri="{BB962C8B-B14F-4D97-AF65-F5344CB8AC3E}">
        <p14:creationId xmlns:p14="http://schemas.microsoft.com/office/powerpoint/2010/main" val="348896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D16CC-373E-4C94-AE3A-1BC13142CE04}" type="datetime1">
              <a:rPr lang="fr-FR" smtClean="0"/>
              <a:t>21/03/2018</a:t>
            </a:fld>
            <a:endParaRPr lang="fr-FR"/>
          </a:p>
        </p:txBody>
      </p:sp>
      <p:sp>
        <p:nvSpPr>
          <p:cNvPr id="3" name="Espace réservé du numéro de diapositive 2"/>
          <p:cNvSpPr>
            <a:spLocks noGrp="1"/>
          </p:cNvSpPr>
          <p:nvPr>
            <p:ph type="sldNum" sz="quarter" idx="12"/>
          </p:nvPr>
        </p:nvSpPr>
        <p:spPr/>
        <p:txBody>
          <a:bodyPr/>
          <a:lstStyle/>
          <a:p>
            <a:fld id="{3BAC9EA2-7CA8-4051-B8DE-F79ECBE26E2B}" type="slidenum">
              <a:rPr lang="fr-FR" smtClean="0"/>
              <a:pPr/>
              <a:t>9</a:t>
            </a:fld>
            <a:endParaRPr lang="fr-FR"/>
          </a:p>
        </p:txBody>
      </p:sp>
      <p:sp>
        <p:nvSpPr>
          <p:cNvPr id="5" name="Rectangle 4"/>
          <p:cNvSpPr/>
          <p:nvPr/>
        </p:nvSpPr>
        <p:spPr>
          <a:xfrm>
            <a:off x="683568" y="1196752"/>
            <a:ext cx="7992888" cy="4370427"/>
          </a:xfrm>
          <a:prstGeom prst="rect">
            <a:avLst/>
          </a:prstGeom>
        </p:spPr>
        <p:txBody>
          <a:bodyPr wrap="square">
            <a:spAutoFit/>
          </a:bodyPr>
          <a:lstStyle/>
          <a:p>
            <a:r>
              <a:rPr lang="fr-FR" sz="2000">
                <a:latin typeface="Times New Roman" pitchFamily="18" charset="0"/>
                <a:cs typeface="Times New Roman" pitchFamily="18" charset="0"/>
              </a:rPr>
              <a:t>Située juste en dessous du document, elle est entièrement configurable : faites un clic droit sur cette barre &gt; cochez ou décochez les options souhaitées</a:t>
            </a:r>
            <a:r>
              <a:rPr lang="fr-FR" sz="2000" smtClean="0">
                <a:latin typeface="Times New Roman" pitchFamily="18" charset="0"/>
                <a:cs typeface="Times New Roman" pitchFamily="18" charset="0"/>
              </a:rPr>
              <a:t>.</a:t>
            </a:r>
          </a:p>
          <a:p>
            <a:r>
              <a:rPr lang="fr-FR" sz="2000"/>
              <a:t>On y ajoute généralement </a:t>
            </a:r>
            <a:r>
              <a:rPr lang="fr-FR" sz="2000" smtClean="0"/>
              <a:t>le:</a:t>
            </a:r>
          </a:p>
          <a:p>
            <a:pPr marL="714375" indent="-274638">
              <a:lnSpc>
                <a:spcPct val="150000"/>
              </a:lnSpc>
              <a:buFont typeface="Wingdings" pitchFamily="2" charset="2"/>
              <a:buChar char="Ø"/>
            </a:pPr>
            <a:r>
              <a:rPr lang="fr-FR" sz="2200" smtClean="0">
                <a:latin typeface="Times New Roman" pitchFamily="18" charset="0"/>
                <a:cs typeface="Times New Roman" pitchFamily="18" charset="0"/>
              </a:rPr>
              <a:t>Numéro</a:t>
            </a:r>
            <a:r>
              <a:rPr lang="es-ES" sz="2200" smtClean="0">
                <a:latin typeface="Times New Roman" pitchFamily="18" charset="0"/>
                <a:cs typeface="Times New Roman" pitchFamily="18" charset="0"/>
              </a:rPr>
              <a:t> </a:t>
            </a:r>
            <a:r>
              <a:rPr lang="es-ES" sz="2200">
                <a:latin typeface="Times New Roman" pitchFamily="18" charset="0"/>
                <a:cs typeface="Times New Roman" pitchFamily="18" charset="0"/>
              </a:rPr>
              <a:t>de </a:t>
            </a:r>
            <a:r>
              <a:rPr lang="es-ES" sz="2200" smtClean="0">
                <a:latin typeface="Times New Roman" pitchFamily="18" charset="0"/>
                <a:cs typeface="Times New Roman" pitchFamily="18" charset="0"/>
              </a:rPr>
              <a:t>page</a:t>
            </a:r>
          </a:p>
          <a:p>
            <a:pPr marL="714375" indent="-274638">
              <a:lnSpc>
                <a:spcPct val="150000"/>
              </a:lnSpc>
              <a:buFont typeface="Wingdings" pitchFamily="2" charset="2"/>
              <a:buChar char="Ø"/>
            </a:pPr>
            <a:r>
              <a:rPr lang="es-ES" sz="2200">
                <a:latin typeface="Times New Roman" pitchFamily="18" charset="0"/>
                <a:cs typeface="Times New Roman" pitchFamily="18" charset="0"/>
              </a:rPr>
              <a:t>L</a:t>
            </a:r>
            <a:r>
              <a:rPr lang="es-ES" sz="2200" smtClean="0">
                <a:latin typeface="Times New Roman" pitchFamily="18" charset="0"/>
                <a:cs typeface="Times New Roman" pitchFamily="18" charset="0"/>
              </a:rPr>
              <a:t>a </a:t>
            </a:r>
            <a:r>
              <a:rPr lang="fr-FR" sz="2200" smtClean="0">
                <a:latin typeface="Times New Roman" pitchFamily="18" charset="0"/>
                <a:cs typeface="Times New Roman" pitchFamily="18" charset="0"/>
              </a:rPr>
              <a:t>langue</a:t>
            </a:r>
          </a:p>
          <a:p>
            <a:pPr marL="714375" indent="-274638">
              <a:lnSpc>
                <a:spcPct val="150000"/>
              </a:lnSpc>
              <a:buFont typeface="Wingdings" pitchFamily="2" charset="2"/>
              <a:buChar char="Ø"/>
            </a:pPr>
            <a:r>
              <a:rPr lang="fr-FR" sz="2200" smtClean="0">
                <a:latin typeface="Times New Roman" pitchFamily="18" charset="0"/>
                <a:cs typeface="Times New Roman" pitchFamily="18" charset="0"/>
              </a:rPr>
              <a:t>Pourcentage</a:t>
            </a:r>
            <a:r>
              <a:rPr lang="es-ES" sz="2200" smtClean="0">
                <a:latin typeface="Times New Roman" pitchFamily="18" charset="0"/>
                <a:cs typeface="Times New Roman" pitchFamily="18" charset="0"/>
              </a:rPr>
              <a:t> </a:t>
            </a:r>
            <a:r>
              <a:rPr lang="es-ES" sz="2200">
                <a:latin typeface="Times New Roman" pitchFamily="18" charset="0"/>
                <a:cs typeface="Times New Roman" pitchFamily="18" charset="0"/>
              </a:rPr>
              <a:t>de </a:t>
            </a:r>
            <a:r>
              <a:rPr lang="es-ES" sz="2200" smtClean="0">
                <a:latin typeface="Times New Roman" pitchFamily="18" charset="0"/>
                <a:cs typeface="Times New Roman" pitchFamily="18" charset="0"/>
              </a:rPr>
              <a:t>zoom</a:t>
            </a:r>
          </a:p>
          <a:p>
            <a:pPr marL="714375" indent="-274638">
              <a:lnSpc>
                <a:spcPct val="150000"/>
              </a:lnSpc>
              <a:buFont typeface="Wingdings" pitchFamily="2" charset="2"/>
              <a:buChar char="Ø"/>
            </a:pPr>
            <a:r>
              <a:rPr lang="fr-FR" sz="2200" smtClean="0">
                <a:latin typeface="Times New Roman" pitchFamily="18" charset="0"/>
                <a:cs typeface="Times New Roman" pitchFamily="18" charset="0"/>
              </a:rPr>
              <a:t>Curseur</a:t>
            </a:r>
            <a:r>
              <a:rPr lang="es-ES" sz="2200" smtClean="0">
                <a:latin typeface="Times New Roman" pitchFamily="18" charset="0"/>
                <a:cs typeface="Times New Roman" pitchFamily="18" charset="0"/>
              </a:rPr>
              <a:t> </a:t>
            </a:r>
            <a:r>
              <a:rPr lang="es-ES" sz="2200">
                <a:latin typeface="Times New Roman" pitchFamily="18" charset="0"/>
                <a:cs typeface="Times New Roman" pitchFamily="18" charset="0"/>
              </a:rPr>
              <a:t>de </a:t>
            </a:r>
            <a:r>
              <a:rPr lang="es-ES" sz="2200" smtClean="0">
                <a:latin typeface="Times New Roman" pitchFamily="18" charset="0"/>
                <a:cs typeface="Times New Roman" pitchFamily="18" charset="0"/>
              </a:rPr>
              <a:t>zoom</a:t>
            </a:r>
          </a:p>
          <a:p>
            <a:pPr marL="714375" indent="-274638">
              <a:lnSpc>
                <a:spcPct val="150000"/>
              </a:lnSpc>
              <a:buFont typeface="Wingdings" pitchFamily="2" charset="2"/>
              <a:buChar char="Ø"/>
            </a:pPr>
            <a:r>
              <a:rPr lang="fr-FR" sz="2200" smtClean="0">
                <a:latin typeface="Times New Roman" pitchFamily="18" charset="0"/>
                <a:cs typeface="Times New Roman" pitchFamily="18" charset="0"/>
              </a:rPr>
              <a:t>Statistiques </a:t>
            </a:r>
          </a:p>
          <a:p>
            <a:pPr marL="714375" indent="-274638">
              <a:lnSpc>
                <a:spcPct val="150000"/>
              </a:lnSpc>
              <a:buFont typeface="Wingdings" pitchFamily="2" charset="2"/>
              <a:buChar char="Ø"/>
            </a:pPr>
            <a:r>
              <a:rPr lang="fr-FR" sz="2200" err="1" smtClean="0">
                <a:latin typeface="Times New Roman" pitchFamily="18" charset="0"/>
                <a:cs typeface="Times New Roman" pitchFamily="18" charset="0"/>
              </a:rPr>
              <a:t>Etc</a:t>
            </a:r>
            <a:endParaRPr lang="fr-FR" sz="2200">
              <a:latin typeface="Times New Roman" pitchFamily="18" charset="0"/>
              <a:cs typeface="Times New Roman" pitchFamily="18" charset="0"/>
            </a:endParaRPr>
          </a:p>
        </p:txBody>
      </p:sp>
      <p:sp>
        <p:nvSpPr>
          <p:cNvPr id="6" name="Rectangle 5"/>
          <p:cNvSpPr/>
          <p:nvPr/>
        </p:nvSpPr>
        <p:spPr>
          <a:xfrm>
            <a:off x="2051720" y="260648"/>
            <a:ext cx="4752528" cy="55399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3000" b="1"/>
              <a:t>Barre </a:t>
            </a:r>
            <a:r>
              <a:rPr lang="es-ES" sz="3000" b="1" err="1"/>
              <a:t>d’état</a:t>
            </a:r>
            <a:r>
              <a:rPr lang="es-ES" sz="3000" b="1"/>
              <a:t> </a:t>
            </a:r>
          </a:p>
        </p:txBody>
      </p:sp>
    </p:spTree>
    <p:extLst>
      <p:ext uri="{BB962C8B-B14F-4D97-AF65-F5344CB8AC3E}">
        <p14:creationId xmlns:p14="http://schemas.microsoft.com/office/powerpoint/2010/main" val="41984083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923F64C-971F-4FC8-9E66-003E44B04721}" type="datetime1">
              <a:rPr lang="fr-FR" smtClean="0"/>
              <a:t>21/03/2018</a:t>
            </a:fld>
            <a:endParaRPr lang="fr-FR"/>
          </a:p>
        </p:txBody>
      </p:sp>
      <p:sp>
        <p:nvSpPr>
          <p:cNvPr id="5" name="Espace réservé du numéro de diapositive 4"/>
          <p:cNvSpPr>
            <a:spLocks noGrp="1"/>
          </p:cNvSpPr>
          <p:nvPr>
            <p:ph type="sldNum" sz="quarter" idx="12"/>
          </p:nvPr>
        </p:nvSpPr>
        <p:spPr/>
        <p:txBody>
          <a:bodyPr/>
          <a:lstStyle/>
          <a:p>
            <a:fld id="{3BAC9EA2-7CA8-4051-B8DE-F79ECBE26E2B}" type="slidenum">
              <a:rPr lang="fr-FR" smtClean="0"/>
              <a:pPr/>
              <a:t>90</a:t>
            </a:fld>
            <a:endParaRPr lang="fr-FR"/>
          </a:p>
        </p:txBody>
      </p:sp>
      <p:sp>
        <p:nvSpPr>
          <p:cNvPr id="6" name="Rectangle 5"/>
          <p:cNvSpPr/>
          <p:nvPr/>
        </p:nvSpPr>
        <p:spPr>
          <a:xfrm>
            <a:off x="714348" y="1305342"/>
            <a:ext cx="8072494" cy="3416320"/>
          </a:xfrm>
          <a:prstGeom prst="rect">
            <a:avLst/>
          </a:prstGeom>
        </p:spPr>
        <p:txBody>
          <a:bodyPr wrap="square">
            <a:spAutoFit/>
          </a:bodyPr>
          <a:lstStyle/>
          <a:p>
            <a:pPr>
              <a:lnSpc>
                <a:spcPct val="200000"/>
              </a:lnSpc>
            </a:pPr>
            <a:r>
              <a:rPr lang="fr-FR" smtClean="0">
                <a:latin typeface="Times New Roman" pitchFamily="18" charset="0"/>
                <a:cs typeface="Times New Roman" pitchFamily="18" charset="0"/>
              </a:rPr>
              <a:t>	Ce chapitre s’applique particulièrement aux longs documents. </a:t>
            </a:r>
          </a:p>
          <a:p>
            <a:pPr>
              <a:lnSpc>
                <a:spcPct val="200000"/>
              </a:lnSpc>
            </a:pPr>
            <a:r>
              <a:rPr lang="fr-FR" smtClean="0">
                <a:latin typeface="Times New Roman" pitchFamily="18" charset="0"/>
                <a:cs typeface="Times New Roman" pitchFamily="18" charset="0"/>
              </a:rPr>
              <a:t>	En effet, un long document comprend généralement des renvois, une ou plusieurs tables (table des matières, table des illustrations…), un en-tête et un pied de page, éventuellement un index. </a:t>
            </a:r>
          </a:p>
          <a:p>
            <a:pPr>
              <a:lnSpc>
                <a:spcPct val="200000"/>
              </a:lnSpc>
            </a:pPr>
            <a:r>
              <a:rPr lang="fr-FR" smtClean="0">
                <a:latin typeface="Times New Roman" pitchFamily="18" charset="0"/>
                <a:cs typeface="Times New Roman" pitchFamily="18" charset="0"/>
              </a:rPr>
              <a:t>	L’en-tête et le pied de page ont été étudiés dans le chapitre 5</a:t>
            </a:r>
          </a:p>
          <a:p>
            <a:pPr>
              <a:lnSpc>
                <a:spcPct val="200000"/>
              </a:lnSpc>
            </a:pPr>
            <a:r>
              <a:rPr lang="fr-FR" smtClean="0">
                <a:latin typeface="Times New Roman" pitchFamily="18" charset="0"/>
                <a:cs typeface="Times New Roman" pitchFamily="18" charset="0"/>
              </a:rPr>
              <a:t> 	Sur le ruban, on utilisera principalement l’onglet « Références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DD29E4CE-49D7-4D72-A298-643D670DF7D1}" type="datetime1">
              <a:rPr lang="fr-FR" smtClean="0"/>
              <a:t>21/03/2018</a:t>
            </a:fld>
            <a:endParaRPr lang="fr-FR"/>
          </a:p>
        </p:txBody>
      </p:sp>
      <p:sp>
        <p:nvSpPr>
          <p:cNvPr id="5" name="Espace réservé du numéro de diapositive 4"/>
          <p:cNvSpPr>
            <a:spLocks noGrp="1"/>
          </p:cNvSpPr>
          <p:nvPr>
            <p:ph type="sldNum" sz="quarter" idx="12"/>
          </p:nvPr>
        </p:nvSpPr>
        <p:spPr/>
        <p:txBody>
          <a:bodyPr/>
          <a:lstStyle/>
          <a:p>
            <a:fld id="{3BAC9EA2-7CA8-4051-B8DE-F79ECBE26E2B}" type="slidenum">
              <a:rPr lang="fr-FR" smtClean="0"/>
              <a:pPr/>
              <a:t>91</a:t>
            </a:fld>
            <a:endParaRPr lang="fr-FR"/>
          </a:p>
        </p:txBody>
      </p:sp>
      <p:sp>
        <p:nvSpPr>
          <p:cNvPr id="6" name="Rectangle 5"/>
          <p:cNvSpPr/>
          <p:nvPr/>
        </p:nvSpPr>
        <p:spPr>
          <a:xfrm>
            <a:off x="928662" y="68025"/>
            <a:ext cx="771530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1. VISUALISATION ET STRUCTURE</a:t>
            </a:r>
            <a:endParaRPr lang="fr-FR" sz="3600">
              <a:solidFill>
                <a:srgbClr val="FF0000"/>
              </a:solidFill>
              <a:latin typeface="Times New Roman" pitchFamily="18" charset="0"/>
              <a:cs typeface="Times New Roman" pitchFamily="18" charset="0"/>
            </a:endParaRPr>
          </a:p>
        </p:txBody>
      </p:sp>
      <p:sp>
        <p:nvSpPr>
          <p:cNvPr id="7" name="Rectangle 6"/>
          <p:cNvSpPr/>
          <p:nvPr/>
        </p:nvSpPr>
        <p:spPr>
          <a:xfrm>
            <a:off x="785786" y="1357298"/>
            <a:ext cx="7715304" cy="923330"/>
          </a:xfrm>
          <a:prstGeom prst="rect">
            <a:avLst/>
          </a:prstGeom>
        </p:spPr>
        <p:txBody>
          <a:bodyPr wrap="square">
            <a:spAutoFit/>
          </a:bodyPr>
          <a:lstStyle/>
          <a:p>
            <a:r>
              <a:rPr lang="fr-FR" smtClean="0">
                <a:latin typeface="Times New Roman" pitchFamily="18" charset="0"/>
                <a:cs typeface="Times New Roman" pitchFamily="18" charset="0"/>
              </a:rPr>
              <a:t>Pour  un    </a:t>
            </a:r>
            <a:r>
              <a:rPr lang="fr-FR" u="sng" smtClean="0">
                <a:latin typeface="Times New Roman" pitchFamily="18" charset="0"/>
                <a:cs typeface="Times New Roman" pitchFamily="18" charset="0"/>
              </a:rPr>
              <a:t>document  plus  long</a:t>
            </a:r>
            <a:r>
              <a:rPr lang="fr-FR" smtClean="0">
                <a:latin typeface="Times New Roman" pitchFamily="18" charset="0"/>
                <a:cs typeface="Times New Roman" pitchFamily="18" charset="0"/>
              </a:rPr>
              <a:t>,  il  est  nécessaire  d’utiliser  d’autres modes  d’affichage : </a:t>
            </a:r>
          </a:p>
          <a:p>
            <a:r>
              <a:rPr lang="fr-FR" smtClean="0">
                <a:latin typeface="Times New Roman" pitchFamily="18" charset="0"/>
                <a:cs typeface="Times New Roman" pitchFamily="18" charset="0"/>
              </a:rPr>
              <a:t>	          </a:t>
            </a:r>
            <a:r>
              <a:rPr lang="fr-FR" u="sng" smtClean="0">
                <a:latin typeface="Times New Roman" pitchFamily="18" charset="0"/>
                <a:cs typeface="Times New Roman" pitchFamily="18" charset="0"/>
              </a:rPr>
              <a:t>Explorateur de documents, Miniatures ou mode Plan.</a:t>
            </a:r>
            <a:endParaRPr lang="fr-FR" u="sng">
              <a:latin typeface="Times New Roman" pitchFamily="18" charset="0"/>
              <a:cs typeface="Times New Roman" pitchFamily="18" charset="0"/>
            </a:endParaRPr>
          </a:p>
        </p:txBody>
      </p:sp>
      <p:sp>
        <p:nvSpPr>
          <p:cNvPr id="8" name="Rectangle 7"/>
          <p:cNvSpPr/>
          <p:nvPr/>
        </p:nvSpPr>
        <p:spPr>
          <a:xfrm>
            <a:off x="500034" y="2500306"/>
            <a:ext cx="4845365" cy="369332"/>
          </a:xfrm>
          <a:prstGeom prst="rect">
            <a:avLst/>
          </a:prstGeom>
        </p:spPr>
        <p:txBody>
          <a:bodyPr wrap="none">
            <a:spAutoFit/>
          </a:bodyPr>
          <a:lstStyle/>
          <a:p>
            <a:pPr>
              <a:buFont typeface="Wingdings" pitchFamily="2" charset="2"/>
              <a:buChar char="ü"/>
            </a:pPr>
            <a:r>
              <a:rPr lang="fr-FR" b="1" smtClean="0">
                <a:solidFill>
                  <a:srgbClr val="C00000"/>
                </a:solidFill>
              </a:rPr>
              <a:t>  Explorateur de documents et Miniatures</a:t>
            </a:r>
            <a:endParaRPr lang="fr-FR" b="1">
              <a:solidFill>
                <a:srgbClr val="C00000"/>
              </a:solidFill>
            </a:endParaRPr>
          </a:p>
        </p:txBody>
      </p:sp>
      <p:pic>
        <p:nvPicPr>
          <p:cNvPr id="1026" name="Picture 2"/>
          <p:cNvPicPr>
            <a:picLocks noChangeAspect="1" noChangeArrowheads="1"/>
          </p:cNvPicPr>
          <p:nvPr/>
        </p:nvPicPr>
        <p:blipFill>
          <a:blip r:embed="rId3"/>
          <a:srcRect/>
          <a:stretch>
            <a:fillRect/>
          </a:stretch>
        </p:blipFill>
        <p:spPr bwMode="auto">
          <a:xfrm>
            <a:off x="4929663" y="3689480"/>
            <a:ext cx="3571900" cy="1020543"/>
          </a:xfrm>
          <a:prstGeom prst="rect">
            <a:avLst/>
          </a:prstGeom>
          <a:noFill/>
          <a:ln w="9525">
            <a:noFill/>
            <a:miter lim="800000"/>
            <a:headEnd/>
            <a:tailEnd/>
          </a:ln>
          <a:effectLst/>
        </p:spPr>
      </p:pic>
      <p:sp>
        <p:nvSpPr>
          <p:cNvPr id="10" name="Rectangle 9"/>
          <p:cNvSpPr/>
          <p:nvPr/>
        </p:nvSpPr>
        <p:spPr>
          <a:xfrm>
            <a:off x="636716" y="3089316"/>
            <a:ext cx="4572000" cy="1200329"/>
          </a:xfrm>
          <a:prstGeom prst="rect">
            <a:avLst/>
          </a:prstGeom>
        </p:spPr>
        <p:txBody>
          <a:bodyPr>
            <a:spAutoFit/>
          </a:bodyPr>
          <a:lstStyle/>
          <a:p>
            <a:pPr>
              <a:buFont typeface="Wingdings" pitchFamily="2" charset="2"/>
              <a:buChar char="q"/>
            </a:pPr>
            <a:r>
              <a:rPr lang="fr-FR" smtClean="0">
                <a:latin typeface="Times New Roman" pitchFamily="18" charset="0"/>
                <a:cs typeface="Times New Roman" pitchFamily="18" charset="0"/>
              </a:rPr>
              <a:t> Le volet </a:t>
            </a:r>
            <a:r>
              <a:rPr lang="fr-FR" b="1" smtClean="0">
                <a:latin typeface="Times New Roman" pitchFamily="18" charset="0"/>
                <a:cs typeface="Times New Roman" pitchFamily="18" charset="0"/>
              </a:rPr>
              <a:t>« Explorateur de documents » </a:t>
            </a:r>
            <a:r>
              <a:rPr lang="fr-FR" smtClean="0">
                <a:latin typeface="Times New Roman" pitchFamily="18" charset="0"/>
                <a:cs typeface="Times New Roman" pitchFamily="18" charset="0"/>
              </a:rPr>
              <a:t>affiche la liste des paragraphes dotés d’un niveau hiérarchique (</a:t>
            </a:r>
            <a:r>
              <a:rPr lang="fr-FR" i="1" smtClean="0">
                <a:latin typeface="Times New Roman" pitchFamily="18" charset="0"/>
                <a:cs typeface="Times New Roman" pitchFamily="18" charset="0"/>
              </a:rPr>
              <a:t>c’est-à-dire qui ne sont pas en « corps de texte »).</a:t>
            </a:r>
            <a:endParaRPr lang="fr-FR" i="1">
              <a:latin typeface="Times New Roman" pitchFamily="18" charset="0"/>
              <a:cs typeface="Times New Roman" pitchFamily="18" charset="0"/>
            </a:endParaRPr>
          </a:p>
        </p:txBody>
      </p:sp>
      <p:sp>
        <p:nvSpPr>
          <p:cNvPr id="11" name="Rectangle 10"/>
          <p:cNvSpPr/>
          <p:nvPr/>
        </p:nvSpPr>
        <p:spPr>
          <a:xfrm>
            <a:off x="631571" y="4561032"/>
            <a:ext cx="4572000" cy="646331"/>
          </a:xfrm>
          <a:prstGeom prst="rect">
            <a:avLst/>
          </a:prstGeom>
        </p:spPr>
        <p:txBody>
          <a:bodyPr>
            <a:spAutoFit/>
          </a:bodyPr>
          <a:lstStyle/>
          <a:p>
            <a:pPr>
              <a:buFont typeface="Wingdings" pitchFamily="2" charset="2"/>
              <a:buChar char="q"/>
            </a:pPr>
            <a:r>
              <a:rPr lang="fr-FR" smtClean="0">
                <a:latin typeface="Times New Roman" pitchFamily="18" charset="0"/>
                <a:cs typeface="Times New Roman" pitchFamily="18" charset="0"/>
              </a:rPr>
              <a:t> Le volet « </a:t>
            </a:r>
            <a:r>
              <a:rPr lang="fr-FR" b="1" smtClean="0">
                <a:latin typeface="Times New Roman" pitchFamily="18" charset="0"/>
                <a:cs typeface="Times New Roman" pitchFamily="18" charset="0"/>
              </a:rPr>
              <a:t>Miniatures</a:t>
            </a:r>
            <a:r>
              <a:rPr lang="fr-FR" smtClean="0">
                <a:latin typeface="Times New Roman" pitchFamily="18" charset="0"/>
                <a:cs typeface="Times New Roman" pitchFamily="18" charset="0"/>
              </a:rPr>
              <a:t> » affiche les pages du document en miniatures. </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down)">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down)">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p:bldP spid="8" grpId="0" build="allAtOnce"/>
      <p:bldP spid="10" grpId="0" build="allAtOnce"/>
      <p:bldP spid="11" grpId="0" build="allAtOnce"/>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B2F07-261B-4561-BC5A-48277A74F5A6}"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92</a:t>
            </a:fld>
            <a:endParaRPr lang="fr-FR"/>
          </a:p>
        </p:txBody>
      </p:sp>
      <p:sp>
        <p:nvSpPr>
          <p:cNvPr id="5" name="Rectangle 4"/>
          <p:cNvSpPr/>
          <p:nvPr/>
        </p:nvSpPr>
        <p:spPr>
          <a:xfrm>
            <a:off x="617381" y="651531"/>
            <a:ext cx="1811714" cy="369332"/>
          </a:xfrm>
          <a:prstGeom prst="rect">
            <a:avLst/>
          </a:prstGeom>
        </p:spPr>
        <p:txBody>
          <a:bodyPr wrap="none">
            <a:spAutoFit/>
          </a:bodyPr>
          <a:lstStyle/>
          <a:p>
            <a:pPr>
              <a:buFont typeface="Wingdings" pitchFamily="2" charset="2"/>
              <a:buChar char="ü"/>
            </a:pPr>
            <a:r>
              <a:rPr lang="fr-FR" b="1" smtClean="0">
                <a:solidFill>
                  <a:srgbClr val="C00000"/>
                </a:solidFill>
              </a:rPr>
              <a:t>   Mode  </a:t>
            </a:r>
            <a:r>
              <a:rPr lang="fr-FR" b="1">
                <a:solidFill>
                  <a:srgbClr val="C00000"/>
                </a:solidFill>
              </a:rPr>
              <a:t>Plan </a:t>
            </a:r>
          </a:p>
        </p:txBody>
      </p:sp>
      <p:sp>
        <p:nvSpPr>
          <p:cNvPr id="6" name="Rectangle 5"/>
          <p:cNvSpPr/>
          <p:nvPr/>
        </p:nvSpPr>
        <p:spPr>
          <a:xfrm>
            <a:off x="500033" y="980728"/>
            <a:ext cx="2508123" cy="369332"/>
          </a:xfrm>
          <a:prstGeom prst="rect">
            <a:avLst/>
          </a:prstGeom>
        </p:spPr>
        <p:txBody>
          <a:bodyPr wrap="none">
            <a:spAutoFit/>
          </a:bodyPr>
          <a:lstStyle/>
          <a:p>
            <a:r>
              <a:rPr lang="fr-FR">
                <a:latin typeface="Times New Roman" pitchFamily="18" charset="0"/>
                <a:cs typeface="Times New Roman" pitchFamily="18" charset="0"/>
              </a:rPr>
              <a:t> sous  l’onglet  Affichage</a:t>
            </a:r>
          </a:p>
        </p:txBody>
      </p:sp>
      <p:sp>
        <p:nvSpPr>
          <p:cNvPr id="7" name="Rectangle 6"/>
          <p:cNvSpPr/>
          <p:nvPr/>
        </p:nvSpPr>
        <p:spPr>
          <a:xfrm>
            <a:off x="5868144" y="980728"/>
            <a:ext cx="2052678" cy="369332"/>
          </a:xfrm>
          <a:prstGeom prst="rect">
            <a:avLst/>
          </a:prstGeom>
        </p:spPr>
        <p:txBody>
          <a:bodyPr wrap="none">
            <a:spAutoFit/>
          </a:bodyPr>
          <a:lstStyle/>
          <a:p>
            <a:r>
              <a:rPr lang="fr-FR" smtClean="0">
                <a:latin typeface="Times New Roman" pitchFamily="18" charset="0"/>
                <a:cs typeface="Times New Roman" pitchFamily="18" charset="0"/>
              </a:rPr>
              <a:t>Avec la </a:t>
            </a:r>
            <a:r>
              <a:rPr lang="fr-FR">
                <a:latin typeface="Times New Roman" pitchFamily="18" charset="0"/>
                <a:cs typeface="Times New Roman" pitchFamily="18" charset="0"/>
              </a:rPr>
              <a:t>barre d’état.</a:t>
            </a:r>
          </a:p>
        </p:txBody>
      </p:sp>
      <p:sp>
        <p:nvSpPr>
          <p:cNvPr id="8" name="Rectangle 7"/>
          <p:cNvSpPr/>
          <p:nvPr/>
        </p:nvSpPr>
        <p:spPr>
          <a:xfrm>
            <a:off x="971600" y="2708920"/>
            <a:ext cx="7920880" cy="369332"/>
          </a:xfrm>
          <a:prstGeom prst="rect">
            <a:avLst/>
          </a:prstGeom>
        </p:spPr>
        <p:txBody>
          <a:bodyPr wrap="square">
            <a:spAutoFit/>
          </a:bodyPr>
          <a:lstStyle/>
          <a:p>
            <a:r>
              <a:rPr lang="fr-FR">
                <a:latin typeface="Times New Roman" pitchFamily="18" charset="0"/>
                <a:cs typeface="Times New Roman" pitchFamily="18" charset="0"/>
              </a:rPr>
              <a:t>Comme son nom l’indique, le </a:t>
            </a:r>
            <a:r>
              <a:rPr lang="fr-FR" smtClean="0">
                <a:latin typeface="Times New Roman" pitchFamily="18" charset="0"/>
                <a:cs typeface="Times New Roman" pitchFamily="18" charset="0"/>
              </a:rPr>
              <a:t>  « </a:t>
            </a:r>
            <a:r>
              <a:rPr lang="fr-FR">
                <a:latin typeface="Times New Roman" pitchFamily="18" charset="0"/>
                <a:cs typeface="Times New Roman" pitchFamily="18" charset="0"/>
              </a:rPr>
              <a:t>Mode Plan » </a:t>
            </a:r>
            <a:r>
              <a:rPr lang="fr-FR" smtClean="0">
                <a:latin typeface="Times New Roman" pitchFamily="18" charset="0"/>
                <a:cs typeface="Times New Roman" pitchFamily="18" charset="0"/>
              </a:rPr>
              <a:t> sert </a:t>
            </a:r>
            <a:r>
              <a:rPr lang="fr-FR">
                <a:latin typeface="Times New Roman" pitchFamily="18" charset="0"/>
                <a:cs typeface="Times New Roman" pitchFamily="18" charset="0"/>
              </a:rPr>
              <a:t>à gérer le plan d’un document.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81" y="1484784"/>
            <a:ext cx="2514459" cy="87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64" y="1484784"/>
            <a:ext cx="2253964"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3" y="3783473"/>
            <a:ext cx="811952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avec flèche 9"/>
          <p:cNvCxnSpPr/>
          <p:nvPr/>
        </p:nvCxnSpPr>
        <p:spPr>
          <a:xfrm flipH="1">
            <a:off x="6225904" y="1920557"/>
            <a:ext cx="1010394" cy="18629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Connecteur droit avec flèche 11"/>
          <p:cNvCxnSpPr/>
          <p:nvPr/>
        </p:nvCxnSpPr>
        <p:spPr>
          <a:xfrm>
            <a:off x="2555776" y="2132856"/>
            <a:ext cx="936104" cy="16506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wipe(down)">
                                      <p:cBhvr>
                                        <p:cTn id="3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P spid="8"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A55744-135F-4D18-9768-B7808787DBA7}"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93</a:t>
            </a:fld>
            <a:endParaRPr lang="fr-FR"/>
          </a:p>
        </p:txBody>
      </p:sp>
      <p:sp>
        <p:nvSpPr>
          <p:cNvPr id="5" name="Rectangle 4"/>
          <p:cNvSpPr/>
          <p:nvPr/>
        </p:nvSpPr>
        <p:spPr>
          <a:xfrm>
            <a:off x="623089" y="252169"/>
            <a:ext cx="7842282"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200" smtClean="0">
                <a:solidFill>
                  <a:srgbClr val="FF0000"/>
                </a:solidFill>
                <a:latin typeface="Times New Roman" pitchFamily="18" charset="0"/>
                <a:cs typeface="Times New Roman" pitchFamily="18" charset="0"/>
              </a:rPr>
              <a:t>2. Table des matières et table des illustrations</a:t>
            </a:r>
            <a:endParaRPr lang="fr-FR" sz="3200">
              <a:solidFill>
                <a:srgbClr val="FF0000"/>
              </a:solidFill>
              <a:latin typeface="Times New Roman" pitchFamily="18" charset="0"/>
              <a:cs typeface="Times New Roman" pitchFamily="18" charset="0"/>
            </a:endParaRPr>
          </a:p>
        </p:txBody>
      </p:sp>
      <p:sp>
        <p:nvSpPr>
          <p:cNvPr id="6" name="Rectangle 5"/>
          <p:cNvSpPr/>
          <p:nvPr/>
        </p:nvSpPr>
        <p:spPr>
          <a:xfrm>
            <a:off x="571472" y="1503563"/>
            <a:ext cx="8215370" cy="646331"/>
          </a:xfrm>
          <a:prstGeom prst="rect">
            <a:avLst/>
          </a:prstGeom>
        </p:spPr>
        <p:txBody>
          <a:bodyPr wrap="square">
            <a:spAutoFit/>
          </a:bodyPr>
          <a:lstStyle/>
          <a:p>
            <a:r>
              <a:rPr lang="fr-FR" smtClean="0">
                <a:latin typeface="Times New Roman" pitchFamily="18" charset="0"/>
                <a:cs typeface="Times New Roman" pitchFamily="18" charset="0"/>
              </a:rPr>
              <a:t>Un  long document contient généralement une  table des matières, parfois une  table des  illustrations.</a:t>
            </a:r>
            <a:endParaRPr lang="fr-FR">
              <a:latin typeface="Times New Roman" pitchFamily="18" charset="0"/>
              <a:cs typeface="Times New Roman" pitchFamily="18" charset="0"/>
            </a:endParaRPr>
          </a:p>
        </p:txBody>
      </p:sp>
      <p:sp>
        <p:nvSpPr>
          <p:cNvPr id="8" name="Rectangle 7"/>
          <p:cNvSpPr/>
          <p:nvPr/>
        </p:nvSpPr>
        <p:spPr>
          <a:xfrm>
            <a:off x="500034" y="2285992"/>
            <a:ext cx="2525756" cy="369332"/>
          </a:xfrm>
          <a:prstGeom prst="rect">
            <a:avLst/>
          </a:prstGeom>
        </p:spPr>
        <p:txBody>
          <a:bodyPr wrap="none">
            <a:spAutoFit/>
          </a:bodyPr>
          <a:lstStyle/>
          <a:p>
            <a:pPr>
              <a:buFont typeface="Wingdings" pitchFamily="2" charset="2"/>
              <a:buChar char="ü"/>
            </a:pPr>
            <a:r>
              <a:rPr lang="fr-FR" b="1" smtClean="0">
                <a:solidFill>
                  <a:srgbClr val="C00000"/>
                </a:solidFill>
              </a:rPr>
              <a:t>  Table des matières</a:t>
            </a:r>
            <a:endParaRPr lang="fr-FR" b="1">
              <a:solidFill>
                <a:srgbClr val="C00000"/>
              </a:solidFill>
            </a:endParaRPr>
          </a:p>
        </p:txBody>
      </p:sp>
      <p:sp>
        <p:nvSpPr>
          <p:cNvPr id="9" name="Rectangle 8"/>
          <p:cNvSpPr/>
          <p:nvPr/>
        </p:nvSpPr>
        <p:spPr>
          <a:xfrm>
            <a:off x="678629" y="2824459"/>
            <a:ext cx="7786742" cy="1200329"/>
          </a:xfrm>
          <a:prstGeom prst="rect">
            <a:avLst/>
          </a:prstGeom>
        </p:spPr>
        <p:txBody>
          <a:bodyPr wrap="square">
            <a:spAutoFit/>
          </a:bodyPr>
          <a:lstStyle/>
          <a:p>
            <a:r>
              <a:rPr lang="fr-FR" smtClean="0">
                <a:latin typeface="Times New Roman" pitchFamily="18" charset="0"/>
                <a:cs typeface="Times New Roman" pitchFamily="18" charset="0"/>
              </a:rPr>
              <a:t>Une  table des matières permet de visualiser  les  titres, également </a:t>
            </a:r>
            <a:r>
              <a:rPr lang="fr-FR" u="sng" smtClean="0">
                <a:latin typeface="Times New Roman" pitchFamily="18" charset="0"/>
                <a:cs typeface="Times New Roman" pitchFamily="18" charset="0"/>
              </a:rPr>
              <a:t>d’atteindre une partie du document.</a:t>
            </a:r>
          </a:p>
          <a:p>
            <a:endParaRPr lang="fr-FR" u="sng" smtClean="0">
              <a:latin typeface="Times New Roman" pitchFamily="18" charset="0"/>
              <a:cs typeface="Times New Roman" pitchFamily="18" charset="0"/>
            </a:endParaRPr>
          </a:p>
          <a:p>
            <a:r>
              <a:rPr lang="fr-FR" smtClean="0">
                <a:latin typeface="Times New Roman" pitchFamily="18" charset="0"/>
                <a:cs typeface="Times New Roman" pitchFamily="18" charset="0"/>
              </a:rPr>
              <a:t>Elle fait référence aux paragraphes dotés d’un style ayant un niveau hiérarchique.</a:t>
            </a:r>
            <a:endParaRPr lang="fr-FR">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004048" y="4057825"/>
            <a:ext cx="3429024" cy="1491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23089" y="4259997"/>
            <a:ext cx="4231328" cy="642942"/>
          </a:xfrm>
          <a:prstGeom prst="rect">
            <a:avLst/>
          </a:prstGeom>
          <a:noFill/>
          <a:ln w="9525">
            <a:noFill/>
            <a:miter lim="800000"/>
            <a:headEnd/>
            <a:tailEnd/>
          </a:ln>
          <a:effectLst/>
        </p:spPr>
      </p:pic>
      <p:cxnSp>
        <p:nvCxnSpPr>
          <p:cNvPr id="13" name="Connecteur droit avec flèche 12"/>
          <p:cNvCxnSpPr/>
          <p:nvPr/>
        </p:nvCxnSpPr>
        <p:spPr>
          <a:xfrm>
            <a:off x="2786050" y="4429132"/>
            <a:ext cx="250033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500"/>
                                        <p:tgtEl>
                                          <p:spTgt spid="9">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down)">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wipe(down)">
                                      <p:cBhvr>
                                        <p:cTn id="31" dur="500"/>
                                        <p:tgtEl>
                                          <p:spTgt spid="1027"/>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8" grpId="0" build="allAtOnce"/>
      <p:bldP spid="9"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05E3B9-FC91-4FA0-B285-598225331BAB}" type="datetime1">
              <a:rPr lang="fr-FR" smtClean="0"/>
              <a:t>21/03/2018</a:t>
            </a:fld>
            <a:endParaRPr lang="fr-FR" dirty="0"/>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94</a:t>
            </a:fld>
            <a:endParaRPr lang="fr-FR"/>
          </a:p>
        </p:txBody>
      </p:sp>
      <p:pic>
        <p:nvPicPr>
          <p:cNvPr id="2050" name="Picture 2"/>
          <p:cNvPicPr>
            <a:picLocks noChangeAspect="1" noChangeArrowheads="1"/>
          </p:cNvPicPr>
          <p:nvPr/>
        </p:nvPicPr>
        <p:blipFill>
          <a:blip r:embed="rId2"/>
          <a:srcRect/>
          <a:stretch>
            <a:fillRect/>
          </a:stretch>
        </p:blipFill>
        <p:spPr bwMode="auto">
          <a:xfrm>
            <a:off x="4786314" y="142852"/>
            <a:ext cx="4143404" cy="5629170"/>
          </a:xfrm>
          <a:prstGeom prst="rect">
            <a:avLst/>
          </a:prstGeom>
          <a:noFill/>
          <a:ln w="9525">
            <a:noFill/>
            <a:miter lim="800000"/>
            <a:headEnd/>
            <a:tailEnd/>
          </a:ln>
          <a:effectLst/>
        </p:spPr>
      </p:pic>
      <p:sp>
        <p:nvSpPr>
          <p:cNvPr id="6" name="Rectangle 5"/>
          <p:cNvSpPr/>
          <p:nvPr/>
        </p:nvSpPr>
        <p:spPr>
          <a:xfrm>
            <a:off x="574193" y="563714"/>
            <a:ext cx="3966150" cy="369332"/>
          </a:xfrm>
          <a:prstGeom prst="rect">
            <a:avLst/>
          </a:prstGeom>
        </p:spPr>
        <p:txBody>
          <a:bodyPr wrap="none">
            <a:spAutoFit/>
          </a:bodyPr>
          <a:lstStyle/>
          <a:p>
            <a:pPr>
              <a:buFont typeface="Wingdings" pitchFamily="2" charset="2"/>
              <a:buChar char="ü"/>
            </a:pPr>
            <a:r>
              <a:rPr lang="fr-FR" smtClean="0">
                <a:solidFill>
                  <a:srgbClr val="C00000"/>
                </a:solidFill>
              </a:rPr>
              <a:t> Création de la table des matières </a:t>
            </a:r>
            <a:endParaRPr lang="fr-FR">
              <a:solidFill>
                <a:srgbClr val="C00000"/>
              </a:solidFill>
            </a:endParaRPr>
          </a:p>
        </p:txBody>
      </p:sp>
      <p:sp>
        <p:nvSpPr>
          <p:cNvPr id="7" name="Rectangle 6"/>
          <p:cNvSpPr/>
          <p:nvPr/>
        </p:nvSpPr>
        <p:spPr>
          <a:xfrm>
            <a:off x="574193" y="925281"/>
            <a:ext cx="4212121" cy="646331"/>
          </a:xfrm>
          <a:prstGeom prst="rect">
            <a:avLst/>
          </a:prstGeom>
        </p:spPr>
        <p:txBody>
          <a:bodyPr wrap="square">
            <a:spAutoFit/>
          </a:bodyPr>
          <a:lstStyle/>
          <a:p>
            <a:r>
              <a:rPr lang="fr-FR" dirty="0" smtClean="0">
                <a:latin typeface="Times New Roman" pitchFamily="18" charset="0"/>
                <a:cs typeface="Times New Roman" pitchFamily="18" charset="0"/>
              </a:rPr>
              <a:t>Placez le curseur où doit commencer la table des matières. </a:t>
            </a:r>
            <a:endParaRPr lang="fr-FR" dirty="0">
              <a:latin typeface="Times New Roman" pitchFamily="18" charset="0"/>
              <a:cs typeface="Times New Roman" pitchFamily="18" charset="0"/>
            </a:endParaRPr>
          </a:p>
        </p:txBody>
      </p:sp>
      <p:sp>
        <p:nvSpPr>
          <p:cNvPr id="8" name="Rectangle 7"/>
          <p:cNvSpPr/>
          <p:nvPr/>
        </p:nvSpPr>
        <p:spPr>
          <a:xfrm>
            <a:off x="601285" y="1748513"/>
            <a:ext cx="1738467" cy="923330"/>
          </a:xfrm>
          <a:prstGeom prst="rect">
            <a:avLst/>
          </a:prstGeom>
        </p:spPr>
        <p:txBody>
          <a:bodyPr wrap="square">
            <a:spAutoFit/>
          </a:bodyPr>
          <a:lstStyle/>
          <a:p>
            <a:pPr>
              <a:buFont typeface="Wingdings" pitchFamily="2" charset="2"/>
              <a:buChar char="ü"/>
            </a:pPr>
            <a:r>
              <a:rPr lang="fr-FR" dirty="0" smtClean="0">
                <a:solidFill>
                  <a:srgbClr val="C00000"/>
                </a:solidFill>
              </a:rPr>
              <a:t> Modification des niveaux hiérarchiques </a:t>
            </a:r>
            <a:endParaRPr lang="fr-FR" dirty="0">
              <a:solidFill>
                <a:srgbClr val="C00000"/>
              </a:solidFill>
            </a:endParaRPr>
          </a:p>
        </p:txBody>
      </p:sp>
      <p:sp>
        <p:nvSpPr>
          <p:cNvPr id="9" name="Rectangle 8"/>
          <p:cNvSpPr/>
          <p:nvPr/>
        </p:nvSpPr>
        <p:spPr>
          <a:xfrm>
            <a:off x="574193" y="3140968"/>
            <a:ext cx="1738467" cy="2308324"/>
          </a:xfrm>
          <a:prstGeom prst="rect">
            <a:avLst/>
          </a:prstGeom>
        </p:spPr>
        <p:txBody>
          <a:bodyPr wrap="square">
            <a:spAutoFit/>
          </a:bodyPr>
          <a:lstStyle/>
          <a:p>
            <a:pPr algn="just"/>
            <a:r>
              <a:rPr lang="fr-FR" dirty="0" smtClean="0">
                <a:latin typeface="Times New Roman" pitchFamily="18" charset="0"/>
                <a:cs typeface="Times New Roman" pitchFamily="18" charset="0"/>
              </a:rPr>
              <a:t>Pour modifier le nombre de niveaux hiérarchiques de la table, utilisez la fenêtre « </a:t>
            </a:r>
            <a:r>
              <a:rPr lang="fr-FR" b="1" dirty="0" smtClean="0">
                <a:latin typeface="Times New Roman" pitchFamily="18" charset="0"/>
                <a:cs typeface="Times New Roman" pitchFamily="18" charset="0"/>
              </a:rPr>
              <a:t>Table des matières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2409846" y="1571612"/>
            <a:ext cx="5162550" cy="4467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heckerboard(across)">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ipe(down)">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F730E0-C97B-4D50-9D43-C07495936E7E}"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95</a:t>
            </a:fld>
            <a:endParaRPr lang="fr-FR"/>
          </a:p>
        </p:txBody>
      </p:sp>
      <p:sp>
        <p:nvSpPr>
          <p:cNvPr id="5" name="Rectangle 4"/>
          <p:cNvSpPr/>
          <p:nvPr/>
        </p:nvSpPr>
        <p:spPr>
          <a:xfrm>
            <a:off x="755576" y="721207"/>
            <a:ext cx="2850332" cy="369332"/>
          </a:xfrm>
          <a:prstGeom prst="rect">
            <a:avLst/>
          </a:prstGeom>
        </p:spPr>
        <p:txBody>
          <a:bodyPr wrap="none">
            <a:spAutoFit/>
          </a:bodyPr>
          <a:lstStyle/>
          <a:p>
            <a:pPr>
              <a:buFont typeface="Wingdings" pitchFamily="2" charset="2"/>
              <a:buChar char="ü"/>
            </a:pPr>
            <a:r>
              <a:rPr lang="fr-FR" b="1" smtClean="0">
                <a:solidFill>
                  <a:srgbClr val="C00000"/>
                </a:solidFill>
              </a:rPr>
              <a:t>  Table des illustrations</a:t>
            </a:r>
            <a:endParaRPr lang="fr-FR" b="1">
              <a:solidFill>
                <a:srgbClr val="C00000"/>
              </a:solidFill>
            </a:endParaRPr>
          </a:p>
        </p:txBody>
      </p:sp>
      <p:sp>
        <p:nvSpPr>
          <p:cNvPr id="6" name="Rectangle 5"/>
          <p:cNvSpPr/>
          <p:nvPr/>
        </p:nvSpPr>
        <p:spPr>
          <a:xfrm>
            <a:off x="602097" y="1249207"/>
            <a:ext cx="7930343" cy="2169825"/>
          </a:xfrm>
          <a:prstGeom prst="rect">
            <a:avLst/>
          </a:prstGeom>
        </p:spPr>
        <p:txBody>
          <a:bodyPr wrap="square">
            <a:spAutoFit/>
          </a:bodyPr>
          <a:lstStyle/>
          <a:p>
            <a:pPr>
              <a:lnSpc>
                <a:spcPct val="150000"/>
              </a:lnSpc>
              <a:buFont typeface="Wingdings" pitchFamily="2" charset="2"/>
              <a:buChar char="q"/>
            </a:pPr>
            <a:r>
              <a:rPr lang="fr-FR" smtClean="0">
                <a:latin typeface="Times New Roman" pitchFamily="18" charset="0"/>
                <a:cs typeface="Times New Roman" pitchFamily="18" charset="0"/>
              </a:rPr>
              <a:t> Les  illustrations peuvent être par exemple des </a:t>
            </a:r>
            <a:r>
              <a:rPr lang="fr-FR" u="sng" smtClean="0">
                <a:latin typeface="Times New Roman" pitchFamily="18" charset="0"/>
                <a:cs typeface="Times New Roman" pitchFamily="18" charset="0"/>
              </a:rPr>
              <a:t>graphiques</a:t>
            </a:r>
            <a:r>
              <a:rPr lang="fr-FR" smtClean="0">
                <a:latin typeface="Times New Roman" pitchFamily="18" charset="0"/>
                <a:cs typeface="Times New Roman" pitchFamily="18" charset="0"/>
              </a:rPr>
              <a:t>, des  </a:t>
            </a:r>
            <a:r>
              <a:rPr lang="fr-FR" u="sng" smtClean="0">
                <a:latin typeface="Times New Roman" pitchFamily="18" charset="0"/>
                <a:cs typeface="Times New Roman" pitchFamily="18" charset="0"/>
              </a:rPr>
              <a:t>tableaux</a:t>
            </a:r>
            <a:r>
              <a:rPr lang="fr-FR" smtClean="0">
                <a:latin typeface="Times New Roman" pitchFamily="18" charset="0"/>
                <a:cs typeface="Times New Roman" pitchFamily="18" charset="0"/>
              </a:rPr>
              <a:t> ou des </a:t>
            </a:r>
            <a:r>
              <a:rPr lang="fr-FR" u="sng" smtClean="0">
                <a:latin typeface="Times New Roman" pitchFamily="18" charset="0"/>
                <a:cs typeface="Times New Roman" pitchFamily="18" charset="0"/>
              </a:rPr>
              <a:t>dessins</a:t>
            </a:r>
            <a:r>
              <a:rPr lang="fr-FR" smtClean="0">
                <a:latin typeface="Times New Roman" pitchFamily="18" charset="0"/>
                <a:cs typeface="Times New Roman" pitchFamily="18" charset="0"/>
              </a:rPr>
              <a:t>. </a:t>
            </a:r>
          </a:p>
          <a:p>
            <a:pPr>
              <a:lnSpc>
                <a:spcPct val="150000"/>
              </a:lnSpc>
              <a:buFont typeface="Wingdings" pitchFamily="2" charset="2"/>
              <a:buChar char="q"/>
            </a:pPr>
            <a:r>
              <a:rPr lang="fr-FR" smtClean="0">
                <a:latin typeface="Times New Roman" pitchFamily="18" charset="0"/>
                <a:cs typeface="Times New Roman" pitchFamily="18" charset="0"/>
              </a:rPr>
              <a:t> On peut créer une table par type d’objets.</a:t>
            </a:r>
          </a:p>
          <a:p>
            <a:pPr>
              <a:lnSpc>
                <a:spcPct val="150000"/>
              </a:lnSpc>
              <a:buFont typeface="Wingdings" pitchFamily="2" charset="2"/>
              <a:buChar char="q"/>
            </a:pPr>
            <a:r>
              <a:rPr lang="fr-FR" smtClean="0">
                <a:latin typeface="Times New Roman" pitchFamily="18" charset="0"/>
                <a:cs typeface="Times New Roman" pitchFamily="18" charset="0"/>
              </a:rPr>
              <a:t> Une table des illustrations </a:t>
            </a:r>
            <a:r>
              <a:rPr lang="fr-FR" u="sng" smtClean="0">
                <a:latin typeface="Times New Roman" pitchFamily="18" charset="0"/>
                <a:cs typeface="Times New Roman" pitchFamily="18" charset="0"/>
              </a:rPr>
              <a:t>fait référence à des objets dotés d’une légende</a:t>
            </a:r>
            <a:r>
              <a:rPr lang="fr-FR" smtClean="0">
                <a:latin typeface="Times New Roman" pitchFamily="18" charset="0"/>
                <a:cs typeface="Times New Roman" pitchFamily="18" charset="0"/>
              </a:rPr>
              <a:t>. </a:t>
            </a:r>
          </a:p>
          <a:p>
            <a:pPr>
              <a:lnSpc>
                <a:spcPct val="150000"/>
              </a:lnSpc>
              <a:buFont typeface="Wingdings" pitchFamily="2" charset="2"/>
              <a:buChar char="q"/>
            </a:pPr>
            <a:r>
              <a:rPr lang="fr-FR" smtClean="0">
                <a:latin typeface="Times New Roman" pitchFamily="18" charset="0"/>
                <a:cs typeface="Times New Roman" pitchFamily="18" charset="0"/>
              </a:rPr>
              <a:t> Dans le ruban, sous l’onglet </a:t>
            </a:r>
            <a:r>
              <a:rPr lang="fr-FR" b="1" smtClean="0">
                <a:latin typeface="Times New Roman" pitchFamily="18" charset="0"/>
                <a:cs typeface="Times New Roman" pitchFamily="18" charset="0"/>
              </a:rPr>
              <a:t>Références</a:t>
            </a:r>
            <a:r>
              <a:rPr lang="fr-FR" smtClean="0">
                <a:latin typeface="Times New Roman" pitchFamily="18" charset="0"/>
                <a:cs typeface="Times New Roman" pitchFamily="18" charset="0"/>
              </a:rPr>
              <a:t>, on utilisera le groupe « </a:t>
            </a:r>
            <a:r>
              <a:rPr lang="fr-FR" b="1" smtClean="0">
                <a:latin typeface="Times New Roman" pitchFamily="18" charset="0"/>
                <a:cs typeface="Times New Roman" pitchFamily="18" charset="0"/>
              </a:rPr>
              <a:t>Légendes</a:t>
            </a:r>
            <a:r>
              <a:rPr lang="fr-FR" smtClean="0">
                <a:latin typeface="Times New Roman" pitchFamily="18" charset="0"/>
                <a:cs typeface="Times New Roman" pitchFamily="18" charset="0"/>
              </a:rPr>
              <a:t> »</a:t>
            </a:r>
            <a:endParaRPr lang="fr-FR">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835696" y="4077072"/>
            <a:ext cx="4643470" cy="14907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wipe(down)">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196C83-2500-4F8F-B8C1-BDFC2F0425AA}" type="datetime1">
              <a:rPr lang="fr-FR" smtClean="0"/>
              <a:t>21/03/2018</a:t>
            </a:fld>
            <a:endParaRPr lang="fr-FR"/>
          </a:p>
        </p:txBody>
      </p:sp>
      <p:pic>
        <p:nvPicPr>
          <p:cNvPr id="1027" name="Picture 3"/>
          <p:cNvPicPr>
            <a:picLocks noChangeAspect="1" noChangeArrowheads="1"/>
          </p:cNvPicPr>
          <p:nvPr/>
        </p:nvPicPr>
        <p:blipFill>
          <a:blip r:embed="rId2"/>
          <a:srcRect/>
          <a:stretch>
            <a:fillRect/>
          </a:stretch>
        </p:blipFill>
        <p:spPr bwMode="auto">
          <a:xfrm>
            <a:off x="967868" y="3401319"/>
            <a:ext cx="7208265" cy="3051534"/>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3BAC9EA2-7CA8-4051-B8DE-F79ECBE26E2B}" type="slidenum">
              <a:rPr lang="fr-FR" smtClean="0"/>
              <a:pPr/>
              <a:t>96</a:t>
            </a:fld>
            <a:endParaRPr lang="fr-FR"/>
          </a:p>
        </p:txBody>
      </p:sp>
      <p:sp>
        <p:nvSpPr>
          <p:cNvPr id="5" name="Rectangle 4"/>
          <p:cNvSpPr/>
          <p:nvPr/>
        </p:nvSpPr>
        <p:spPr>
          <a:xfrm>
            <a:off x="2786050" y="68025"/>
            <a:ext cx="4572032"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3600" smtClean="0">
                <a:solidFill>
                  <a:srgbClr val="FF0000"/>
                </a:solidFill>
                <a:latin typeface="Times New Roman" pitchFamily="18" charset="0"/>
                <a:cs typeface="Times New Roman" pitchFamily="18" charset="0"/>
              </a:rPr>
              <a:t>3.  INDEX</a:t>
            </a:r>
            <a:endParaRPr lang="fr-FR" sz="3600">
              <a:solidFill>
                <a:srgbClr val="FF0000"/>
              </a:solidFill>
              <a:latin typeface="Times New Roman" pitchFamily="18" charset="0"/>
              <a:cs typeface="Times New Roman" pitchFamily="18" charset="0"/>
            </a:endParaRPr>
          </a:p>
        </p:txBody>
      </p:sp>
      <p:sp>
        <p:nvSpPr>
          <p:cNvPr id="6" name="Rectangle 5"/>
          <p:cNvSpPr/>
          <p:nvPr/>
        </p:nvSpPr>
        <p:spPr>
          <a:xfrm>
            <a:off x="415712" y="892569"/>
            <a:ext cx="8429684" cy="646331"/>
          </a:xfrm>
          <a:prstGeom prst="rect">
            <a:avLst/>
          </a:prstGeom>
        </p:spPr>
        <p:txBody>
          <a:bodyPr wrap="square">
            <a:spAutoFit/>
          </a:bodyPr>
          <a:lstStyle/>
          <a:p>
            <a:r>
              <a:rPr lang="fr-FR" dirty="0" smtClean="0">
                <a:latin typeface="Times New Roman" pitchFamily="18" charset="0"/>
                <a:cs typeface="Times New Roman" pitchFamily="18" charset="0"/>
              </a:rPr>
              <a:t>Un index se présente comme une liste alphabétique d’expressions et de sous-expressions accompagnées d’un ou de plusieurs numéros de page.</a:t>
            </a:r>
            <a:endParaRPr lang="fr-FR" dirty="0">
              <a:latin typeface="Times New Roman" pitchFamily="18" charset="0"/>
              <a:cs typeface="Times New Roman" pitchFamily="18" charset="0"/>
            </a:endParaRPr>
          </a:p>
        </p:txBody>
      </p:sp>
      <p:sp>
        <p:nvSpPr>
          <p:cNvPr id="7" name="Rectangle 6"/>
          <p:cNvSpPr/>
          <p:nvPr/>
        </p:nvSpPr>
        <p:spPr>
          <a:xfrm>
            <a:off x="402442" y="1704416"/>
            <a:ext cx="6715172" cy="369332"/>
          </a:xfrm>
          <a:prstGeom prst="rect">
            <a:avLst/>
          </a:prstGeom>
        </p:spPr>
        <p:txBody>
          <a:bodyPr wrap="square">
            <a:spAutoFit/>
          </a:bodyPr>
          <a:lstStyle/>
          <a:p>
            <a:r>
              <a:rPr lang="fr-FR" dirty="0" smtClean="0">
                <a:latin typeface="Times New Roman" pitchFamily="18" charset="0"/>
                <a:cs typeface="Times New Roman" pitchFamily="18" charset="0"/>
              </a:rPr>
              <a:t>La mise en place d’un index s’effectue en deux étapes : </a:t>
            </a:r>
            <a:endParaRPr lang="fr-FR" dirty="0">
              <a:latin typeface="Times New Roman" pitchFamily="18" charset="0"/>
              <a:cs typeface="Times New Roman" pitchFamily="18" charset="0"/>
            </a:endParaRPr>
          </a:p>
        </p:txBody>
      </p:sp>
      <p:sp>
        <p:nvSpPr>
          <p:cNvPr id="8" name="Rectangle 7"/>
          <p:cNvSpPr/>
          <p:nvPr/>
        </p:nvSpPr>
        <p:spPr>
          <a:xfrm>
            <a:off x="628650" y="2088170"/>
            <a:ext cx="299953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mtClean="0"/>
              <a:t>Marquage des expressions :</a:t>
            </a:r>
            <a:endParaRPr lang="fr-FR"/>
          </a:p>
        </p:txBody>
      </p:sp>
      <p:sp>
        <p:nvSpPr>
          <p:cNvPr id="9" name="Rectangle 8"/>
          <p:cNvSpPr/>
          <p:nvPr/>
        </p:nvSpPr>
        <p:spPr>
          <a:xfrm>
            <a:off x="6356372" y="1418664"/>
            <a:ext cx="226055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smtClean="0"/>
              <a:t>Création de l’index.</a:t>
            </a:r>
            <a:endParaRPr lang="fr-FR" dirty="0"/>
          </a:p>
        </p:txBody>
      </p:sp>
      <p:pic>
        <p:nvPicPr>
          <p:cNvPr id="1026" name="Picture 2"/>
          <p:cNvPicPr>
            <a:picLocks noChangeAspect="1" noChangeArrowheads="1"/>
          </p:cNvPicPr>
          <p:nvPr/>
        </p:nvPicPr>
        <p:blipFill>
          <a:blip r:embed="rId3"/>
          <a:srcRect/>
          <a:stretch>
            <a:fillRect/>
          </a:stretch>
        </p:blipFill>
        <p:spPr bwMode="auto">
          <a:xfrm>
            <a:off x="5916438" y="1878328"/>
            <a:ext cx="2928958" cy="1400106"/>
          </a:xfrm>
          <a:prstGeom prst="rect">
            <a:avLst/>
          </a:prstGeom>
          <a:noFill/>
          <a:ln w="9525">
            <a:noFill/>
            <a:miter lim="800000"/>
            <a:headEnd/>
            <a:tailEnd/>
          </a:ln>
          <a:effectLst/>
        </p:spPr>
      </p:pic>
      <p:sp>
        <p:nvSpPr>
          <p:cNvPr id="11" name="Rectangle 10"/>
          <p:cNvSpPr/>
          <p:nvPr/>
        </p:nvSpPr>
        <p:spPr>
          <a:xfrm>
            <a:off x="402442" y="2428527"/>
            <a:ext cx="5249678" cy="923330"/>
          </a:xfrm>
          <a:prstGeom prst="rect">
            <a:avLst/>
          </a:prstGeom>
        </p:spPr>
        <p:txBody>
          <a:bodyPr wrap="square">
            <a:spAutoFit/>
          </a:bodyPr>
          <a:lstStyle/>
          <a:p>
            <a:pPr>
              <a:lnSpc>
                <a:spcPct val="150000"/>
              </a:lnSpc>
              <a:buFont typeface="Arial" pitchFamily="34" charset="0"/>
              <a:buChar char="•"/>
            </a:pPr>
            <a:r>
              <a:rPr lang="fr-FR" dirty="0" smtClean="0">
                <a:latin typeface="Times New Roman" pitchFamily="18" charset="0"/>
                <a:cs typeface="Times New Roman" pitchFamily="18" charset="0"/>
              </a:rPr>
              <a:t>  Soit  individuellement </a:t>
            </a:r>
          </a:p>
          <a:p>
            <a:pPr>
              <a:lnSpc>
                <a:spcPct val="150000"/>
              </a:lnSpc>
              <a:buFont typeface="Arial" pitchFamily="34" charset="0"/>
              <a:buChar char="•"/>
            </a:pPr>
            <a:r>
              <a:rPr lang="fr-FR" dirty="0" smtClean="0">
                <a:latin typeface="Times New Roman" pitchFamily="18" charset="0"/>
                <a:cs typeface="Times New Roman" pitchFamily="18" charset="0"/>
              </a:rPr>
              <a:t>  Soit  on  utilise </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un  fichier  d’indexation</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wipe(down)">
                                      <p:cBhvr>
                                        <p:cTn id="25" dur="500"/>
                                        <p:tgtEl>
                                          <p:spTgt spid="8">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down)">
                                      <p:cBhvr>
                                        <p:cTn id="31" dur="500"/>
                                        <p:tgtEl>
                                          <p:spTgt spid="11">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down)">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down)">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wipe(down)">
                                      <p:cBhvr>
                                        <p:cTn id="4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build="allAtOnce"/>
      <p:bldP spid="7" grpId="0" build="allAtOnce"/>
      <p:bldP spid="8" grpId="0" build="allAtOnce" animBg="1"/>
      <p:bldP spid="9" grpId="0" animBg="1"/>
      <p:bldP spid="11"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AE90D7-A650-476A-AAD3-77522D9F6851}" type="datetime1">
              <a:rPr lang="fr-FR" smtClean="0"/>
              <a:t>21/03/2018</a:t>
            </a:fld>
            <a:endParaRPr lang="fr-FR"/>
          </a:p>
        </p:txBody>
      </p:sp>
      <p:sp>
        <p:nvSpPr>
          <p:cNvPr id="4" name="Espace réservé du numéro de diapositive 3"/>
          <p:cNvSpPr>
            <a:spLocks noGrp="1"/>
          </p:cNvSpPr>
          <p:nvPr>
            <p:ph type="sldNum" sz="quarter" idx="12"/>
          </p:nvPr>
        </p:nvSpPr>
        <p:spPr/>
        <p:txBody>
          <a:bodyPr/>
          <a:lstStyle/>
          <a:p>
            <a:fld id="{3BAC9EA2-7CA8-4051-B8DE-F79ECBE26E2B}" type="slidenum">
              <a:rPr lang="fr-FR" smtClean="0"/>
              <a:pPr/>
              <a:t>97</a:t>
            </a:fld>
            <a:endParaRPr lang="fr-FR"/>
          </a:p>
        </p:txBody>
      </p:sp>
      <p:sp>
        <p:nvSpPr>
          <p:cNvPr id="5" name="Rectangle 4"/>
          <p:cNvSpPr/>
          <p:nvPr/>
        </p:nvSpPr>
        <p:spPr>
          <a:xfrm>
            <a:off x="550177" y="520381"/>
            <a:ext cx="7000924" cy="369332"/>
          </a:xfrm>
          <a:prstGeom prst="rect">
            <a:avLst/>
          </a:prstGeom>
        </p:spPr>
        <p:txBody>
          <a:bodyPr wrap="square">
            <a:spAutoFit/>
          </a:bodyPr>
          <a:lstStyle/>
          <a:p>
            <a:pPr>
              <a:buFont typeface="Wingdings" pitchFamily="2" charset="2"/>
              <a:buChar char="ü"/>
            </a:pPr>
            <a:r>
              <a:rPr lang="fr-FR" smtClean="0">
                <a:solidFill>
                  <a:srgbClr val="C00000"/>
                </a:solidFill>
              </a:rPr>
              <a:t> Parcours du document et marquage des entrées d’index </a:t>
            </a:r>
            <a:endParaRPr lang="fr-FR">
              <a:solidFill>
                <a:srgbClr val="C00000"/>
              </a:solidFill>
            </a:endParaRPr>
          </a:p>
        </p:txBody>
      </p:sp>
      <p:sp>
        <p:nvSpPr>
          <p:cNvPr id="6" name="Rectangle 5"/>
          <p:cNvSpPr/>
          <p:nvPr/>
        </p:nvSpPr>
        <p:spPr>
          <a:xfrm>
            <a:off x="550177" y="785453"/>
            <a:ext cx="7982263" cy="923330"/>
          </a:xfrm>
          <a:prstGeom prst="rect">
            <a:avLst/>
          </a:prstGeom>
        </p:spPr>
        <p:txBody>
          <a:bodyPr wrap="square">
            <a:spAutoFit/>
          </a:bodyPr>
          <a:lstStyle/>
          <a:p>
            <a:pPr algn="just"/>
            <a:r>
              <a:rPr lang="fr-FR" smtClean="0">
                <a:latin typeface="Times New Roman" pitchFamily="18" charset="0"/>
                <a:cs typeface="Times New Roman" pitchFamily="18" charset="0"/>
              </a:rPr>
              <a:t>Sélectionnez  la  </a:t>
            </a:r>
            <a:r>
              <a:rPr lang="fr-FR" u="sng" smtClean="0">
                <a:latin typeface="Times New Roman" pitchFamily="18" charset="0"/>
                <a:cs typeface="Times New Roman" pitchFamily="18" charset="0"/>
              </a:rPr>
              <a:t>première  expression  à  indexer</a:t>
            </a:r>
            <a:r>
              <a:rPr lang="fr-FR" smtClean="0">
                <a:latin typeface="Times New Roman" pitchFamily="18" charset="0"/>
                <a:cs typeface="Times New Roman" pitchFamily="18" charset="0"/>
              </a:rPr>
              <a:t>.  </a:t>
            </a:r>
            <a:r>
              <a:rPr lang="fr-FR" u="sng" smtClean="0">
                <a:latin typeface="Times New Roman" pitchFamily="18" charset="0"/>
                <a:cs typeface="Times New Roman" pitchFamily="18" charset="0"/>
              </a:rPr>
              <a:t>Pour  afficher  la  fenêtre  «Marquer  les entrées d’index </a:t>
            </a:r>
            <a:r>
              <a:rPr lang="fr-FR" smtClean="0">
                <a:latin typeface="Times New Roman" pitchFamily="18" charset="0"/>
                <a:cs typeface="Times New Roman" pitchFamily="18" charset="0"/>
              </a:rPr>
              <a:t>», activez </a:t>
            </a:r>
            <a:r>
              <a:rPr lang="fr-FR" u="sng" smtClean="0">
                <a:latin typeface="Times New Roman" pitchFamily="18" charset="0"/>
                <a:cs typeface="Times New Roman" pitchFamily="18" charset="0"/>
              </a:rPr>
              <a:t>le bouton « Entrée » du groupe « Index », </a:t>
            </a:r>
            <a:r>
              <a:rPr lang="fr-FR" smtClean="0">
                <a:latin typeface="Times New Roman" pitchFamily="18" charset="0"/>
                <a:cs typeface="Times New Roman" pitchFamily="18" charset="0"/>
              </a:rPr>
              <a:t>ou bien tapez </a:t>
            </a:r>
            <a:r>
              <a:rPr lang="fr-FR" b="1" smtClean="0">
                <a:latin typeface="Times New Roman" pitchFamily="18" charset="0"/>
                <a:cs typeface="Times New Roman" pitchFamily="18" charset="0"/>
              </a:rPr>
              <a:t>Alt + Maj + X</a:t>
            </a:r>
            <a:r>
              <a:rPr lang="fr-FR" smtClean="0">
                <a:latin typeface="Times New Roman" pitchFamily="18" charset="0"/>
                <a:cs typeface="Times New Roman" pitchFamily="18" charset="0"/>
              </a:rPr>
              <a:t>. La zone « Entrée » contient l’expression sélectionnée.</a:t>
            </a:r>
            <a:endParaRPr lang="fr-FR">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255600" y="1750040"/>
            <a:ext cx="3105162" cy="4214949"/>
          </a:xfrm>
          <a:prstGeom prst="rect">
            <a:avLst/>
          </a:prstGeom>
          <a:noFill/>
          <a:ln w="9525">
            <a:noFill/>
            <a:miter lim="800000"/>
            <a:headEnd/>
            <a:tailEnd/>
          </a:ln>
          <a:effectLst/>
        </p:spPr>
      </p:pic>
      <p:sp>
        <p:nvSpPr>
          <p:cNvPr id="8" name="Rectangle 7"/>
          <p:cNvSpPr/>
          <p:nvPr/>
        </p:nvSpPr>
        <p:spPr>
          <a:xfrm>
            <a:off x="683568" y="4077072"/>
            <a:ext cx="4572032" cy="923330"/>
          </a:xfrm>
          <a:prstGeom prst="rect">
            <a:avLst/>
          </a:prstGeom>
        </p:spPr>
        <p:txBody>
          <a:bodyPr wrap="square">
            <a:spAutoFit/>
          </a:bodyPr>
          <a:lstStyle/>
          <a:p>
            <a:r>
              <a:rPr lang="fr-FR" smtClean="0">
                <a:latin typeface="Times New Roman" pitchFamily="18" charset="0"/>
                <a:cs typeface="Times New Roman" pitchFamily="18" charset="0"/>
              </a:rPr>
              <a:t>Les  entrées  d’index  sont  affichées  dans  le  texte,  elles  ne  seront  pas  imprimées.  Si </a:t>
            </a:r>
          </a:p>
          <a:p>
            <a:r>
              <a:rPr lang="fr-FR" smtClean="0">
                <a:latin typeface="Times New Roman" pitchFamily="18" charset="0"/>
                <a:cs typeface="Times New Roman" pitchFamily="18" charset="0"/>
              </a:rPr>
              <a:t>l’entrée  est par  exemple  étoile</a:t>
            </a:r>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8"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14304</TotalTime>
  <Words>4533</Words>
  <Application>Microsoft Office PowerPoint</Application>
  <PresentationFormat>On-screen Show (4:3)</PresentationFormat>
  <Paragraphs>799</Paragraphs>
  <Slides>97</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Algerian</vt:lpstr>
      <vt:lpstr>Arial</vt:lpstr>
      <vt:lpstr>Calibri</vt:lpstr>
      <vt:lpstr>Calibri Light</vt:lpstr>
      <vt:lpstr>Times New Roman</vt:lpstr>
      <vt:lpstr>Verdana</vt:lpstr>
      <vt:lpstr>Wingdings</vt:lpstr>
      <vt:lpstr>Office Theme</vt:lpstr>
      <vt:lpstr>Informatique de gestion</vt:lpstr>
      <vt:lpstr>Bureautique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Chapitre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Muha</dc:creator>
  <cp:lastModifiedBy>ahmed adart</cp:lastModifiedBy>
  <cp:revision>504</cp:revision>
  <dcterms:created xsi:type="dcterms:W3CDTF">2012-10-03T21:59:29Z</dcterms:created>
  <dcterms:modified xsi:type="dcterms:W3CDTF">2018-03-22T13:20:26Z</dcterms:modified>
</cp:coreProperties>
</file>